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1"/>
  </p:notesMasterIdLst>
  <p:handoutMasterIdLst>
    <p:handoutMasterId r:id="rId12"/>
  </p:handoutMasterIdLst>
  <p:sldIdLst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C684DC81-D2C3-44A6-8941-05B53D2E0557}">
          <p14:sldIdLst/>
        </p14:section>
        <p14:section name="目录与章节过渡" id="{847108E3-22F3-4CD9-A82A-834291DC17F4}">
          <p14:sldIdLst/>
        </p14:section>
        <p14:section name="内容页" id="{EB11151C-0E14-47B0-8218-1431BF894351}">
          <p14:sldIdLst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</p14:sldIdLst>
        </p14:section>
        <p14:section name="封底" id="{843E591D-6EE2-4691-951C-C0C689F22170}">
          <p14:sldIdLst/>
        </p14:section>
        <p14:section name="配色与字体" id="{3D97B63B-D70E-4F27-8A27-3FF98FBB7258}">
          <p14:sldIdLst/>
        </p14:section>
        <p14:section name="图标" id="{256EF24B-5FA9-4838-AFAB-30B46CBE188B}">
          <p14:sldIdLst/>
        </p14:section>
      </p14:sectionLst>
    </p:ext>
    <p:ext uri="{EFAFB233-063F-42B5-8137-9DF3F51BA10A}">
      <p15:sldGuideLst xmlns:p15="http://schemas.microsoft.com/office/powerpoint/2012/main">
        <p15:guide id="4" pos="3863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1502" userDrawn="1">
          <p15:clr>
            <a:srgbClr val="A4A3A4"/>
          </p15:clr>
        </p15:guide>
        <p15:guide id="7" orient="horz" pos="3113" userDrawn="1">
          <p15:clr>
            <a:srgbClr val="A4A3A4"/>
          </p15:clr>
        </p15:guide>
        <p15:guide id="8" pos="2128" userDrawn="1">
          <p15:clr>
            <a:srgbClr val="A4A3A4"/>
          </p15:clr>
        </p15:guide>
        <p15:guide id="9" pos="4067" userDrawn="1">
          <p15:clr>
            <a:srgbClr val="A4A3A4"/>
          </p15:clr>
        </p15:guide>
        <p15:guide id="10" pos="5972" userDrawn="1">
          <p15:clr>
            <a:srgbClr val="A4A3A4"/>
          </p15:clr>
        </p15:guide>
        <p15:guide id="11" pos="5292" userDrawn="1">
          <p15:clr>
            <a:srgbClr val="A4A3A4"/>
          </p15:clr>
        </p15:guide>
        <p15:guide id="12" pos="22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5" autoAdjust="0"/>
    <p:restoredTop sz="94289" autoAdjust="0"/>
  </p:normalViewPr>
  <p:slideViewPr>
    <p:cSldViewPr snapToGrid="0" showGuides="1">
      <p:cViewPr varScale="1">
        <p:scale>
          <a:sx n="80" d="100"/>
          <a:sy n="80" d="100"/>
        </p:scale>
        <p:origin x="696" y="62"/>
      </p:cViewPr>
      <p:guideLst>
        <p:guide pos="3863"/>
        <p:guide orient="horz" pos="1003"/>
        <p:guide orient="horz" pos="1502"/>
        <p:guide orient="horz" pos="3113"/>
        <p:guide pos="2128"/>
        <p:guide pos="4067"/>
        <p:guide pos="5972"/>
        <p:guide pos="5292"/>
        <p:guide pos="2275"/>
      </p:guideLst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notesViewPr>
    <p:cSldViewPr snapToGrid="0" showGuides="1">
      <p:cViewPr varScale="1">
        <p:scale>
          <a:sx n="85" d="100"/>
          <a:sy n="85" d="100"/>
        </p:scale>
        <p:origin x="38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jingchuan" userId="194d8842-fa14-4a6c-98fd-b3875f0d083c" providerId="ADAL" clId="{467A2FF6-AC6F-4892-A39B-E7D72711787A}"/>
    <pc:docChg chg="addSld delSld modSld sldOrd modSection">
      <pc:chgData name="wangjingchuan" userId="194d8842-fa14-4a6c-98fd-b3875f0d083c" providerId="ADAL" clId="{467A2FF6-AC6F-4892-A39B-E7D72711787A}" dt="2022-02-05T02:53:47.683" v="246"/>
      <pc:docMkLst>
        <pc:docMk/>
      </pc:docMkLst>
      <pc:sldChg chg="modSp add ord">
        <pc:chgData name="wangjingchuan" userId="194d8842-fa14-4a6c-98fd-b3875f0d083c" providerId="ADAL" clId="{467A2FF6-AC6F-4892-A39B-E7D72711787A}" dt="2022-02-05T02:49:40.482" v="23"/>
        <pc:sldMkLst>
          <pc:docMk/>
          <pc:sldMk cId="1340537857" sldId="315"/>
        </pc:sldMkLst>
        <pc:spChg chg="mod">
          <ac:chgData name="wangjingchuan" userId="194d8842-fa14-4a6c-98fd-b3875f0d083c" providerId="ADAL" clId="{467A2FF6-AC6F-4892-A39B-E7D72711787A}" dt="2022-02-05T02:49:40.482" v="23"/>
          <ac:spMkLst>
            <pc:docMk/>
            <pc:sldMk cId="1340537857" sldId="315"/>
            <ac:spMk id="2" creationId="{290F8198-0746-4D8C-88B8-F8D0EE311B73}"/>
          </ac:spMkLst>
        </pc:spChg>
      </pc:sldChg>
      <pc:sldChg chg="modSp add">
        <pc:chgData name="wangjingchuan" userId="194d8842-fa14-4a6c-98fd-b3875f0d083c" providerId="ADAL" clId="{467A2FF6-AC6F-4892-A39B-E7D72711787A}" dt="2022-02-05T02:50:01.111" v="66"/>
        <pc:sldMkLst>
          <pc:docMk/>
          <pc:sldMk cId="366481898" sldId="316"/>
        </pc:sldMkLst>
        <pc:spChg chg="mod">
          <ac:chgData name="wangjingchuan" userId="194d8842-fa14-4a6c-98fd-b3875f0d083c" providerId="ADAL" clId="{467A2FF6-AC6F-4892-A39B-E7D72711787A}" dt="2022-02-05T02:50:01.111" v="66"/>
          <ac:spMkLst>
            <pc:docMk/>
            <pc:sldMk cId="366481898" sldId="316"/>
            <ac:spMk id="2" creationId="{26CED05D-664D-4277-BAB3-441D4F2BC73B}"/>
          </ac:spMkLst>
        </pc:spChg>
      </pc:sldChg>
      <pc:sldChg chg="modSp add">
        <pc:chgData name="wangjingchuan" userId="194d8842-fa14-4a6c-98fd-b3875f0d083c" providerId="ADAL" clId="{467A2FF6-AC6F-4892-A39B-E7D72711787A}" dt="2022-02-05T02:50:49.177" v="116"/>
        <pc:sldMkLst>
          <pc:docMk/>
          <pc:sldMk cId="190648889" sldId="317"/>
        </pc:sldMkLst>
        <pc:spChg chg="mod">
          <ac:chgData name="wangjingchuan" userId="194d8842-fa14-4a6c-98fd-b3875f0d083c" providerId="ADAL" clId="{467A2FF6-AC6F-4892-A39B-E7D72711787A}" dt="2022-02-05T02:50:49.177" v="116"/>
          <ac:spMkLst>
            <pc:docMk/>
            <pc:sldMk cId="190648889" sldId="317"/>
            <ac:spMk id="2" creationId="{C858D6D6-2949-4448-A2D4-2BDED3FFD442}"/>
          </ac:spMkLst>
        </pc:spChg>
      </pc:sldChg>
      <pc:sldChg chg="modSp add">
        <pc:chgData name="wangjingchuan" userId="194d8842-fa14-4a6c-98fd-b3875f0d083c" providerId="ADAL" clId="{467A2FF6-AC6F-4892-A39B-E7D72711787A}" dt="2022-02-05T02:52:06.206" v="193"/>
        <pc:sldMkLst>
          <pc:docMk/>
          <pc:sldMk cId="3900602510" sldId="318"/>
        </pc:sldMkLst>
        <pc:spChg chg="mod">
          <ac:chgData name="wangjingchuan" userId="194d8842-fa14-4a6c-98fd-b3875f0d083c" providerId="ADAL" clId="{467A2FF6-AC6F-4892-A39B-E7D72711787A}" dt="2022-02-05T02:52:06.206" v="193"/>
          <ac:spMkLst>
            <pc:docMk/>
            <pc:sldMk cId="3900602510" sldId="318"/>
            <ac:spMk id="2" creationId="{41AB40B4-E651-4C70-8C55-6964632C5D2D}"/>
          </ac:spMkLst>
        </pc:spChg>
      </pc:sldChg>
      <pc:sldChg chg="modSp add">
        <pc:chgData name="wangjingchuan" userId="194d8842-fa14-4a6c-98fd-b3875f0d083c" providerId="ADAL" clId="{467A2FF6-AC6F-4892-A39B-E7D72711787A}" dt="2022-02-05T02:51:58.072" v="164"/>
        <pc:sldMkLst>
          <pc:docMk/>
          <pc:sldMk cId="1004721080" sldId="319"/>
        </pc:sldMkLst>
        <pc:spChg chg="mod">
          <ac:chgData name="wangjingchuan" userId="194d8842-fa14-4a6c-98fd-b3875f0d083c" providerId="ADAL" clId="{467A2FF6-AC6F-4892-A39B-E7D72711787A}" dt="2022-02-05T02:51:58.072" v="164"/>
          <ac:spMkLst>
            <pc:docMk/>
            <pc:sldMk cId="1004721080" sldId="319"/>
            <ac:spMk id="2" creationId="{B4730B5A-BA17-438A-B62F-154A38232260}"/>
          </ac:spMkLst>
        </pc:spChg>
      </pc:sldChg>
      <pc:sldChg chg="add del ord">
        <pc:chgData name="wangjingchuan" userId="194d8842-fa14-4a6c-98fd-b3875f0d083c" providerId="ADAL" clId="{467A2FF6-AC6F-4892-A39B-E7D72711787A}" dt="2022-02-05T02:53:26.104" v="198" actId="2696"/>
        <pc:sldMkLst>
          <pc:docMk/>
          <pc:sldMk cId="221305470" sldId="320"/>
        </pc:sldMkLst>
      </pc:sldChg>
      <pc:sldChg chg="modSp add ord">
        <pc:chgData name="wangjingchuan" userId="194d8842-fa14-4a6c-98fd-b3875f0d083c" providerId="ADAL" clId="{467A2FF6-AC6F-4892-A39B-E7D72711787A}" dt="2022-02-05T02:53:47.683" v="246"/>
        <pc:sldMkLst>
          <pc:docMk/>
          <pc:sldMk cId="2774452435" sldId="321"/>
        </pc:sldMkLst>
        <pc:spChg chg="mod">
          <ac:chgData name="wangjingchuan" userId="194d8842-fa14-4a6c-98fd-b3875f0d083c" providerId="ADAL" clId="{467A2FF6-AC6F-4892-A39B-E7D72711787A}" dt="2022-02-05T02:53:47.683" v="246"/>
          <ac:spMkLst>
            <pc:docMk/>
            <pc:sldMk cId="2774452435" sldId="321"/>
            <ac:spMk id="2" creationId="{DBC2BD45-3582-4046-875C-A981EF8E09A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08DB251-D803-4475-8281-4947A89E79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6218A5-2289-4813-A341-6263B16CBA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2A60F-63B3-4D54-AA63-B159FADA9F31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97CE9A9-1C60-4F0A-AA63-4467F58DE8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1EA911-14C2-4254-9079-FD9EC1C139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4E6C1-322F-4AF4-A541-6A7DCE385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418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13A3C-D0C5-45C0-BD52-194E76396705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D5545-95D4-489F-B8ED-7EAFA774B5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24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>
            <a:extLst>
              <a:ext uri="{FF2B5EF4-FFF2-40B4-BE49-F238E27FC236}">
                <a16:creationId xmlns:a16="http://schemas.microsoft.com/office/drawing/2014/main" id="{DC463E02-403D-4EDF-904F-C4102C9C3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72915E0-7E7B-4E91-A2E6-50DB32FFA4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>
            <a:extLst>
              <a:ext uri="{FF2B5EF4-FFF2-40B4-BE49-F238E27FC236}">
                <a16:creationId xmlns:a16="http://schemas.microsoft.com/office/drawing/2014/main" id="{9AF74CDA-19DD-45C1-88FF-237973683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>
            <a:extLst>
              <a:ext uri="{FF2B5EF4-FFF2-40B4-BE49-F238E27FC236}">
                <a16:creationId xmlns:a16="http://schemas.microsoft.com/office/drawing/2014/main" id="{981273AB-3D30-4A7E-951D-B80D3185213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2019年1月28日</a:t>
            </a:fld>
            <a:endParaRPr lang="zh-CN" altLang="en-US" dirty="0"/>
          </a:p>
        </p:txBody>
      </p:sp>
      <p:sp>
        <p:nvSpPr>
          <p:cNvPr id="32" name="文本占位符 31">
            <a:extLst>
              <a:ext uri="{FF2B5EF4-FFF2-40B4-BE49-F238E27FC236}">
                <a16:creationId xmlns:a16="http://schemas.microsoft.com/office/drawing/2014/main" id="{F905EEBF-8ACE-4D30-A4F5-C5796F834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CE9FF532-F6D9-45BD-B501-EEC1CB82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/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F7A6D04-2810-44D7-A07D-0AA2596107F1}"/>
              </a:ext>
            </a:extLst>
          </p:cNvPr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A839E5E-CB67-421E-974F-278CCBCF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/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53D809C0-A4EF-44AF-AECA-4A85E4BA2C9D}"/>
                </a:ext>
              </a:extLst>
            </p:cNvPr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6E58E8B-64DD-4CB6-9A0A-016E581D3E4C}"/>
              </a:ext>
            </a:extLst>
          </p:cNvPr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43D3B54-A2E0-47EA-82F0-8A5C219B17CC}"/>
              </a:ext>
            </a:extLst>
          </p:cNvPr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2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>
            <a:extLst>
              <a:ext uri="{FF2B5EF4-FFF2-40B4-BE49-F238E27FC236}">
                <a16:creationId xmlns:a16="http://schemas.microsoft.com/office/drawing/2014/main" id="{AABAA2F6-CE8B-4D0C-9DA1-7AFD8C0E1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55B5EF86-CD68-45F5-B469-E0C751A7F1CE}"/>
              </a:ext>
            </a:extLst>
          </p:cNvPr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1D5E491-4859-47A4-8F29-DAACA1914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>
            <a:extLst>
              <a:ext uri="{FF2B5EF4-FFF2-40B4-BE49-F238E27FC236}">
                <a16:creationId xmlns:a16="http://schemas.microsoft.com/office/drawing/2014/main" id="{BBD19A13-D175-4468-834D-FE213A533A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>
            <a:extLst>
              <a:ext uri="{FF2B5EF4-FFF2-40B4-BE49-F238E27FC236}">
                <a16:creationId xmlns:a16="http://schemas.microsoft.com/office/drawing/2014/main" id="{0E3A7107-0A14-4195-8DEB-51F0B46D6B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>
            <a:extLst>
              <a:ext uri="{FF2B5EF4-FFF2-40B4-BE49-F238E27FC236}">
                <a16:creationId xmlns:a16="http://schemas.microsoft.com/office/drawing/2014/main" id="{56FC8349-67FC-4E3B-B988-7A27FDAE9D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>
            <a:extLst>
              <a:ext uri="{FF2B5EF4-FFF2-40B4-BE49-F238E27FC236}">
                <a16:creationId xmlns:a16="http://schemas.microsoft.com/office/drawing/2014/main" id="{85368C87-925C-44AC-B001-5C4EE6F006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2FF6FEE6-2A34-4756-8F6B-3232EC3752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>
            <a:extLst>
              <a:ext uri="{FF2B5EF4-FFF2-40B4-BE49-F238E27FC236}">
                <a16:creationId xmlns:a16="http://schemas.microsoft.com/office/drawing/2014/main" id="{93235BFC-8F08-4C25-988C-FCB706C52ACD}"/>
              </a:ext>
            </a:extLst>
          </p:cNvPr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A14A4014-5A08-40D8-A5CC-B2FF9962A739}"/>
              </a:ext>
            </a:extLst>
          </p:cNvPr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2C3C1CA-869D-4F70-8C72-BC72214F5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/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>
            <a:extLst>
              <a:ext uri="{FF2B5EF4-FFF2-40B4-BE49-F238E27FC236}">
                <a16:creationId xmlns:a16="http://schemas.microsoft.com/office/drawing/2014/main" id="{59C76395-F18A-42DC-A156-F93BFCD8E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8C8E8E9-B6E9-4C9E-A8E5-EC39920274FE}"/>
              </a:ext>
            </a:extLst>
          </p:cNvPr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A6D4021-94E1-4E9F-90EB-E54E5216CA6E}"/>
              </a:ext>
            </a:extLst>
          </p:cNvPr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>
            <a:extLst>
              <a:ext uri="{FF2B5EF4-FFF2-40B4-BE49-F238E27FC236}">
                <a16:creationId xmlns:a16="http://schemas.microsoft.com/office/drawing/2014/main" id="{EC48E4B1-8892-4D66-885C-B3B81823A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>
            <a:extLst>
              <a:ext uri="{FF2B5EF4-FFF2-40B4-BE49-F238E27FC236}">
                <a16:creationId xmlns:a16="http://schemas.microsoft.com/office/drawing/2014/main" id="{4EB0A957-E3E4-47EE-9713-82509E17FD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2079C22-C965-4A93-8C7F-F7C26F71D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/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40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>
            <a:extLst>
              <a:ext uri="{FF2B5EF4-FFF2-40B4-BE49-F238E27FC236}">
                <a16:creationId xmlns:a16="http://schemas.microsoft.com/office/drawing/2014/main" id="{D3C2EE1F-0BF9-49E9-859D-A8611895D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8C8E8E9-B6E9-4C9E-A8E5-EC39920274FE}"/>
              </a:ext>
            </a:extLst>
          </p:cNvPr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A6D4021-94E1-4E9F-90EB-E54E5216CA6E}"/>
              </a:ext>
            </a:extLst>
          </p:cNvPr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>
            <a:extLst>
              <a:ext uri="{FF2B5EF4-FFF2-40B4-BE49-F238E27FC236}">
                <a16:creationId xmlns:a16="http://schemas.microsoft.com/office/drawing/2014/main" id="{4EB0A957-E3E4-47EE-9713-82509E17FD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5861CDE-5CCC-4EC9-AAE6-4DDC185E1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97B15C4-0524-4A21-A6CE-F7DA7DA15B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/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0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>
            <a:extLst>
              <a:ext uri="{FF2B5EF4-FFF2-40B4-BE49-F238E27FC236}">
                <a16:creationId xmlns:a16="http://schemas.microsoft.com/office/drawing/2014/main" id="{3D05038B-8A32-4BD0-A068-AFE03E6FF8D3}"/>
              </a:ext>
            </a:extLst>
          </p:cNvPr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>
            <a:extLst>
              <a:ext uri="{FF2B5EF4-FFF2-40B4-BE49-F238E27FC236}">
                <a16:creationId xmlns:a16="http://schemas.microsoft.com/office/drawing/2014/main" id="{4EB0A957-E3E4-47EE-9713-82509E17FD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9B0529-EE67-44AA-BAF8-7E78156B3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/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FA12E6D-1EC4-4BB8-BCAB-668C213B8F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5B543617-7E5E-4360-A155-0CA2B7AF9E10}"/>
              </a:ext>
            </a:extLst>
          </p:cNvPr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>
            <a:extLst>
              <a:ext uri="{FF2B5EF4-FFF2-40B4-BE49-F238E27FC236}">
                <a16:creationId xmlns:a16="http://schemas.microsoft.com/office/drawing/2014/main" id="{D3C2EE1F-0BF9-49E9-859D-A8611895DE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9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1D5E491-4859-47A4-8F29-DAACA1914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4908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>
            <a:extLst>
              <a:ext uri="{FF2B5EF4-FFF2-40B4-BE49-F238E27FC236}">
                <a16:creationId xmlns:a16="http://schemas.microsoft.com/office/drawing/2014/main" id="{0E7CEFF4-3933-40D2-928B-A28B021C1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1D5E491-4859-47A4-8F29-DAACA1914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762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677578-EE5C-4EF4-B0AD-2C9F9C6AC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7993"/>
          <a:stretch/>
        </p:blipFill>
        <p:spPr>
          <a:xfrm>
            <a:off x="1" y="-5557"/>
            <a:ext cx="12192000" cy="686355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216A5A6-7707-4E8A-942A-139653FAB1BC}"/>
              </a:ext>
            </a:extLst>
          </p:cNvPr>
          <p:cNvSpPr/>
          <p:nvPr userDrawn="1"/>
        </p:nvSpPr>
        <p:spPr>
          <a:xfrm>
            <a:off x="-3" y="2077796"/>
            <a:ext cx="12192000" cy="4780204"/>
          </a:xfrm>
          <a:prstGeom prst="rect">
            <a:avLst/>
          </a:prstGeom>
          <a:gradFill>
            <a:gsLst>
              <a:gs pos="0">
                <a:srgbClr val="010000">
                  <a:alpha val="0"/>
                </a:srgbClr>
              </a:gs>
              <a:gs pos="100000">
                <a:srgbClr val="010000">
                  <a:alpha val="8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740F69A-19BB-4AA3-A265-5AB4D0D430F4}"/>
              </a:ext>
            </a:extLst>
          </p:cNvPr>
          <p:cNvSpPr/>
          <p:nvPr userDrawn="1"/>
        </p:nvSpPr>
        <p:spPr>
          <a:xfrm rot="10800000">
            <a:off x="-1" y="-5557"/>
            <a:ext cx="12191999" cy="3217764"/>
          </a:xfrm>
          <a:prstGeom prst="rect">
            <a:avLst/>
          </a:prstGeom>
          <a:gradFill>
            <a:gsLst>
              <a:gs pos="0">
                <a:srgbClr val="010000">
                  <a:alpha val="0"/>
                </a:srgbClr>
              </a:gs>
              <a:gs pos="100000">
                <a:srgbClr val="01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DA7112-A044-49CE-B9CA-A72126AA67B4}"/>
              </a:ext>
            </a:extLst>
          </p:cNvPr>
          <p:cNvSpPr/>
          <p:nvPr userDrawn="1"/>
        </p:nvSpPr>
        <p:spPr>
          <a:xfrm>
            <a:off x="-1" y="0"/>
            <a:ext cx="12192001" cy="6811864"/>
          </a:xfrm>
          <a:prstGeom prst="rect">
            <a:avLst/>
          </a:prstGeom>
          <a:solidFill>
            <a:srgbClr val="080304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44A070-E8CF-4E44-B7E5-DA7C47A7E6A7}"/>
              </a:ext>
            </a:extLst>
          </p:cNvPr>
          <p:cNvSpPr txBox="1"/>
          <p:nvPr userDrawn="1"/>
        </p:nvSpPr>
        <p:spPr>
          <a:xfrm>
            <a:off x="4760680" y="564634"/>
            <a:ext cx="267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1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本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模板正参与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5858290-D261-4C60-BB99-630C19F3840C}"/>
              </a:ext>
            </a:extLst>
          </p:cNvPr>
          <p:cNvSpPr/>
          <p:nvPr userDrawn="1"/>
        </p:nvSpPr>
        <p:spPr>
          <a:xfrm>
            <a:off x="3602350" y="2482543"/>
            <a:ext cx="4987300" cy="400109"/>
          </a:xfrm>
          <a:prstGeom prst="rect">
            <a:avLst/>
          </a:prstGeom>
          <a:gradFill flip="none" rotWithShape="1">
            <a:gsLst>
              <a:gs pos="100000">
                <a:srgbClr val="CB9B53">
                  <a:alpha val="0"/>
                </a:srgbClr>
              </a:gs>
              <a:gs pos="0">
                <a:srgbClr val="CB9B53"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E5177"/>
              </a:solidFill>
              <a:effectLst/>
              <a:uLnTx/>
              <a:uFillTx/>
              <a:latin typeface="Segoe UI"/>
              <a:ea typeface="微软雅黑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7DC30B4-F006-4610-BE34-27B2068262E4}"/>
              </a:ext>
            </a:extLst>
          </p:cNvPr>
          <p:cNvSpPr txBox="1"/>
          <p:nvPr userDrawn="1"/>
        </p:nvSpPr>
        <p:spPr>
          <a:xfrm>
            <a:off x="4049486" y="2517885"/>
            <a:ext cx="409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第一届高校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模板设计大赛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DC88D0E-6AEB-4B0D-AE77-4A1F31C8C366}"/>
              </a:ext>
            </a:extLst>
          </p:cNvPr>
          <p:cNvSpPr txBox="1"/>
          <p:nvPr userDrawn="1"/>
        </p:nvSpPr>
        <p:spPr>
          <a:xfrm>
            <a:off x="6133678" y="4824918"/>
            <a:ext cx="2545865" cy="10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微信扫码</a:t>
            </a:r>
            <a:endParaRPr kumimoji="0" lang="en-US" altLang="zh-CN" sz="1800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来聆听模板作者</a:t>
            </a:r>
            <a:endParaRPr kumimoji="0" lang="en-US" altLang="zh-CN" sz="1800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设计灵感、制作思路</a:t>
            </a:r>
            <a:endParaRPr kumimoji="0" lang="en-US" sz="1800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791EC9B-5DBA-40F6-9696-4F391A93BC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15419" y="3771974"/>
            <a:ext cx="13817069" cy="39964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337B091-14D1-40FD-B8AD-B9A9687411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83657" y="716939"/>
            <a:ext cx="8824686" cy="184470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60EA93C-471D-411C-A976-09210F7DFE72}"/>
              </a:ext>
            </a:extLst>
          </p:cNvPr>
          <p:cNvSpPr txBox="1"/>
          <p:nvPr userDrawn="1"/>
        </p:nvSpPr>
        <p:spPr>
          <a:xfrm>
            <a:off x="3742050" y="2971888"/>
            <a:ext cx="1983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活动主办：秋叶</a:t>
            </a: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PPT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36416E4-5D2E-4F0B-8673-534B0C96E10E}"/>
              </a:ext>
            </a:extLst>
          </p:cNvPr>
          <p:cNvSpPr txBox="1"/>
          <p:nvPr userDrawn="1"/>
        </p:nvSpPr>
        <p:spPr>
          <a:xfrm>
            <a:off x="6079638" y="2971888"/>
            <a:ext cx="2492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技术支持：微软听听文档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0FAAB6E-BB88-4DC1-B3F2-030FD2561703}"/>
              </a:ext>
            </a:extLst>
          </p:cNvPr>
          <p:cNvSpPr/>
          <p:nvPr userDrawn="1"/>
        </p:nvSpPr>
        <p:spPr>
          <a:xfrm>
            <a:off x="3600610" y="3494767"/>
            <a:ext cx="2318400" cy="2318400"/>
          </a:xfrm>
          <a:prstGeom prst="rect">
            <a:avLst/>
          </a:prstGeom>
          <a:solidFill>
            <a:schemeClr val="bg1"/>
          </a:solidFill>
          <a:ln w="57150">
            <a:solidFill>
              <a:srgbClr val="CB9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68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使用说明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本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PPT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模板为作者原创，著作权归作者所有。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您仅可以个人非商业用途使用本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PPT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模板，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charset="0"/>
                <a:cs typeface="+mn-cs"/>
              </a:rPr>
              <a:t>未经权利人书面明确授权，不可将信息内容的全部或部分用于出售，或以出租、出借、转让、分销、发布等其他任何方式供他人使用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，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charset="0"/>
                <a:cs typeface="+mn-cs"/>
              </a:rPr>
              <a:t>否则将承担法律责任。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OfficePLUS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尊重知识产权并注重保护用户享有的各项权利。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OfficePLUS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拥有对本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PPT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模板进行展示、报道、宣传及用于市场活动的权利，若在比赛或商业应用过程中发生版权纠纷，其法律责任由作者本人承担。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301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>
            <a:extLst>
              <a:ext uri="{FF2B5EF4-FFF2-40B4-BE49-F238E27FC236}">
                <a16:creationId xmlns:a16="http://schemas.microsoft.com/office/drawing/2014/main" id="{ECA0A7A8-52A5-4508-9B7C-8E9F070AF3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>
            <a:extLst>
              <a:ext uri="{FF2B5EF4-FFF2-40B4-BE49-F238E27FC236}">
                <a16:creationId xmlns:a16="http://schemas.microsoft.com/office/drawing/2014/main" id="{DC463E02-403D-4EDF-904F-C4102C9C3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72915E0-7E7B-4E91-A2E6-50DB32FFA4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>
            <a:extLst>
              <a:ext uri="{FF2B5EF4-FFF2-40B4-BE49-F238E27FC236}">
                <a16:creationId xmlns:a16="http://schemas.microsoft.com/office/drawing/2014/main" id="{9AF74CDA-19DD-45C1-88FF-237973683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>
            <a:extLst>
              <a:ext uri="{FF2B5EF4-FFF2-40B4-BE49-F238E27FC236}">
                <a16:creationId xmlns:a16="http://schemas.microsoft.com/office/drawing/2014/main" id="{981273AB-3D30-4A7E-951D-B80D3185213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2019年1月28日</a:t>
            </a:fld>
            <a:endParaRPr lang="zh-CN" altLang="en-US" dirty="0"/>
          </a:p>
        </p:txBody>
      </p:sp>
      <p:sp>
        <p:nvSpPr>
          <p:cNvPr id="32" name="文本占位符 31">
            <a:extLst>
              <a:ext uri="{FF2B5EF4-FFF2-40B4-BE49-F238E27FC236}">
                <a16:creationId xmlns:a16="http://schemas.microsoft.com/office/drawing/2014/main" id="{F905EEBF-8ACE-4D30-A4F5-C5796F834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CE9FF532-F6D9-45BD-B501-EEC1CB82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/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3E0947F5-F302-4DA0-B1F5-30EE10CF1F22}"/>
              </a:ext>
            </a:extLst>
          </p:cNvPr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A839E5E-CB67-421E-974F-278CCBCF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/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53D809C0-A4EF-44AF-AECA-4A85E4BA2C9D}"/>
                </a:ext>
              </a:extLst>
            </p:cNvPr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357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>
            <a:extLst>
              <a:ext uri="{FF2B5EF4-FFF2-40B4-BE49-F238E27FC236}">
                <a16:creationId xmlns:a16="http://schemas.microsoft.com/office/drawing/2014/main" id="{32C61E04-9C57-4412-9EA5-8082A6789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>
            <a:extLst>
              <a:ext uri="{FF2B5EF4-FFF2-40B4-BE49-F238E27FC236}">
                <a16:creationId xmlns:a16="http://schemas.microsoft.com/office/drawing/2014/main" id="{C5A6C460-C718-4155-A390-E0273AFCB62A}"/>
              </a:ext>
            </a:extLst>
          </p:cNvPr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>
            <a:extLst>
              <a:ext uri="{FF2B5EF4-FFF2-40B4-BE49-F238E27FC236}">
                <a16:creationId xmlns:a16="http://schemas.microsoft.com/office/drawing/2014/main" id="{DC463E02-403D-4EDF-904F-C4102C9C3D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>
            <a:extLst>
              <a:ext uri="{FF2B5EF4-FFF2-40B4-BE49-F238E27FC236}">
                <a16:creationId xmlns:a16="http://schemas.microsoft.com/office/drawing/2014/main" id="{9AF74CDA-19DD-45C1-88FF-237973683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>
            <a:extLst>
              <a:ext uri="{FF2B5EF4-FFF2-40B4-BE49-F238E27FC236}">
                <a16:creationId xmlns:a16="http://schemas.microsoft.com/office/drawing/2014/main" id="{981273AB-3D30-4A7E-951D-B80D3185213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2019年1月28日</a:t>
            </a:fld>
            <a:endParaRPr lang="zh-CN" altLang="en-US" dirty="0"/>
          </a:p>
        </p:txBody>
      </p:sp>
      <p:sp>
        <p:nvSpPr>
          <p:cNvPr id="32" name="文本占位符 31">
            <a:extLst>
              <a:ext uri="{FF2B5EF4-FFF2-40B4-BE49-F238E27FC236}">
                <a16:creationId xmlns:a16="http://schemas.microsoft.com/office/drawing/2014/main" id="{F905EEBF-8ACE-4D30-A4F5-C5796F834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73862409-EB7F-40D8-9600-B7C8CE927E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63D107-02BD-4A0D-9132-36E8D944F4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92EBD5-2225-4D92-B6FB-5F42D4CF9A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F038EC1-5530-4400-9F4D-38CB7EE61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/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6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>
            <a:extLst>
              <a:ext uri="{FF2B5EF4-FFF2-40B4-BE49-F238E27FC236}">
                <a16:creationId xmlns:a16="http://schemas.microsoft.com/office/drawing/2014/main" id="{7C66039A-3D15-4D27-8FD3-6ADF01C34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5D47FDF-63E1-442F-8001-E72FBC10D88D}"/>
              </a:ext>
            </a:extLst>
          </p:cNvPr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022DE15-F0A7-4081-B20E-F56AF7E8D451}"/>
                </a:ext>
              </a:extLst>
            </p:cNvPr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068AF075-1EBE-4100-82B6-D1B2511E27A3}"/>
                  </a:ext>
                </a:extLst>
              </p:cNvPr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CD1F02EB-A5F5-4A25-8E13-33D76C3997D5}"/>
                    </a:ext>
                  </a:extLst>
                </p:cNvPr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>
                  <a:extLst>
                    <a:ext uri="{FF2B5EF4-FFF2-40B4-BE49-F238E27FC236}">
                      <a16:creationId xmlns:a16="http://schemas.microsoft.com/office/drawing/2014/main" id="{27CDB2F7-E7B6-465A-921A-BD30952F7D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alphaModFix amt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901EB5B-A305-4D12-8523-8654B0DF8D3C}"/>
                  </a:ext>
                </a:extLst>
              </p:cNvPr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DBDFDE5-938B-46BA-BF04-52626678C645}"/>
                  </a:ext>
                </a:extLst>
              </p:cNvPr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96E7EA-26DC-40A9-97DD-57F90BFFB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86D2A06B-94AC-4433-BBC3-A98A9F2FD4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E1AFFB6-310A-466D-BAD1-F84A11C9C967}"/>
              </a:ext>
            </a:extLst>
          </p:cNvPr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89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>
            <a:extLst>
              <a:ext uri="{FF2B5EF4-FFF2-40B4-BE49-F238E27FC236}">
                <a16:creationId xmlns:a16="http://schemas.microsoft.com/office/drawing/2014/main" id="{1CF278BF-7BDF-4094-9C1D-962B78BF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CBE5229-6D64-4AB4-BD32-C5A9C0A25B3D}"/>
              </a:ext>
            </a:extLst>
          </p:cNvPr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6977AD1-FB29-49DB-B293-6E501C63653E}"/>
                </a:ext>
              </a:extLst>
            </p:cNvPr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2C25A7C-283B-4D59-8088-0D173FD791A1}"/>
                  </a:ext>
                </a:extLst>
              </p:cNvPr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>
                <a:extLst>
                  <a:ext uri="{FF2B5EF4-FFF2-40B4-BE49-F238E27FC236}">
                    <a16:creationId xmlns:a16="http://schemas.microsoft.com/office/drawing/2014/main" id="{909D8670-2666-4A27-A0FE-9BF4BFDA7D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0563126-3B82-41C3-959D-6EE0A64FB1C8}"/>
                </a:ext>
              </a:extLst>
            </p:cNvPr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1F06D8F-A998-4957-BCDD-C5D37E948A62}"/>
                </a:ext>
              </a:extLst>
            </p:cNvPr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F63F420-5C8B-4249-B74B-AB25DACFA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E9A5540C-0F48-4B7F-B5D6-F8A8EDA2E8C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D9484F6-57FB-4D78-BAC6-3A0A97C9E850}"/>
              </a:ext>
            </a:extLst>
          </p:cNvPr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47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>
            <a:extLst>
              <a:ext uri="{FF2B5EF4-FFF2-40B4-BE49-F238E27FC236}">
                <a16:creationId xmlns:a16="http://schemas.microsoft.com/office/drawing/2014/main" id="{BCB8885F-CCB9-4EC9-AC5C-83B4329CC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8BB665EA-8CD9-4D53-A4AF-D2B7101CE5DB}"/>
              </a:ext>
            </a:extLst>
          </p:cNvPr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>
            <a:extLst>
              <a:ext uri="{FF2B5EF4-FFF2-40B4-BE49-F238E27FC236}">
                <a16:creationId xmlns:a16="http://schemas.microsoft.com/office/drawing/2014/main" id="{94A66D01-D8F9-449F-918E-8E0F01222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>
            <a:extLst>
              <a:ext uri="{FF2B5EF4-FFF2-40B4-BE49-F238E27FC236}">
                <a16:creationId xmlns:a16="http://schemas.microsoft.com/office/drawing/2014/main" id="{43182647-270A-4077-B505-0FC4222D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465DB092-56FD-4A68-9D16-CFF0FD3DE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/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39166EE3-A8B8-4A65-AEC2-261BB698A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772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>
            <a:extLst>
              <a:ext uri="{FF2B5EF4-FFF2-40B4-BE49-F238E27FC236}">
                <a16:creationId xmlns:a16="http://schemas.microsoft.com/office/drawing/2014/main" id="{CA20EC42-E2DC-453A-A334-D1D7BD3BE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8BB665EA-8CD9-4D53-A4AF-D2B7101CE5DB}"/>
              </a:ext>
            </a:extLst>
          </p:cNvPr>
          <p:cNvSpPr/>
          <p:nvPr userDrawn="1"/>
        </p:nvSpPr>
        <p:spPr>
          <a:xfrm rot="10800000">
            <a:off x="5885901" y="-45000"/>
            <a:ext cx="900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>
            <a:extLst>
              <a:ext uri="{FF2B5EF4-FFF2-40B4-BE49-F238E27FC236}">
                <a16:creationId xmlns:a16="http://schemas.microsoft.com/office/drawing/2014/main" id="{94A66D01-D8F9-449F-918E-8E0F01222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>
            <a:extLst>
              <a:ext uri="{FF2B5EF4-FFF2-40B4-BE49-F238E27FC236}">
                <a16:creationId xmlns:a16="http://schemas.microsoft.com/office/drawing/2014/main" id="{43182647-270A-4077-B505-0FC4222D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39166EE3-A8B8-4A65-AEC2-261BB698A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A251A89-E640-49C6-A3E7-63D966517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/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7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>
            <a:extLst>
              <a:ext uri="{FF2B5EF4-FFF2-40B4-BE49-F238E27FC236}">
                <a16:creationId xmlns:a16="http://schemas.microsoft.com/office/drawing/2014/main" id="{B46500FD-D914-4D54-A821-089660309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1D5E491-4859-47A4-8F29-DAACA1914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227868-C0F1-41FC-A8C9-A533B4E11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/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>
            <a:extLst>
              <a:ext uri="{FF2B5EF4-FFF2-40B4-BE49-F238E27FC236}">
                <a16:creationId xmlns:a16="http://schemas.microsoft.com/office/drawing/2014/main" id="{56FC8349-67FC-4E3B-B988-7A27FDAE9D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>
            <a:extLst>
              <a:ext uri="{FF2B5EF4-FFF2-40B4-BE49-F238E27FC236}">
                <a16:creationId xmlns:a16="http://schemas.microsoft.com/office/drawing/2014/main" id="{85368C87-925C-44AC-B001-5C4EE6F006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9AE407FD-1006-4AC4-B10B-CB7686E66A86}"/>
              </a:ext>
            </a:extLst>
          </p:cNvPr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>
            <a:extLst>
              <a:ext uri="{FF2B5EF4-FFF2-40B4-BE49-F238E27FC236}">
                <a16:creationId xmlns:a16="http://schemas.microsoft.com/office/drawing/2014/main" id="{D5338ABA-2308-412D-96F5-DE590FFF99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>
            <a:extLst>
              <a:ext uri="{FF2B5EF4-FFF2-40B4-BE49-F238E27FC236}">
                <a16:creationId xmlns:a16="http://schemas.microsoft.com/office/drawing/2014/main" id="{C2D49473-9331-4572-8AFC-3A905D765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3E2A174E-0D40-4C44-A4CB-067A3AD3E27A}"/>
              </a:ext>
            </a:extLst>
          </p:cNvPr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B6623D7A-6A25-4FAF-BE38-10BE0650BF71}"/>
              </a:ext>
            </a:extLst>
          </p:cNvPr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065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>
            <a:extLst>
              <a:ext uri="{FF2B5EF4-FFF2-40B4-BE49-F238E27FC236}">
                <a16:creationId xmlns:a16="http://schemas.microsoft.com/office/drawing/2014/main" id="{FCB44420-1668-4CDF-B7B1-BF6494090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1D5E491-4859-47A4-8F29-DAACA1914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文本占位符 31">
            <a:extLst>
              <a:ext uri="{FF2B5EF4-FFF2-40B4-BE49-F238E27FC236}">
                <a16:creationId xmlns:a16="http://schemas.microsoft.com/office/drawing/2014/main" id="{56FC8349-67FC-4E3B-B988-7A27FDAE9D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>
            <a:extLst>
              <a:ext uri="{FF2B5EF4-FFF2-40B4-BE49-F238E27FC236}">
                <a16:creationId xmlns:a16="http://schemas.microsoft.com/office/drawing/2014/main" id="{85368C87-925C-44AC-B001-5C4EE6F006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9AE407FD-1006-4AC4-B10B-CB7686E66A86}"/>
              </a:ext>
            </a:extLst>
          </p:cNvPr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>
            <a:extLst>
              <a:ext uri="{FF2B5EF4-FFF2-40B4-BE49-F238E27FC236}">
                <a16:creationId xmlns:a16="http://schemas.microsoft.com/office/drawing/2014/main" id="{D5338ABA-2308-412D-96F5-DE590FFF9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B0646154-6233-4139-B550-A28CDF04E3FA}"/>
              </a:ext>
            </a:extLst>
          </p:cNvPr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DB662845-A8FE-4E13-82B8-ABEE9422A575}"/>
              </a:ext>
            </a:extLst>
          </p:cNvPr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44330A7B-15B1-4D7C-8EFE-B8A0161426A0}"/>
              </a:ext>
            </a:extLst>
          </p:cNvPr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>
            <a:extLst>
              <a:ext uri="{FF2B5EF4-FFF2-40B4-BE49-F238E27FC236}">
                <a16:creationId xmlns:a16="http://schemas.microsoft.com/office/drawing/2014/main" id="{FAB9E410-8F4C-4E41-B027-DFC233733AB7}"/>
              </a:ext>
            </a:extLst>
          </p:cNvPr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9F88429B-B890-4CEE-A503-4E91AAB2562D}"/>
              </a:ext>
            </a:extLst>
          </p:cNvPr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AC3C199-AD82-4263-B8E8-8D1CD3537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/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>
            <a:extLst>
              <a:ext uri="{FF2B5EF4-FFF2-40B4-BE49-F238E27FC236}">
                <a16:creationId xmlns:a16="http://schemas.microsoft.com/office/drawing/2014/main" id="{2051FE92-34E2-4DFE-BC0D-28D53B1BE4ED}"/>
              </a:ext>
            </a:extLst>
          </p:cNvPr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EE8F87D0-86D3-40A7-B41A-5B19E1D5D4CF}"/>
              </a:ext>
            </a:extLst>
          </p:cNvPr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681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26411B-55E1-4CE5-B9CA-4734B17AE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58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5" r:id="rId4"/>
    <p:sldLayoutId id="2147483657" r:id="rId5"/>
    <p:sldLayoutId id="2147483653" r:id="rId6"/>
    <p:sldLayoutId id="2147483658" r:id="rId7"/>
    <p:sldLayoutId id="2147483650" r:id="rId8"/>
    <p:sldLayoutId id="2147483659" r:id="rId9"/>
    <p:sldLayoutId id="2147483651" r:id="rId10"/>
    <p:sldLayoutId id="2147483654" r:id="rId11"/>
    <p:sldLayoutId id="2147483660" r:id="rId12"/>
    <p:sldLayoutId id="2147483663" r:id="rId13"/>
    <p:sldLayoutId id="2147483652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88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472" userDrawn="1">
          <p15:clr>
            <a:srgbClr val="F26B43"/>
          </p15:clr>
        </p15:guide>
        <p15:guide id="5" orient="horz" pos="4104" userDrawn="1">
          <p15:clr>
            <a:srgbClr val="F26B43"/>
          </p15:clr>
        </p15:guide>
        <p15:guide id="6" orient="horz" pos="40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48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4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472">
          <p15:clr>
            <a:srgbClr val="F26B43"/>
          </p15:clr>
        </p15:guide>
        <p15:guide id="7" orient="horz" pos="4104">
          <p15:clr>
            <a:srgbClr val="F26B43"/>
          </p15:clr>
        </p15:guide>
        <p15:guide id="8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C2BD45-3582-4046-875C-A981EF8E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Kalman </a:t>
            </a:r>
            <a:r>
              <a:rPr lang="zh-CN" altLang="en-US" dirty="0"/>
              <a:t>滤波器的 </a:t>
            </a:r>
            <a:r>
              <a:rPr lang="en-US" altLang="zh-CN" dirty="0"/>
              <a:t>Python </a:t>
            </a:r>
            <a:r>
              <a:rPr lang="zh-CN" altLang="en-US" dirty="0"/>
              <a:t>实现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E12F3A-7D12-4436-A378-FFFBFFA1E4A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2023/1/30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45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1AB40B4-E651-4C70-8C55-6964632C5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9145609" cy="598488"/>
          </a:xfrm>
        </p:spPr>
        <p:txBody>
          <a:bodyPr/>
          <a:lstStyle/>
          <a:p>
            <a:r>
              <a:rPr lang="en-US" altLang="zh-CN" dirty="0"/>
              <a:t>Kalman </a:t>
            </a:r>
            <a:r>
              <a:rPr lang="zh-CN" altLang="en-US" dirty="0"/>
              <a:t>滤波器：理想情况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336D298-9897-6820-3B2E-9BD77B2CC76A}"/>
              </a:ext>
            </a:extLst>
          </p:cNvPr>
          <p:cNvSpPr/>
          <p:nvPr/>
        </p:nvSpPr>
        <p:spPr>
          <a:xfrm>
            <a:off x="716762" y="1266778"/>
            <a:ext cx="11197331" cy="4694751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494AEC0-160E-8214-1E57-BDA8A62F158A}"/>
                  </a:ext>
                </a:extLst>
              </p:cNvPr>
              <p:cNvSpPr txBox="1"/>
              <p:nvPr/>
            </p:nvSpPr>
            <p:spPr>
              <a:xfrm>
                <a:off x="1362075" y="1600200"/>
                <a:ext cx="9810750" cy="332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对于隐马尔科夫模型：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/>
                <a:r>
                  <a:rPr lang="en-US" altLang="zh-CN" dirty="0"/>
                  <a:t>Kalman </a:t>
                </a:r>
                <a:r>
                  <a:rPr lang="zh-CN" altLang="en-US" dirty="0"/>
                  <a:t>滤波器可以通过 </a:t>
                </a:r>
                <a:r>
                  <a:rPr lang="en-US" altLang="zh-CN" dirty="0"/>
                  <a:t>Predict Step 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Correction Step </a:t>
                </a:r>
                <a:r>
                  <a:rPr lang="zh-CN" altLang="en-US" dirty="0"/>
                  <a:t>估计模型的状态分布。</a:t>
                </a:r>
                <a:endParaRPr lang="en-US" altLang="zh-CN" dirty="0"/>
              </a:p>
              <a:p>
                <a:pPr/>
                <a:endParaRPr lang="en-US" altLang="zh-CN" dirty="0"/>
              </a:p>
              <a:p>
                <a:pPr/>
                <a:r>
                  <a:rPr lang="en-US" altLang="zh-CN" b="1" dirty="0"/>
                  <a:t>Predict Step:</a:t>
                </a:r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+1|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+1|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r>
                  <a:rPr lang="en-US" altLang="zh-CN" b="1" dirty="0"/>
                  <a:t>Correct Step: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+1|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+1|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+1|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+1|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dirty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+1|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+1|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494AEC0-160E-8214-1E57-BDA8A62F1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75" y="1600200"/>
                <a:ext cx="9810750" cy="3326616"/>
              </a:xfrm>
              <a:prstGeom prst="rect">
                <a:avLst/>
              </a:prstGeom>
              <a:blipFill>
                <a:blip r:embed="rId2"/>
                <a:stretch>
                  <a:fillRect l="-497" t="-1101" b="-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79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1AB40B4-E651-4C70-8C55-6964632C5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9145609" cy="598488"/>
          </a:xfrm>
        </p:spPr>
        <p:txBody>
          <a:bodyPr/>
          <a:lstStyle/>
          <a:p>
            <a:r>
              <a:rPr lang="en-US" altLang="zh-CN" dirty="0"/>
              <a:t>Kalman </a:t>
            </a:r>
            <a:r>
              <a:rPr lang="zh-CN" altLang="en-US" dirty="0"/>
              <a:t>滤波器：现实情况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336D298-9897-6820-3B2E-9BD77B2CC76A}"/>
              </a:ext>
            </a:extLst>
          </p:cNvPr>
          <p:cNvSpPr/>
          <p:nvPr/>
        </p:nvSpPr>
        <p:spPr>
          <a:xfrm>
            <a:off x="716762" y="1266778"/>
            <a:ext cx="11197331" cy="4694751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494AEC0-160E-8214-1E57-BDA8A62F158A}"/>
                  </a:ext>
                </a:extLst>
              </p:cNvPr>
              <p:cNvSpPr txBox="1"/>
              <p:nvPr/>
            </p:nvSpPr>
            <p:spPr>
              <a:xfrm>
                <a:off x="1323975" y="1312821"/>
                <a:ext cx="9810750" cy="4900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理想情况下，采样时间恒定，控制与观测在同一时刻完成，</a:t>
                </a:r>
                <a:endParaRPr lang="en-US" altLang="zh-CN" dirty="0"/>
              </a:p>
              <a:p>
                <a:r>
                  <a:rPr lang="en-US" altLang="zh-CN" dirty="0"/>
                  <a:t>      </a:t>
                </a:r>
                <a:r>
                  <a:rPr lang="zh-CN" altLang="en-US" dirty="0"/>
                  <a:t>则 </a:t>
                </a:r>
                <a:r>
                  <a:rPr lang="en-US" altLang="zh-CN" dirty="0"/>
                  <a:t>Kalman </a:t>
                </a:r>
                <a:r>
                  <a:rPr lang="zh-CN" altLang="en-US" dirty="0"/>
                  <a:t>滤波器只需要在每个采样点执行 </a:t>
                </a:r>
                <a:r>
                  <a:rPr lang="en-US" altLang="zh-CN" dirty="0"/>
                  <a:t>Predict Step -&gt; Correction Step </a:t>
                </a:r>
                <a:r>
                  <a:rPr lang="zh-CN" altLang="en-US" dirty="0"/>
                  <a:t>即可。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然而在实际机器人实现中，我们不可能做到将控制周期与传感器观测完全同步，如下图所示：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r>
                  <a:rPr lang="zh-CN" altLang="en-US" dirty="0"/>
                  <a:t>这种情况下，</a:t>
                </a:r>
                <a:r>
                  <a:rPr lang="en-US" altLang="zh-CN" dirty="0"/>
                  <a:t>Kalman </a:t>
                </a:r>
                <a:r>
                  <a:rPr lang="zh-CN" altLang="en-US" dirty="0"/>
                  <a:t>滤波器按如下策略执行：</a:t>
                </a:r>
                <a:endParaRPr lang="en-US" altLang="zh-CN" dirty="0"/>
              </a:p>
              <a:p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在 </a:t>
                </a:r>
                <a:r>
                  <a:rPr lang="en-US" altLang="zh-CN" dirty="0"/>
                  <a:t>C2 </a:t>
                </a:r>
                <a:r>
                  <a:rPr lang="zh-CN" altLang="en-US" dirty="0"/>
                  <a:t>时刻，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，对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执行 </a:t>
                </a:r>
                <a:r>
                  <a:rPr lang="en-US" altLang="zh-CN" dirty="0"/>
                  <a:t>prediction step</a:t>
                </a:r>
                <a:r>
                  <a:rPr lang="zh-CN" altLang="en-US" dirty="0"/>
                  <a:t>，得到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在 </a:t>
                </a:r>
                <a:r>
                  <a:rPr lang="en-US" altLang="zh-CN" dirty="0"/>
                  <a:t>C3 </a:t>
                </a:r>
                <a:r>
                  <a:rPr lang="zh-CN" altLang="en-US" dirty="0"/>
                  <a:t>时刻，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执行 </a:t>
                </a:r>
                <a:r>
                  <a:rPr lang="en-US" altLang="zh-CN" dirty="0"/>
                  <a:t>prediction step</a:t>
                </a:r>
                <a:r>
                  <a:rPr lang="zh-CN" altLang="en-US" dirty="0"/>
                  <a:t>，得到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在 </a:t>
                </a:r>
                <a:r>
                  <a:rPr lang="en-US" altLang="zh-CN" dirty="0"/>
                  <a:t>M2 </a:t>
                </a:r>
                <a:r>
                  <a:rPr lang="zh-CN" altLang="en-US" dirty="0"/>
                  <a:t>时刻，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，先对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执行</a:t>
                </a:r>
                <a:r>
                  <a:rPr lang="en-US" altLang="zh-CN" dirty="0"/>
                  <a:t>prediction step</a:t>
                </a:r>
                <a:r>
                  <a:rPr lang="zh-CN" altLang="en-US" dirty="0"/>
                  <a:t>，得到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，</a:t>
                </a:r>
                <a:endParaRPr lang="en-US" altLang="zh-CN" dirty="0"/>
              </a:p>
              <a:p>
                <a:r>
                  <a:rPr lang="en-US" altLang="zh-CN" dirty="0"/>
                  <a:t>        </a:t>
                </a:r>
                <a:r>
                  <a:rPr lang="zh-CN" altLang="en-US" dirty="0"/>
                  <a:t>再依据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执行 </a:t>
                </a:r>
                <a:r>
                  <a:rPr lang="en-US" altLang="zh-CN" dirty="0"/>
                  <a:t>update step</a:t>
                </a:r>
                <a:r>
                  <a:rPr lang="zh-CN" altLang="en-US" dirty="0"/>
                  <a:t>，得到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……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494AEC0-160E-8214-1E57-BDA8A62F1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1312821"/>
                <a:ext cx="9810750" cy="4900829"/>
              </a:xfrm>
              <a:prstGeom prst="rect">
                <a:avLst/>
              </a:prstGeom>
              <a:blipFill>
                <a:blip r:embed="rId2"/>
                <a:stretch>
                  <a:fillRect l="-497" t="-622" r="-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2CD0CDE7-B9B2-E082-F498-AF60E0C90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17" y="2198904"/>
            <a:ext cx="6912593" cy="16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4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1AB40B4-E651-4C70-8C55-6964632C5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9145609" cy="598488"/>
          </a:xfrm>
        </p:spPr>
        <p:txBody>
          <a:bodyPr/>
          <a:lstStyle/>
          <a:p>
            <a:r>
              <a:rPr lang="zh-CN" altLang="en-US" dirty="0"/>
              <a:t>代码实现：程序框架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336D298-9897-6820-3B2E-9BD77B2CC76A}"/>
              </a:ext>
            </a:extLst>
          </p:cNvPr>
          <p:cNvSpPr/>
          <p:nvPr/>
        </p:nvSpPr>
        <p:spPr>
          <a:xfrm>
            <a:off x="715997" y="881623"/>
            <a:ext cx="11197331" cy="5585852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94AEC0-160E-8214-1E57-BDA8A62F158A}"/>
              </a:ext>
            </a:extLst>
          </p:cNvPr>
          <p:cNvSpPr txBox="1"/>
          <p:nvPr/>
        </p:nvSpPr>
        <p:spPr>
          <a:xfrm>
            <a:off x="1075351" y="1012559"/>
            <a:ext cx="9810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本节课我们将用 </a:t>
            </a:r>
            <a:r>
              <a:rPr lang="en-US" altLang="zh-CN" dirty="0"/>
              <a:t>python </a:t>
            </a:r>
            <a:r>
              <a:rPr lang="zh-CN" altLang="en-US" dirty="0"/>
              <a:t>实现一个 </a:t>
            </a:r>
            <a:r>
              <a:rPr lang="en-US" altLang="zh-CN" dirty="0"/>
              <a:t>Kalman </a:t>
            </a:r>
            <a:r>
              <a:rPr lang="zh-CN" altLang="en-US" dirty="0"/>
              <a:t>滤波器，估计质点运动学模型的状态分布。</a:t>
            </a:r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从 </a:t>
            </a:r>
            <a:r>
              <a:rPr lang="en-US" altLang="zh-CN" dirty="0"/>
              <a:t>Canvas </a:t>
            </a:r>
            <a:r>
              <a:rPr lang="zh-CN" altLang="en-US" dirty="0"/>
              <a:t>将 </a:t>
            </a:r>
            <a:r>
              <a:rPr lang="en-US" altLang="zh-CN" dirty="0"/>
              <a:t>L4/KalmanFilter.py</a:t>
            </a:r>
            <a:r>
              <a:rPr lang="zh-CN" altLang="en-US" dirty="0"/>
              <a:t> 脚本下载到超算平台上，打开 </a:t>
            </a:r>
            <a:r>
              <a:rPr lang="en-US" altLang="zh-CN" dirty="0" err="1"/>
              <a:t>vscode</a:t>
            </a:r>
            <a:r>
              <a:rPr lang="en-US" altLang="zh-CN" dirty="0"/>
              <a:t> </a:t>
            </a:r>
            <a:r>
              <a:rPr lang="zh-CN" altLang="en-US" dirty="0"/>
              <a:t>代码服务器编辑。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KalmanFilter.py </a:t>
            </a:r>
            <a:r>
              <a:rPr lang="zh-CN" altLang="en-US" dirty="0"/>
              <a:t>脚本主要有以下几个部分：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除了</a:t>
            </a:r>
            <a:r>
              <a:rPr lang="en-US" altLang="zh-CN" dirty="0"/>
              <a:t>Kalman</a:t>
            </a:r>
            <a:r>
              <a:rPr lang="zh-CN" altLang="en-US" dirty="0"/>
              <a:t>滤波器类的部分成员函数，其他部分均以完成。</a:t>
            </a:r>
            <a:endParaRPr lang="en-US" altLang="zh-CN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65BF0DB-6505-4447-16B7-614D490751E7}"/>
              </a:ext>
            </a:extLst>
          </p:cNvPr>
          <p:cNvGrpSpPr/>
          <p:nvPr/>
        </p:nvGrpSpPr>
        <p:grpSpPr>
          <a:xfrm>
            <a:off x="1075351" y="2460787"/>
            <a:ext cx="10639425" cy="3814654"/>
            <a:chOff x="1075055" y="1066591"/>
            <a:chExt cx="10639425" cy="381465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3F4A5CD-FC28-943F-8D1A-18AE7BF76C15}"/>
                </a:ext>
              </a:extLst>
            </p:cNvPr>
            <p:cNvSpPr txBox="1"/>
            <p:nvPr/>
          </p:nvSpPr>
          <p:spPr>
            <a:xfrm>
              <a:off x="1075055" y="1437005"/>
              <a:ext cx="5039995" cy="344360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 err="1">
                  <a:solidFill>
                    <a:srgbClr val="267F99"/>
                  </a:solidFill>
                  <a:effectLst/>
                  <a:latin typeface="Consolas" panose="020B0609020204030204" pitchFamily="49" charset="0"/>
                </a:rPr>
                <a:t>KalmanFilter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267F99"/>
                  </a:solidFill>
                  <a:effectLst/>
                  <a:latin typeface="Consolas" panose="020B0609020204030204" pitchFamily="49" charset="0"/>
                </a:rPr>
                <a:t>object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...</a:t>
              </a:r>
              <a:b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>
                  <a:solidFill>
                    <a:srgbClr val="267F99"/>
                  </a:solidFill>
                  <a:effectLst/>
                  <a:latin typeface="Consolas" panose="020B0609020204030204" pitchFamily="49" charset="0"/>
                </a:rPr>
                <a:t>Model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267F99"/>
                  </a:solidFill>
                  <a:effectLst/>
                  <a:latin typeface="Consolas" panose="020B0609020204030204" pitchFamily="49" charset="0"/>
                </a:rPr>
                <a:t>object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...</a:t>
              </a:r>
            </a:p>
            <a:p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 err="1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generateTimeSequence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...</a:t>
              </a:r>
            </a:p>
            <a:p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 err="1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generateFig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(...):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...</a:t>
              </a:r>
            </a:p>
            <a:p>
              <a:r>
                <a:rPr lang="en-US" altLang="zh-CN" b="0" dirty="0">
                  <a:solidFill>
                    <a:srgbClr val="AF00DB"/>
                  </a:solidFill>
                  <a:effectLst/>
                  <a:latin typeface="Consolas" panose="020B0609020204030204" pitchFamily="49" charset="0"/>
                </a:rPr>
                <a:t>if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__name__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== </a:t>
              </a:r>
              <a:r>
                <a:rPr lang="en-US" altLang="zh-CN" b="0" dirty="0">
                  <a:solidFill>
                    <a:srgbClr val="A31515"/>
                  </a:solidFill>
                  <a:effectLst/>
                  <a:latin typeface="Consolas" panose="020B0609020204030204" pitchFamily="49" charset="0"/>
                </a:rPr>
                <a:t>"__main__"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...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8F5BC6F-BF34-1B91-B66A-C57154EB70AA}"/>
                </a:ext>
              </a:extLst>
            </p:cNvPr>
            <p:cNvSpPr txBox="1"/>
            <p:nvPr/>
          </p:nvSpPr>
          <p:spPr>
            <a:xfrm>
              <a:off x="1075351" y="1066591"/>
              <a:ext cx="504000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/>
                <a:t>代码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82D3C5D-BFB1-D688-661F-7448256DF343}"/>
                </a:ext>
              </a:extLst>
            </p:cNvPr>
            <p:cNvSpPr txBox="1"/>
            <p:nvPr/>
          </p:nvSpPr>
          <p:spPr>
            <a:xfrm>
              <a:off x="6115050" y="1437005"/>
              <a:ext cx="5599430" cy="344424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类定义：</a:t>
              </a:r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Kalman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滤波器。需要补全代码</a:t>
              </a:r>
            </a:p>
            <a:p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前向运动学模型。已完成。</a:t>
              </a:r>
            </a:p>
            <a:p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随机生成 控制</a:t>
              </a:r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/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观测 的时间序列。已完成。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生成图像。已完成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“主函数”</a:t>
              </a:r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,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已完成。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FE68A93-FC90-188B-A009-1BEF14DDDE05}"/>
                </a:ext>
              </a:extLst>
            </p:cNvPr>
            <p:cNvSpPr txBox="1"/>
            <p:nvPr/>
          </p:nvSpPr>
          <p:spPr>
            <a:xfrm>
              <a:off x="6115350" y="1066591"/>
              <a:ext cx="559912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/>
                <a:t>解释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00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1AB40B4-E651-4C70-8C55-6964632C5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9145609" cy="598488"/>
          </a:xfrm>
        </p:spPr>
        <p:txBody>
          <a:bodyPr/>
          <a:lstStyle/>
          <a:p>
            <a:r>
              <a:rPr lang="zh-CN" altLang="en-US" dirty="0"/>
              <a:t>代码实现：</a:t>
            </a:r>
            <a:r>
              <a:rPr lang="en-US" altLang="zh-CN" dirty="0" err="1"/>
              <a:t>KalmanFilter</a:t>
            </a:r>
            <a:r>
              <a:rPr lang="en-US" altLang="zh-CN" dirty="0"/>
              <a:t> Class</a:t>
            </a:r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336D298-9897-6820-3B2E-9BD77B2CC76A}"/>
              </a:ext>
            </a:extLst>
          </p:cNvPr>
          <p:cNvSpPr/>
          <p:nvPr/>
        </p:nvSpPr>
        <p:spPr>
          <a:xfrm>
            <a:off x="715997" y="881623"/>
            <a:ext cx="11197331" cy="5585852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94AEC0-160E-8214-1E57-BDA8A62F158A}"/>
              </a:ext>
            </a:extLst>
          </p:cNvPr>
          <p:cNvSpPr txBox="1"/>
          <p:nvPr/>
        </p:nvSpPr>
        <p:spPr>
          <a:xfrm>
            <a:off x="1075351" y="1012559"/>
            <a:ext cx="981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Kalman </a:t>
            </a:r>
            <a:r>
              <a:rPr lang="zh-CN" altLang="en-US" dirty="0"/>
              <a:t>滤波器包含共</a:t>
            </a:r>
            <a:r>
              <a:rPr lang="en-US" altLang="zh-CN" dirty="0"/>
              <a:t>6</a:t>
            </a:r>
            <a:r>
              <a:rPr lang="zh-CN" altLang="en-US" dirty="0"/>
              <a:t>个成员函数，其中</a:t>
            </a:r>
            <a:r>
              <a:rPr lang="en-US" altLang="zh-CN" dirty="0"/>
              <a:t>4</a:t>
            </a:r>
            <a:r>
              <a:rPr lang="zh-CN" altLang="en-US" dirty="0"/>
              <a:t>个需要补全。</a:t>
            </a:r>
            <a:endParaRPr lang="en-US" altLang="zh-CN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65BF0DB-6505-4447-16B7-614D490751E7}"/>
              </a:ext>
            </a:extLst>
          </p:cNvPr>
          <p:cNvGrpSpPr/>
          <p:nvPr/>
        </p:nvGrpSpPr>
        <p:grpSpPr>
          <a:xfrm>
            <a:off x="1075351" y="1512827"/>
            <a:ext cx="10639424" cy="4697472"/>
            <a:chOff x="1075055" y="1066591"/>
            <a:chExt cx="10639424" cy="469747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3F4A5CD-FC28-943F-8D1A-18AE7BF76C15}"/>
                </a:ext>
              </a:extLst>
            </p:cNvPr>
            <p:cNvSpPr txBox="1"/>
            <p:nvPr/>
          </p:nvSpPr>
          <p:spPr>
            <a:xfrm>
              <a:off x="1075055" y="1437005"/>
              <a:ext cx="5887422" cy="4327058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class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 err="1">
                  <a:solidFill>
                    <a:srgbClr val="267F99"/>
                  </a:solidFill>
                  <a:effectLst/>
                  <a:latin typeface="Consolas" panose="020B0609020204030204" pitchFamily="49" charset="0"/>
                </a:rPr>
                <a:t>KalmanFilter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267F99"/>
                  </a:solidFill>
                  <a:effectLst/>
                  <a:latin typeface="Consolas" panose="020B0609020204030204" pitchFamily="49" charset="0"/>
                </a:rPr>
                <a:t>object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__init__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...):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    ...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altLang="zh-CN" b="0" dirty="0" err="1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discretization_Func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dt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    ...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altLang="zh-CN" b="0" dirty="0" err="1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predict_Step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ctrl_time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    ...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altLang="zh-CN" b="0" dirty="0" err="1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correction_Step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y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    ...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 err="1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control_moment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u_new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time_now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    ...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 err="1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observe_moment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y_new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time_now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    ...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8F5BC6F-BF34-1B91-B66A-C57154EB70AA}"/>
                </a:ext>
              </a:extLst>
            </p:cNvPr>
            <p:cNvSpPr txBox="1"/>
            <p:nvPr/>
          </p:nvSpPr>
          <p:spPr>
            <a:xfrm>
              <a:off x="1075350" y="1066591"/>
              <a:ext cx="588712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/>
                <a:t>代码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82D3C5D-BFB1-D688-661F-7448256DF343}"/>
                    </a:ext>
                  </a:extLst>
                </p:cNvPr>
                <p:cNvSpPr txBox="1"/>
                <p:nvPr/>
              </p:nvSpPr>
              <p:spPr>
                <a:xfrm>
                  <a:off x="6962478" y="1437004"/>
                  <a:ext cx="4752001" cy="4327059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 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类定义：</a:t>
                  </a:r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Kalman 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滤波器。</a:t>
                  </a:r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 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构造函数。已完成。</a:t>
                  </a:r>
                </a:p>
                <a:p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 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根据采样间隔计算 </a:t>
                  </a:r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At, </a:t>
                  </a:r>
                  <a:r>
                    <a:rPr lang="en-US" altLang="zh-CN" dirty="0" err="1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Bt</a:t>
                  </a:r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m:t>𝑤</m:t>
                          </m:r>
                        </m:sub>
                      </m:sSub>
                      <m:r>
                        <a:rPr lang="zh-CN" altLang="en-US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sym typeface="+mn-ea"/>
                        </a:rPr>
                        <m:t>，</m:t>
                      </m:r>
                    </m:oMath>
                  </a14:m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已完成</a:t>
                  </a:r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 Predict Step. </a:t>
                  </a:r>
                </a:p>
                <a:p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 Correction(Update) Step</a:t>
                  </a:r>
                </a:p>
                <a:p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 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控制时刻</a:t>
                  </a:r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 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观测时刻</a:t>
                  </a:r>
                </a:p>
              </p:txBody>
            </p:sp>
          </mc:Choice>
          <mc:Fallback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82D3C5D-BFB1-D688-661F-7448256DF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2478" y="1437004"/>
                  <a:ext cx="4752001" cy="4327059"/>
                </a:xfrm>
                <a:prstGeom prst="rect">
                  <a:avLst/>
                </a:prstGeom>
                <a:blipFill>
                  <a:blip r:embed="rId2"/>
                  <a:stretch>
                    <a:fillRect l="-895" t="-70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FE68A93-FC90-188B-A009-1BEF14DDDE05}"/>
                </a:ext>
              </a:extLst>
            </p:cNvPr>
            <p:cNvSpPr txBox="1"/>
            <p:nvPr/>
          </p:nvSpPr>
          <p:spPr>
            <a:xfrm>
              <a:off x="6962477" y="1066591"/>
              <a:ext cx="475200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/>
                <a:t>解释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69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1AB40B4-E651-4C70-8C55-6964632C5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9145609" cy="598488"/>
          </a:xfrm>
        </p:spPr>
        <p:txBody>
          <a:bodyPr/>
          <a:lstStyle/>
          <a:p>
            <a:r>
              <a:rPr lang="zh-CN" altLang="en-US" dirty="0"/>
              <a:t>代码实现：构造函数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336D298-9897-6820-3B2E-9BD77B2CC76A}"/>
              </a:ext>
            </a:extLst>
          </p:cNvPr>
          <p:cNvSpPr/>
          <p:nvPr/>
        </p:nvSpPr>
        <p:spPr>
          <a:xfrm>
            <a:off x="715997" y="881623"/>
            <a:ext cx="11197331" cy="5585852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94AEC0-160E-8214-1E57-BDA8A62F158A}"/>
              </a:ext>
            </a:extLst>
          </p:cNvPr>
          <p:cNvSpPr txBox="1"/>
          <p:nvPr/>
        </p:nvSpPr>
        <p:spPr>
          <a:xfrm>
            <a:off x="1075351" y="1012559"/>
            <a:ext cx="981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Kalman Class</a:t>
            </a:r>
            <a:r>
              <a:rPr lang="zh-CN" altLang="en-US" dirty="0"/>
              <a:t>的构造函数已完成，解释如下：</a:t>
            </a:r>
            <a:endParaRPr lang="en-US" altLang="zh-CN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65BF0DB-6505-4447-16B7-614D490751E7}"/>
              </a:ext>
            </a:extLst>
          </p:cNvPr>
          <p:cNvGrpSpPr/>
          <p:nvPr/>
        </p:nvGrpSpPr>
        <p:grpSpPr>
          <a:xfrm>
            <a:off x="1075351" y="1512827"/>
            <a:ext cx="10639424" cy="4697472"/>
            <a:chOff x="1075055" y="1066591"/>
            <a:chExt cx="10639424" cy="469747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3F4A5CD-FC28-943F-8D1A-18AE7BF76C15}"/>
                </a:ext>
              </a:extLst>
            </p:cNvPr>
            <p:cNvSpPr txBox="1"/>
            <p:nvPr/>
          </p:nvSpPr>
          <p:spPr>
            <a:xfrm>
              <a:off x="1075055" y="1437005"/>
              <a:ext cx="5887422" cy="4327058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__init__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mass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C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\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           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Sigma_w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Sigma_v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, x_0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P_0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.mass =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mass</a:t>
              </a:r>
              <a:endPara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.C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=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C</a:t>
              </a:r>
              <a:endPara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b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.n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= </a:t>
              </a:r>
              <a:r>
                <a:rPr lang="en-US" altLang="zh-CN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4</a:t>
              </a:r>
              <a:endPara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.m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= </a:t>
              </a:r>
              <a:r>
                <a:rPr lang="en-US" altLang="zh-CN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2</a:t>
              </a:r>
              <a:endPara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b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.Sigma_w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=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Sigma_w</a:t>
              </a:r>
              <a:endPara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.Sigma_v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=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Sigma_v</a:t>
              </a:r>
              <a:endPara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.t = </a:t>
              </a:r>
              <a:r>
                <a:rPr lang="en-US" altLang="zh-CN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0</a:t>
              </a:r>
              <a:endPara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.x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=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x_0</a:t>
              </a:r>
              <a:endPara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.P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=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P_0</a:t>
              </a:r>
              <a:endPara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.u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= </a:t>
              </a:r>
              <a:r>
                <a:rPr lang="en-US" altLang="zh-CN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np.zeros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([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.m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>
                  <a:solidFill>
                    <a:srgbClr val="098658"/>
                  </a:solidFill>
                  <a:effectLst/>
                  <a:latin typeface="Consolas" panose="020B0609020204030204" pitchFamily="49" charset="0"/>
                </a:rPr>
                <a:t>1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])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8F5BC6F-BF34-1B91-B66A-C57154EB70AA}"/>
                </a:ext>
              </a:extLst>
            </p:cNvPr>
            <p:cNvSpPr txBox="1"/>
            <p:nvPr/>
          </p:nvSpPr>
          <p:spPr>
            <a:xfrm>
              <a:off x="1075350" y="1066591"/>
              <a:ext cx="588712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/>
                <a:t>代码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82D3C5D-BFB1-D688-661F-7448256DF343}"/>
                </a:ext>
              </a:extLst>
            </p:cNvPr>
            <p:cNvSpPr txBox="1"/>
            <p:nvPr/>
          </p:nvSpPr>
          <p:spPr>
            <a:xfrm>
              <a:off x="6962478" y="1437004"/>
              <a:ext cx="4752001" cy="432705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构造函数。已完成。</a:t>
              </a:r>
            </a:p>
            <a:p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质点动力学模型的质量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观测矩阵 </a:t>
              </a:r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C</a:t>
              </a:r>
            </a:p>
            <a:p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状态有 </a:t>
              </a:r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4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维 （</a:t>
              </a:r>
              <a:r>
                <a:rPr lang="en-US" altLang="zh-CN" dirty="0" err="1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vx</a:t>
              </a:r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, </a:t>
              </a:r>
              <a:r>
                <a:rPr lang="en-US" altLang="zh-CN" dirty="0" err="1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px</a:t>
              </a:r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, </a:t>
              </a:r>
              <a:r>
                <a:rPr lang="en-US" altLang="zh-CN" dirty="0" err="1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vy</a:t>
              </a:r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, </a:t>
              </a:r>
              <a:r>
                <a:rPr lang="en-US" altLang="zh-CN" dirty="0" err="1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py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）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控制有 </a:t>
              </a:r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2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维 （</a:t>
              </a:r>
              <a:r>
                <a:rPr lang="en-US" altLang="zh-CN" dirty="0" err="1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fx</a:t>
              </a:r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, </a:t>
              </a:r>
              <a:r>
                <a:rPr lang="en-US" altLang="zh-CN" dirty="0" err="1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fy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）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连续时间过程噪声的协方差矩阵（对角阵）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观测噪声的协方差矩阵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记录当前时间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系统初始状态的数学期望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系统初始状态的协方差矩阵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初始化控制信号为 </a:t>
              </a:r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0</a:t>
              </a:r>
              <a:endParaRPr lang="zh-CN" altLang="en-US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FE68A93-FC90-188B-A009-1BEF14DDDE05}"/>
                </a:ext>
              </a:extLst>
            </p:cNvPr>
            <p:cNvSpPr txBox="1"/>
            <p:nvPr/>
          </p:nvSpPr>
          <p:spPr>
            <a:xfrm>
              <a:off x="6962477" y="1066591"/>
              <a:ext cx="475200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/>
                <a:t>解释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49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1AB40B4-E651-4C70-8C55-6964632C5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9145609" cy="598488"/>
          </a:xfrm>
        </p:spPr>
        <p:txBody>
          <a:bodyPr/>
          <a:lstStyle/>
          <a:p>
            <a:r>
              <a:rPr lang="zh-CN" altLang="en-US" dirty="0"/>
              <a:t>代码实现：离散化函数，</a:t>
            </a:r>
            <a:r>
              <a:rPr lang="en-US" altLang="zh-CN" dirty="0"/>
              <a:t>Predict/Correct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336D298-9897-6820-3B2E-9BD77B2CC76A}"/>
              </a:ext>
            </a:extLst>
          </p:cNvPr>
          <p:cNvSpPr/>
          <p:nvPr/>
        </p:nvSpPr>
        <p:spPr>
          <a:xfrm>
            <a:off x="715997" y="881623"/>
            <a:ext cx="11197331" cy="5585852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94AEC0-160E-8214-1E57-BDA8A62F158A}"/>
              </a:ext>
            </a:extLst>
          </p:cNvPr>
          <p:cNvSpPr txBox="1"/>
          <p:nvPr/>
        </p:nvSpPr>
        <p:spPr>
          <a:xfrm>
            <a:off x="1075351" y="1012559"/>
            <a:ext cx="981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Kalman Class</a:t>
            </a:r>
            <a:r>
              <a:rPr lang="zh-CN" altLang="en-US" dirty="0"/>
              <a:t>的离散化函数已完成，而 </a:t>
            </a:r>
            <a:r>
              <a:rPr lang="en-US" altLang="zh-CN" dirty="0"/>
              <a:t>Predict/Correction Step </a:t>
            </a:r>
            <a:r>
              <a:rPr lang="zh-CN" altLang="en-US" dirty="0"/>
              <a:t>则需要同学们补全：</a:t>
            </a:r>
            <a:endParaRPr lang="en-US" altLang="zh-CN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65BF0DB-6505-4447-16B7-614D490751E7}"/>
              </a:ext>
            </a:extLst>
          </p:cNvPr>
          <p:cNvGrpSpPr/>
          <p:nvPr/>
        </p:nvGrpSpPr>
        <p:grpSpPr>
          <a:xfrm>
            <a:off x="1075351" y="1512827"/>
            <a:ext cx="10639424" cy="4697472"/>
            <a:chOff x="1075055" y="1066591"/>
            <a:chExt cx="10639424" cy="469747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3F4A5CD-FC28-943F-8D1A-18AE7BF76C15}"/>
                </a:ext>
              </a:extLst>
            </p:cNvPr>
            <p:cNvSpPr txBox="1"/>
            <p:nvPr/>
          </p:nvSpPr>
          <p:spPr>
            <a:xfrm>
              <a:off x="1075055" y="1437005"/>
              <a:ext cx="5887422" cy="4327058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altLang="zh-CN" b="0" dirty="0" err="1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discretization_Func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dt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...</a:t>
              </a:r>
            </a:p>
            <a:p>
              <a:endParaRPr lang="en-US" altLang="zh-C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endParaRPr>
            </a:p>
            <a:p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altLang="zh-CN" b="0" dirty="0" err="1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predict_Step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ctrl_time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dt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= ...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.t = ...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At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Bt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Sigma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= \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   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._</a:t>
              </a:r>
              <a:r>
                <a:rPr lang="en-US" altLang="zh-CN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discretization_Func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dt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.x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= ...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.P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= ...</a:t>
              </a:r>
            </a:p>
            <a:p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_</a:t>
              </a:r>
              <a:r>
                <a:rPr lang="en-US" altLang="zh-CN" b="0" dirty="0" err="1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correction_Step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y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.x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= ...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 err="1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.P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= ...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8F5BC6F-BF34-1B91-B66A-C57154EB70AA}"/>
                </a:ext>
              </a:extLst>
            </p:cNvPr>
            <p:cNvSpPr txBox="1"/>
            <p:nvPr/>
          </p:nvSpPr>
          <p:spPr>
            <a:xfrm>
              <a:off x="1075350" y="1066591"/>
              <a:ext cx="588712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/>
                <a:t>代码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82D3C5D-BFB1-D688-661F-7448256DF343}"/>
                </a:ext>
              </a:extLst>
            </p:cNvPr>
            <p:cNvSpPr txBox="1"/>
            <p:nvPr/>
          </p:nvSpPr>
          <p:spPr>
            <a:xfrm>
              <a:off x="6962478" y="1437004"/>
              <a:ext cx="4752001" cy="432705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计算离散化的系统矩阵。与上节课相同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   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这里不再重复。已完成。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需要补全：此函数完成 </a:t>
              </a:r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Predict Step</a:t>
              </a: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	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计算时间间隔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	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更新当前时间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	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获取离散化系统矩阵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	Predict Step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的计算</a:t>
              </a:r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endParaRPr lang="en-US" altLang="zh-CN" dirty="0">
                <a:solidFill>
                  <a:srgbClr val="008000"/>
                </a:solidFill>
                <a:latin typeface="Consolas" panose="020B0609020204030204" pitchFamily="49" charset="0"/>
                <a:sym typeface="+mn-ea"/>
              </a:endParaRP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需要补全：此函数完成 </a:t>
              </a:r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Correction Step</a:t>
              </a:r>
            </a:p>
            <a:p>
              <a:r>
                <a:rPr lang="en-US" altLang="zh-CN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#	Correction Step </a:t>
              </a:r>
              <a:r>
                <a:rPr lang="zh-CN" altLang="en-US" dirty="0">
                  <a:solidFill>
                    <a:srgbClr val="008000"/>
                  </a:solidFill>
                  <a:latin typeface="Consolas" panose="020B0609020204030204" pitchFamily="49" charset="0"/>
                  <a:sym typeface="+mn-ea"/>
                </a:rPr>
                <a:t>的计算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FE68A93-FC90-188B-A009-1BEF14DDDE05}"/>
                </a:ext>
              </a:extLst>
            </p:cNvPr>
            <p:cNvSpPr txBox="1"/>
            <p:nvPr/>
          </p:nvSpPr>
          <p:spPr>
            <a:xfrm>
              <a:off x="6962477" y="1066591"/>
              <a:ext cx="475200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/>
                <a:t>解释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09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1AB40B4-E651-4C70-8C55-6964632C5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9145609" cy="598488"/>
          </a:xfrm>
        </p:spPr>
        <p:txBody>
          <a:bodyPr/>
          <a:lstStyle/>
          <a:p>
            <a:r>
              <a:rPr lang="zh-CN" altLang="en-US" dirty="0"/>
              <a:t>代码实现：控制时刻 </a:t>
            </a:r>
            <a:r>
              <a:rPr lang="en-US" altLang="zh-CN" dirty="0"/>
              <a:t>/ </a:t>
            </a:r>
            <a:r>
              <a:rPr lang="zh-CN" altLang="en-US" dirty="0"/>
              <a:t>观测时刻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336D298-9897-6820-3B2E-9BD77B2CC76A}"/>
              </a:ext>
            </a:extLst>
          </p:cNvPr>
          <p:cNvSpPr/>
          <p:nvPr/>
        </p:nvSpPr>
        <p:spPr>
          <a:xfrm>
            <a:off x="715997" y="881623"/>
            <a:ext cx="11197331" cy="5585852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94AEC0-160E-8214-1E57-BDA8A62F158A}"/>
              </a:ext>
            </a:extLst>
          </p:cNvPr>
          <p:cNvSpPr txBox="1"/>
          <p:nvPr/>
        </p:nvSpPr>
        <p:spPr>
          <a:xfrm>
            <a:off x="1075351" y="1012559"/>
            <a:ext cx="981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现实中，控制 与 观测 并不同步，通过下面两个函数解决这一问题。需要同学们补全</a:t>
            </a:r>
            <a:endParaRPr lang="en-US" altLang="zh-CN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65BF0DB-6505-4447-16B7-614D490751E7}"/>
              </a:ext>
            </a:extLst>
          </p:cNvPr>
          <p:cNvGrpSpPr/>
          <p:nvPr/>
        </p:nvGrpSpPr>
        <p:grpSpPr>
          <a:xfrm>
            <a:off x="1075351" y="1512827"/>
            <a:ext cx="10639425" cy="4697472"/>
            <a:chOff x="1075055" y="1066591"/>
            <a:chExt cx="10639425" cy="469747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3F4A5CD-FC28-943F-8D1A-18AE7BF76C15}"/>
                </a:ext>
              </a:extLst>
            </p:cNvPr>
            <p:cNvSpPr txBox="1"/>
            <p:nvPr/>
          </p:nvSpPr>
          <p:spPr>
            <a:xfrm>
              <a:off x="1075055" y="1437005"/>
              <a:ext cx="5525475" cy="4327058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 err="1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control_moment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u_new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time_now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...</a:t>
              </a:r>
            </a:p>
            <a:p>
              <a:endPara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endPara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endParaRPr lang="en-US" altLang="zh-CN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endParaRPr lang="en-US" altLang="zh-C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endParaRPr>
            </a:p>
            <a:p>
              <a:b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</a:br>
              <a:r>
                <a:rPr lang="en-US" altLang="zh-CN" b="0" dirty="0">
                  <a:solidFill>
                    <a:srgbClr val="0000FF"/>
                  </a:solidFill>
                  <a:effectLst/>
                  <a:latin typeface="Consolas" panose="020B0609020204030204" pitchFamily="49" charset="0"/>
                </a:rPr>
                <a:t>def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 </a:t>
              </a:r>
              <a:r>
                <a:rPr lang="en-US" altLang="zh-CN" b="0" dirty="0" err="1">
                  <a:solidFill>
                    <a:srgbClr val="795E26"/>
                  </a:solidFill>
                  <a:effectLst/>
                  <a:latin typeface="Consolas" panose="020B0609020204030204" pitchFamily="49" charset="0"/>
                </a:rPr>
                <a:t>observe_moment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en-US" altLang="zh-CN" b="0" dirty="0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self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y_new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, </a:t>
              </a:r>
              <a:r>
                <a:rPr lang="en-US" altLang="zh-CN" b="0" dirty="0" err="1">
                  <a:solidFill>
                    <a:srgbClr val="001080"/>
                  </a:solidFill>
                  <a:effectLst/>
                  <a:latin typeface="Consolas" panose="020B0609020204030204" pitchFamily="49" charset="0"/>
                </a:rPr>
                <a:t>time_now</a:t>
              </a:r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):</a:t>
              </a:r>
            </a:p>
            <a:p>
              <a:r>
                <a:rPr lang="en-US" altLang="zh-CN" b="0" dirty="0">
                  <a:solidFill>
                    <a:srgbClr val="000000"/>
                  </a:solidFill>
                  <a:effectLst/>
                  <a:latin typeface="Consolas" panose="020B0609020204030204" pitchFamily="49" charset="0"/>
                </a:rPr>
                <a:t>    ...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8F5BC6F-BF34-1B91-B66A-C57154EB70AA}"/>
                </a:ext>
              </a:extLst>
            </p:cNvPr>
            <p:cNvSpPr txBox="1"/>
            <p:nvPr/>
          </p:nvSpPr>
          <p:spPr>
            <a:xfrm>
              <a:off x="1075350" y="1066591"/>
              <a:ext cx="552517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/>
                <a:t>代码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82D3C5D-BFB1-D688-661F-7448256DF343}"/>
                    </a:ext>
                  </a:extLst>
                </p:cNvPr>
                <p:cNvSpPr txBox="1"/>
                <p:nvPr/>
              </p:nvSpPr>
              <p:spPr>
                <a:xfrm>
                  <a:off x="6600530" y="1437004"/>
                  <a:ext cx="5113950" cy="4327059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 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收到新的控制信号时，调用此函数。</a:t>
                  </a:r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   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如前文，收到控制信号时，</a:t>
                  </a:r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	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应当执行</a:t>
                  </a:r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predict step</a:t>
                  </a:r>
                </a:p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   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注意：收到的新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 还没有被执行。</a:t>
                  </a:r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	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应当按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m:t>𝑡</m:t>
                          </m:r>
                          <m: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 预测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 。</a:t>
                  </a:r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 	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预测完成后，需要记录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sym typeface="+mn-ea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, 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下次用</a:t>
                  </a:r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 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收到新的观测时，调用此函数。</a:t>
                  </a:r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   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如前文，收到观测时</a:t>
                  </a:r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	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应当先执行 </a:t>
                  </a:r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Predict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，</a:t>
                  </a:r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  <a:p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#	</a:t>
                  </a:r>
                  <a:r>
                    <a:rPr lang="zh-CN" altLang="en-US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再执行 </a:t>
                  </a:r>
                  <a:r>
                    <a:rPr lang="en-US" altLang="zh-CN" dirty="0">
                      <a:solidFill>
                        <a:srgbClr val="008000"/>
                      </a:solidFill>
                      <a:latin typeface="Consolas" panose="020B0609020204030204" pitchFamily="49" charset="0"/>
                      <a:sym typeface="+mn-ea"/>
                    </a:rPr>
                    <a:t>Correction.</a:t>
                  </a:r>
                </a:p>
                <a:p>
                  <a:endParaRPr lang="en-US" altLang="zh-CN" dirty="0">
                    <a:solidFill>
                      <a:srgbClr val="008000"/>
                    </a:solidFill>
                    <a:latin typeface="Consolas" panose="020B0609020204030204" pitchFamily="49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182D3C5D-BFB1-D688-661F-7448256DF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0530" y="1437004"/>
                  <a:ext cx="5113950" cy="4327059"/>
                </a:xfrm>
                <a:prstGeom prst="rect">
                  <a:avLst/>
                </a:prstGeom>
                <a:blipFill>
                  <a:blip r:embed="rId2"/>
                  <a:stretch>
                    <a:fillRect l="-951" t="-70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FE68A93-FC90-188B-A009-1BEF14DDDE05}"/>
                </a:ext>
              </a:extLst>
            </p:cNvPr>
            <p:cNvSpPr txBox="1"/>
            <p:nvPr/>
          </p:nvSpPr>
          <p:spPr>
            <a:xfrm>
              <a:off x="6600529" y="1066591"/>
              <a:ext cx="511395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/>
                <a:t>解释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5728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arrow&quot;,&quot;Name&quot;:&quot;窄&quot;,&quot;HeaderHeight&quot;:10.0,&quot;FooterHeight&quot;:5.0,&quot;SideMargin&quot;:2.5,&quot;TopMargin&quot;:0.0,&quot;BottomMargin&quot;:0.0,&quot;IntervalMargin&quot;:1.0,&quot;SettingType&quot;:&quot;System&quot;}"/>
</p:tagLst>
</file>

<file path=ppt/theme/theme1.xml><?xml version="1.0" encoding="utf-8"?>
<a:theme xmlns:a="http://schemas.openxmlformats.org/drawingml/2006/main" name="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1087</Words>
  <Application>Microsoft Office PowerPoint</Application>
  <PresentationFormat>宽屏</PresentationFormat>
  <Paragraphs>172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等线</vt:lpstr>
      <vt:lpstr>微软雅黑</vt:lpstr>
      <vt:lpstr>Arial</vt:lpstr>
      <vt:lpstr>Calibri</vt:lpstr>
      <vt:lpstr>Cambria Math</vt:lpstr>
      <vt:lpstr>Century Gothic</vt:lpstr>
      <vt:lpstr>Consolas</vt:lpstr>
      <vt:lpstr>Segoe UI</vt:lpstr>
      <vt:lpstr>Segoe UI Light</vt:lpstr>
      <vt:lpstr>Office 主题​​</vt:lpstr>
      <vt:lpstr>1_OfficePLUS</vt:lpstr>
      <vt:lpstr>Kalman 滤波器的 Python 实现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一 李</dc:creator>
  <cp:lastModifiedBy>ice cream</cp:lastModifiedBy>
  <cp:revision>139</cp:revision>
  <dcterms:created xsi:type="dcterms:W3CDTF">2019-01-23T14:14:04Z</dcterms:created>
  <dcterms:modified xsi:type="dcterms:W3CDTF">2023-03-04T12:44:40Z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Nuaxnuy@DESKTOP-GLORKB7</vt:lpwstr>
  </property>
  <property fmtid="{D5CDD505-2E9C-101B-9397-08002B2CF9AE}" pid="5" name="MSIP_Label_f42aa342-8706-4288-bd11-ebb85995028c_SetDate">
    <vt:lpwstr>2019-04-13T04:31:50.2944312Z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7b149082-93e1-4519-a220-b561cf239821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