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0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1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  <p:sldMasterId id="2147483667" r:id="rId3"/>
    <p:sldMasterId id="2147483683" r:id="rId4"/>
    <p:sldMasterId id="2147483699" r:id="rId5"/>
    <p:sldMasterId id="2147483715" r:id="rId6"/>
    <p:sldMasterId id="2147483747" r:id="rId7"/>
    <p:sldMasterId id="2147483779" r:id="rId8"/>
    <p:sldMasterId id="2147483795" r:id="rId9"/>
    <p:sldMasterId id="2147483811" r:id="rId10"/>
    <p:sldMasterId id="2147483827" r:id="rId11"/>
    <p:sldMasterId id="2147483843" r:id="rId12"/>
  </p:sldMasterIdLst>
  <p:notesMasterIdLst>
    <p:notesMasterId r:id="rId27"/>
  </p:notesMasterIdLst>
  <p:handoutMasterIdLst>
    <p:handoutMasterId r:id="rId28"/>
  </p:handoutMasterIdLst>
  <p:sldIdLst>
    <p:sldId id="321" r:id="rId13"/>
    <p:sldId id="374" r:id="rId14"/>
    <p:sldId id="393" r:id="rId15"/>
    <p:sldId id="394" r:id="rId16"/>
    <p:sldId id="395" r:id="rId17"/>
    <p:sldId id="396" r:id="rId18"/>
    <p:sldId id="407" r:id="rId19"/>
    <p:sldId id="406" r:id="rId20"/>
    <p:sldId id="398" r:id="rId21"/>
    <p:sldId id="400" r:id="rId22"/>
    <p:sldId id="402" r:id="rId23"/>
    <p:sldId id="403" r:id="rId24"/>
    <p:sldId id="404" r:id="rId25"/>
    <p:sldId id="405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C684DC81-D2C3-44A6-8941-05B53D2E0557}">
          <p14:sldIdLst/>
        </p14:section>
        <p14:section name="目录与章节过渡" id="{847108E3-22F3-4CD9-A82A-834291DC17F4}">
          <p14:sldIdLst/>
        </p14:section>
        <p14:section name="内容页" id="{EB11151C-0E14-47B0-8218-1431BF894351}">
          <p14:sldIdLst>
            <p14:sldId id="321"/>
            <p14:sldId id="374"/>
            <p14:sldId id="393"/>
            <p14:sldId id="394"/>
            <p14:sldId id="395"/>
            <p14:sldId id="396"/>
            <p14:sldId id="407"/>
            <p14:sldId id="406"/>
            <p14:sldId id="398"/>
            <p14:sldId id="400"/>
            <p14:sldId id="402"/>
            <p14:sldId id="403"/>
            <p14:sldId id="404"/>
            <p14:sldId id="405"/>
          </p14:sldIdLst>
        </p14:section>
        <p14:section name="封底" id="{843E591D-6EE2-4691-951C-C0C689F22170}">
          <p14:sldIdLst/>
        </p14:section>
        <p14:section name="配色与字体" id="{3D97B63B-D70E-4F27-8A27-3FF98FBB7258}">
          <p14:sldIdLst/>
        </p14:section>
        <p14:section name="图标" id="{256EF24B-5FA9-4838-AFAB-30B46CBE188B}">
          <p14:sldIdLst/>
        </p14:section>
      </p14:sectionLst>
    </p:ext>
    <p:ext uri="{EFAFB233-063F-42B5-8137-9DF3F51BA10A}">
      <p15:sldGuideLst xmlns:p15="http://schemas.microsoft.com/office/powerpoint/2012/main">
        <p15:guide id="4" pos="3840" userDrawn="1">
          <p15:clr>
            <a:srgbClr val="A4A3A4"/>
          </p15:clr>
        </p15:guide>
        <p15:guide id="5" orient="horz" pos="1001" userDrawn="1">
          <p15:clr>
            <a:srgbClr val="A4A3A4"/>
          </p15:clr>
        </p15:guide>
        <p15:guide id="6" orient="horz" pos="1499" userDrawn="1">
          <p15:clr>
            <a:srgbClr val="A4A3A4"/>
          </p15:clr>
        </p15:guide>
        <p15:guide id="7" orient="horz" pos="3025" userDrawn="1">
          <p15:clr>
            <a:srgbClr val="A4A3A4"/>
          </p15:clr>
        </p15:guide>
        <p15:guide id="8" pos="2209" userDrawn="1">
          <p15:clr>
            <a:srgbClr val="A4A3A4"/>
          </p15:clr>
        </p15:guide>
        <p15:guide id="9" pos="4061" userDrawn="1">
          <p15:clr>
            <a:srgbClr val="A4A3A4"/>
          </p15:clr>
        </p15:guide>
        <p15:guide id="10" pos="5972" userDrawn="1">
          <p15:clr>
            <a:srgbClr val="A4A3A4"/>
          </p15:clr>
        </p15:guide>
        <p15:guide id="11" pos="5292" userDrawn="1">
          <p15:clr>
            <a:srgbClr val="A4A3A4"/>
          </p15:clr>
        </p15:guide>
        <p15:guide id="12" pos="2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85" autoAdjust="0"/>
    <p:restoredTop sz="96238" autoAdjust="0"/>
  </p:normalViewPr>
  <p:slideViewPr>
    <p:cSldViewPr snapToGrid="0" showGuides="1">
      <p:cViewPr varScale="1">
        <p:scale>
          <a:sx n="110" d="100"/>
          <a:sy n="110" d="100"/>
        </p:scale>
        <p:origin x="522" y="108"/>
      </p:cViewPr>
      <p:guideLst>
        <p:guide pos="3840"/>
        <p:guide orient="horz" pos="1001"/>
        <p:guide orient="horz" pos="1499"/>
        <p:guide orient="horz" pos="3025"/>
        <p:guide pos="2209"/>
        <p:guide pos="4061"/>
        <p:guide pos="5972"/>
        <p:guide pos="5292"/>
        <p:guide pos="2224"/>
      </p:guideLst>
    </p:cSldViewPr>
  </p:slideViewPr>
  <p:outlineViewPr>
    <p:cViewPr>
      <p:scale>
        <a:sx n="33" d="100"/>
        <a:sy n="33" d="100"/>
      </p:scale>
      <p:origin x="0" y="-84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notesViewPr>
    <p:cSldViewPr snapToGrid="0">
      <p:cViewPr varScale="1">
        <p:scale>
          <a:sx n="85" d="100"/>
          <a:sy n="85" d="100"/>
        </p:scale>
        <p:origin x="380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2A60F-63B3-4D54-AA63-B159FADA9F31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4E6C1-322F-4AF4-A541-6A7DCE3853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13A3C-D0C5-45C0-BD52-194E76396705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D5545-95D4-489F-B8ED-7EAFA774B5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D5545-95D4-489F-B8ED-7EAFA774B56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D5545-95D4-489F-B8ED-7EAFA774B56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D5545-95D4-489F-B8ED-7EAFA774B56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D5545-95D4-489F-B8ED-7EAFA774B56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D5545-95D4-489F-B8ED-7EAFA774B56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D5545-95D4-489F-B8ED-7EAFA774B56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D5545-95D4-489F-B8ED-7EAFA774B56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D5545-95D4-489F-B8ED-7EAFA774B56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（口述解释代码）调用 ROS 提供的 python 库，所有用 python 实现的 ROS Node 都会调用该库。std_msgs.msg 提供了一些标准的 message 格式，这里使用 std_msg/String 格式的 message。</a:t>
            </a:r>
          </a:p>
          <a:p>
            <a:endParaRPr lang="zh-CN" altLang="en-US" dirty="0"/>
          </a:p>
          <a:p>
            <a:r>
              <a:rPr lang="zh-CN" altLang="en-US" dirty="0"/>
              <a:t>接下来进入主函数 talker()，这段代码表示这个节点向名叫“chatter”的 Topic 发送 message，message 格式是“String”，queue_size 表示队列长度，当订阅者反映太慢时，队列不会堆积超过10.</a:t>
            </a:r>
          </a:p>
          <a:p>
            <a:endParaRPr lang="zh-CN" altLang="en-US" dirty="0"/>
          </a:p>
          <a:p>
            <a:r>
              <a:rPr lang="zh-CN" altLang="en-US" dirty="0"/>
              <a:t>rospy.init_node初始化了这个节点，他的名字定为 talker，anonymous=True 通过给节点加随机后缀名的方式保证节点名的唯一性。</a:t>
            </a:r>
          </a:p>
          <a:p>
            <a:endParaRPr lang="zh-CN" altLang="en-US" dirty="0"/>
          </a:p>
          <a:p>
            <a:r>
              <a:rPr lang="zh-CN" altLang="en-US" dirty="0"/>
              <a:t>rate = rospy.Rate(10) # 10hz</a:t>
            </a:r>
          </a:p>
          <a:p>
            <a:r>
              <a:rPr lang="zh-CN" altLang="en-US" dirty="0"/>
              <a:t>11 while not rospy.is_shutdown():</a:t>
            </a:r>
          </a:p>
          <a:p>
            <a:r>
              <a:rPr lang="zh-CN" altLang="en-US" dirty="0"/>
              <a:t>保证该循环以 10hz 的频率运行（按照 ROS 的虚拟时钟）。while循环检查程序是否退出，若未退出则执行循环。rospy.loginfo(hello_str) 将信息打印在终端中，写入该节点的 log file，同时发给 rosout 节点。rosout 节点可以配合 rqt_console 工具，方便开发者debug。pub.publish(hello_str) 则是向“chatter”Topic 发布 message。</a:t>
            </a:r>
          </a:p>
          <a:p>
            <a:endParaRPr lang="zh-CN" altLang="en-US" dirty="0"/>
          </a:p>
          <a:p>
            <a:r>
              <a:rPr lang="zh-CN" altLang="en-US" dirty="0"/>
              <a:t>当运行节点时，调用主函数 talker()。异常 rospy.ROSInterruptException 可能由 rospy.sleep() 或rospy.Rate.sleep() 抛出，表示节点关闭（例如你按下 Ctrl+C）。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D5545-95D4-489F-B8ED-7EAFA774B56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D5545-95D4-489F-B8ED-7EAFA774B56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817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（口述解释代码）调用 ROS 提供的 python 库，所有用 python 实现的 ROS Node 都会调用该库。std_msgs.msg 提供了一些标准的 message 格式，这里使用 std_msg/String 格式的 message。</a:t>
            </a:r>
          </a:p>
          <a:p>
            <a:endParaRPr lang="zh-CN" altLang="en-US" dirty="0"/>
          </a:p>
          <a:p>
            <a:r>
              <a:rPr lang="zh-CN" altLang="en-US" dirty="0"/>
              <a:t>接下来进入主函数 talker()，这段代码表示这个节点向名叫“chatter”的 Topic 发送 message，message 格式是“String”，queue_size 表示队列长度，当订阅者反映太慢时，队列不会堆积超过10.</a:t>
            </a:r>
          </a:p>
          <a:p>
            <a:endParaRPr lang="zh-CN" altLang="en-US" dirty="0"/>
          </a:p>
          <a:p>
            <a:r>
              <a:rPr lang="zh-CN" altLang="en-US" dirty="0"/>
              <a:t>rospy.init_node初始化了这个节点，他的名字定为 talker，anonymous=True 通过给节点加随机后缀名的方式保证节点名的唯一性。</a:t>
            </a:r>
          </a:p>
          <a:p>
            <a:endParaRPr lang="zh-CN" altLang="en-US" dirty="0"/>
          </a:p>
          <a:p>
            <a:r>
              <a:rPr lang="zh-CN" altLang="en-US" dirty="0"/>
              <a:t>rate = rospy.Rate(10) # 10hz</a:t>
            </a:r>
          </a:p>
          <a:p>
            <a:r>
              <a:rPr lang="zh-CN" altLang="en-US" dirty="0"/>
              <a:t>11 while not rospy.is_shutdown():</a:t>
            </a:r>
          </a:p>
          <a:p>
            <a:r>
              <a:rPr lang="zh-CN" altLang="en-US" dirty="0"/>
              <a:t>保证该循环以 10hz 的频率运行（按照 ROS 的虚拟时钟）。while循环检查程序是否退出，若未退出则执行循环。rospy.loginfo(hello_str) 将信息打印在终端中，写入该节点的 log file，同时发给 rosout 节点。rosout 节点可以配合 rqt_console 工具，方便开发者debug。pub.publish(hello_str) 则是向“chatter”Topic 发布 message。</a:t>
            </a:r>
          </a:p>
          <a:p>
            <a:endParaRPr lang="zh-CN" altLang="en-US" dirty="0"/>
          </a:p>
          <a:p>
            <a:r>
              <a:rPr lang="zh-CN" altLang="en-US" dirty="0"/>
              <a:t>当运行节点时，调用主函数 talker()。异常 rospy.ROSInterruptException 可能由 rospy.sleep() 或rospy.Rate.sleep() 抛出，表示节点关闭（例如你按下 Ctrl+C）。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D5545-95D4-489F-B8ED-7EAFA774B56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446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D5545-95D4-489F-B8ED-7EAFA774B56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D5545-95D4-489F-B8ED-7EAFA774B56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9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9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.png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9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pn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pn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.png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9.pn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pn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4.pn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4.pn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.pn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44170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18" name="平行四边形 17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319056" y="766710"/>
            <a:ext cx="11568144" cy="476579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4"/>
              </a:buBlip>
              <a:defRPr sz="20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20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21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平行四边形 1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平行四边形 1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11" name="平行四边形 10"/>
          <p:cNvSpPr/>
          <p:nvPr userDrawn="1"/>
        </p:nvSpPr>
        <p:spPr>
          <a:xfrm>
            <a:off x="99533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标题一</a:t>
            </a:r>
          </a:p>
        </p:txBody>
      </p:sp>
      <p:sp>
        <p:nvSpPr>
          <p:cNvPr id="12" name="平行四边形 11"/>
          <p:cNvSpPr/>
          <p:nvPr userDrawn="1"/>
        </p:nvSpPr>
        <p:spPr>
          <a:xfrm>
            <a:off x="2831521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标题二</a:t>
            </a:r>
          </a:p>
        </p:txBody>
      </p:sp>
      <p:sp>
        <p:nvSpPr>
          <p:cNvPr id="15" name="平行四边形 14"/>
          <p:cNvSpPr/>
          <p:nvPr userDrawn="1"/>
        </p:nvSpPr>
        <p:spPr>
          <a:xfrm>
            <a:off x="4645215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标题三</a:t>
            </a:r>
          </a:p>
        </p:txBody>
      </p:sp>
      <p:sp>
        <p:nvSpPr>
          <p:cNvPr id="16" name="平行四边形 15"/>
          <p:cNvSpPr/>
          <p:nvPr userDrawn="1"/>
        </p:nvSpPr>
        <p:spPr>
          <a:xfrm>
            <a:off x="6481406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标题四</a:t>
            </a:r>
          </a:p>
        </p:txBody>
      </p:sp>
      <p:sp>
        <p:nvSpPr>
          <p:cNvPr id="17" name="平行四边形 16"/>
          <p:cNvSpPr/>
          <p:nvPr userDrawn="1"/>
        </p:nvSpPr>
        <p:spPr>
          <a:xfrm>
            <a:off x="829510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标题五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18" name="平行四边形 17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319056" y="766710"/>
            <a:ext cx="11568144" cy="476579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4"/>
              </a:buBlip>
              <a:defRPr sz="20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20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30480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968969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28" y="853340"/>
            <a:ext cx="1656344" cy="1656344"/>
          </a:xfrm>
          <a:prstGeom prst="rect">
            <a:avLst/>
          </a:prstGeom>
        </p:spPr>
      </p:pic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555162" y="3129756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7322504" y="1488254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7322504" y="4146847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033473" y="2496180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01" y="1860735"/>
            <a:ext cx="2858911" cy="2332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离页连接符 1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1" spc="60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44170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749300"/>
            <a:ext cx="12203394" cy="319193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3383857"/>
            <a:ext cx="10052879" cy="10608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798690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5052868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52715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30480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968969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28" y="853340"/>
            <a:ext cx="1656344" cy="1656344"/>
          </a:xfrm>
          <a:prstGeom prst="rect">
            <a:avLst/>
          </a:prstGeom>
        </p:spPr>
      </p:pic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555162" y="3129756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平行四边形 4"/>
          <p:cNvSpPr/>
          <p:nvPr userDrawn="1"/>
        </p:nvSpPr>
        <p:spPr>
          <a:xfrm>
            <a:off x="4144710" y="1537750"/>
            <a:ext cx="8047290" cy="318981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86" y="2142500"/>
            <a:ext cx="8047290" cy="259093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5281297" y="2602227"/>
            <a:ext cx="6426437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7341280" y="4870088"/>
            <a:ext cx="224470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6819584" y="3810704"/>
            <a:ext cx="3349862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1119382"/>
            <a:ext cx="6323888" cy="4026547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4558" y="4410381"/>
            <a:ext cx="3935296" cy="20929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304800" y="2455636"/>
            <a:ext cx="4122059" cy="1462680"/>
            <a:chOff x="304800" y="2709636"/>
            <a:chExt cx="4122059" cy="1462680"/>
          </a:xfrm>
        </p:grpSpPr>
        <p:grpSp>
          <p:nvGrpSpPr>
            <p:cNvPr id="5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片 10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8" name="文本框 7"/>
              <p:cNvSpPr txBox="1"/>
              <p:nvPr/>
            </p:nvSpPr>
            <p:spPr>
              <a:xfrm>
                <a:off x="2387598" y="1755350"/>
                <a:ext cx="2235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b="1" dirty="0">
                    <a:solidFill>
                      <a:schemeClr val="accent1"/>
                    </a:solidFill>
                  </a:rPr>
                  <a:t>目  录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5772150" y="0"/>
            <a:ext cx="641985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 flipV="1">
            <a:off x="5672624" y="0"/>
            <a:ext cx="90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34970" y="685800"/>
            <a:ext cx="4122060" cy="1462680"/>
            <a:chOff x="667655" y="1497651"/>
            <a:chExt cx="4122060" cy="1462680"/>
          </a:xfrm>
        </p:grpSpPr>
        <p:grpSp>
          <p:nvGrpSpPr>
            <p:cNvPr id="7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图片包含 建筑物&#10;&#10;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667655" y="1755350"/>
              <a:ext cx="41220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chemeClr val="accent1"/>
                  </a:solidFill>
                </a:rPr>
                <a:t>目         录</a:t>
              </a:r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47" y="797373"/>
            <a:ext cx="1590855" cy="1114981"/>
          </a:xfrm>
          <a:prstGeom prst="rect">
            <a:avLst/>
          </a:prstGeom>
        </p:spPr>
      </p:pic>
      <p:sp>
        <p:nvSpPr>
          <p:cNvPr id="13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9050" y="3428999"/>
            <a:ext cx="12211050" cy="342899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rot="16200000" flipV="1">
            <a:off x="6051001" y="-2738344"/>
            <a:ext cx="90000" cy="12198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6200000">
            <a:off x="6051000" y="-2616750"/>
            <a:ext cx="90000" cy="12192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12192000" cy="344234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654075" y="3047028"/>
            <a:ext cx="6489700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54075" y="4054685"/>
            <a:ext cx="6489700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0800000">
            <a:off x="5885901" y="-45000"/>
            <a:ext cx="90000" cy="694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5842000" cy="68770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6238874" y="3047028"/>
            <a:ext cx="5648325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4" y="4054685"/>
            <a:ext cx="5648325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6238430" y="6041797"/>
            <a:ext cx="592044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21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平行四边形 1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平行四边形 1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11" name="平行四边形 10"/>
          <p:cNvSpPr/>
          <p:nvPr userDrawn="1"/>
        </p:nvSpPr>
        <p:spPr>
          <a:xfrm>
            <a:off x="99533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标题一</a:t>
            </a:r>
          </a:p>
        </p:txBody>
      </p:sp>
      <p:sp>
        <p:nvSpPr>
          <p:cNvPr id="12" name="平行四边形 11"/>
          <p:cNvSpPr/>
          <p:nvPr userDrawn="1"/>
        </p:nvSpPr>
        <p:spPr>
          <a:xfrm>
            <a:off x="2831521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标题二</a:t>
            </a:r>
          </a:p>
        </p:txBody>
      </p:sp>
      <p:sp>
        <p:nvSpPr>
          <p:cNvPr id="15" name="平行四边形 14"/>
          <p:cNvSpPr/>
          <p:nvPr userDrawn="1"/>
        </p:nvSpPr>
        <p:spPr>
          <a:xfrm>
            <a:off x="4645215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标题三</a:t>
            </a:r>
          </a:p>
        </p:txBody>
      </p:sp>
      <p:sp>
        <p:nvSpPr>
          <p:cNvPr id="16" name="平行四边形 15"/>
          <p:cNvSpPr/>
          <p:nvPr userDrawn="1"/>
        </p:nvSpPr>
        <p:spPr>
          <a:xfrm>
            <a:off x="6481406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标题四</a:t>
            </a:r>
          </a:p>
        </p:txBody>
      </p:sp>
      <p:sp>
        <p:nvSpPr>
          <p:cNvPr id="17" name="平行四边形 16"/>
          <p:cNvSpPr/>
          <p:nvPr userDrawn="1"/>
        </p:nvSpPr>
        <p:spPr>
          <a:xfrm>
            <a:off x="829510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标题五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18" name="平行四边形 17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319056" y="766710"/>
            <a:ext cx="11568144" cy="476579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4"/>
              </a:buBlip>
              <a:defRPr sz="20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20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30480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968969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28" y="853340"/>
            <a:ext cx="1656344" cy="1656344"/>
          </a:xfrm>
          <a:prstGeom prst="rect">
            <a:avLst/>
          </a:prstGeom>
        </p:spPr>
      </p:pic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555162" y="3129756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7322504" y="1488254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7322504" y="4146847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033473" y="2496180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01" y="1860735"/>
            <a:ext cx="2858911" cy="2332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7322504" y="1488254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7322504" y="4146847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033473" y="2496180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01" y="1860735"/>
            <a:ext cx="2858911" cy="2332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离页连接符 1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1" spc="60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44170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749300"/>
            <a:ext cx="12203394" cy="319193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3383857"/>
            <a:ext cx="10052879" cy="10608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798690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5052868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52715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平行四边形 4"/>
          <p:cNvSpPr/>
          <p:nvPr userDrawn="1"/>
        </p:nvSpPr>
        <p:spPr>
          <a:xfrm>
            <a:off x="4144710" y="1537750"/>
            <a:ext cx="8047290" cy="318981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86" y="2142500"/>
            <a:ext cx="8047290" cy="259093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5281297" y="2602227"/>
            <a:ext cx="6426437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7341280" y="4870088"/>
            <a:ext cx="224470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6819584" y="3810704"/>
            <a:ext cx="3349862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1119382"/>
            <a:ext cx="6323888" cy="4026547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4558" y="4410381"/>
            <a:ext cx="3935296" cy="20929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304800" y="2455636"/>
            <a:ext cx="4122059" cy="1462680"/>
            <a:chOff x="304800" y="2709636"/>
            <a:chExt cx="4122059" cy="1462680"/>
          </a:xfrm>
        </p:grpSpPr>
        <p:grpSp>
          <p:nvGrpSpPr>
            <p:cNvPr id="5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片 10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8" name="文本框 7"/>
              <p:cNvSpPr txBox="1"/>
              <p:nvPr/>
            </p:nvSpPr>
            <p:spPr>
              <a:xfrm>
                <a:off x="2387598" y="1755350"/>
                <a:ext cx="2235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b="1" dirty="0">
                    <a:solidFill>
                      <a:schemeClr val="accent1"/>
                    </a:solidFill>
                  </a:rPr>
                  <a:t>目  录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5772150" y="0"/>
            <a:ext cx="641985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 flipV="1">
            <a:off x="5672624" y="0"/>
            <a:ext cx="90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34970" y="685800"/>
            <a:ext cx="4122060" cy="1462680"/>
            <a:chOff x="667655" y="1497651"/>
            <a:chExt cx="4122060" cy="1462680"/>
          </a:xfrm>
        </p:grpSpPr>
        <p:grpSp>
          <p:nvGrpSpPr>
            <p:cNvPr id="7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图片包含 建筑物&#10;&#10;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667655" y="1755350"/>
              <a:ext cx="41220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chemeClr val="accent1"/>
                  </a:solidFill>
                </a:rPr>
                <a:t>目         录</a:t>
              </a:r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47" y="797373"/>
            <a:ext cx="1590855" cy="1114981"/>
          </a:xfrm>
          <a:prstGeom prst="rect">
            <a:avLst/>
          </a:prstGeom>
        </p:spPr>
      </p:pic>
      <p:sp>
        <p:nvSpPr>
          <p:cNvPr id="13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9050" y="3428999"/>
            <a:ext cx="12211050" cy="342899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rot="16200000" flipV="1">
            <a:off x="6051001" y="-2738344"/>
            <a:ext cx="90000" cy="12198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6200000">
            <a:off x="6051000" y="-2616750"/>
            <a:ext cx="90000" cy="12192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12192000" cy="344234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654075" y="3047028"/>
            <a:ext cx="6489700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54075" y="4054685"/>
            <a:ext cx="6489700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0800000">
            <a:off x="5885901" y="-45000"/>
            <a:ext cx="90000" cy="694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5842000" cy="68770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6238874" y="3047028"/>
            <a:ext cx="5648325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4" y="4054685"/>
            <a:ext cx="5648325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6238430" y="6041797"/>
            <a:ext cx="592044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离页连接符 1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1" spc="60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21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平行四边形 1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平行四边形 1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11" name="平行四边形 10"/>
          <p:cNvSpPr/>
          <p:nvPr userDrawn="1"/>
        </p:nvSpPr>
        <p:spPr>
          <a:xfrm>
            <a:off x="99533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标题一</a:t>
            </a:r>
          </a:p>
        </p:txBody>
      </p:sp>
      <p:sp>
        <p:nvSpPr>
          <p:cNvPr id="12" name="平行四边形 11"/>
          <p:cNvSpPr/>
          <p:nvPr userDrawn="1"/>
        </p:nvSpPr>
        <p:spPr>
          <a:xfrm>
            <a:off x="2831521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标题二</a:t>
            </a:r>
          </a:p>
        </p:txBody>
      </p:sp>
      <p:sp>
        <p:nvSpPr>
          <p:cNvPr id="15" name="平行四边形 14"/>
          <p:cNvSpPr/>
          <p:nvPr userDrawn="1"/>
        </p:nvSpPr>
        <p:spPr>
          <a:xfrm>
            <a:off x="4645215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标题三</a:t>
            </a:r>
          </a:p>
        </p:txBody>
      </p:sp>
      <p:sp>
        <p:nvSpPr>
          <p:cNvPr id="16" name="平行四边形 15"/>
          <p:cNvSpPr/>
          <p:nvPr userDrawn="1"/>
        </p:nvSpPr>
        <p:spPr>
          <a:xfrm>
            <a:off x="6481406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标题四</a:t>
            </a:r>
          </a:p>
        </p:txBody>
      </p:sp>
      <p:sp>
        <p:nvSpPr>
          <p:cNvPr id="17" name="平行四边形 16"/>
          <p:cNvSpPr/>
          <p:nvPr userDrawn="1"/>
        </p:nvSpPr>
        <p:spPr>
          <a:xfrm>
            <a:off x="829510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标题五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18" name="平行四边形 17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319056" y="766710"/>
            <a:ext cx="11568144" cy="476579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4"/>
              </a:buBlip>
              <a:defRPr sz="20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20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30480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968969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28" y="853340"/>
            <a:ext cx="1656344" cy="1656344"/>
          </a:xfrm>
          <a:prstGeom prst="rect">
            <a:avLst/>
          </a:prstGeom>
        </p:spPr>
      </p:pic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555162" y="3129756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7322504" y="1488254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7322504" y="4146847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033473" y="2496180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01" y="1860735"/>
            <a:ext cx="2858911" cy="2332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离页连接符 1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1" spc="60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44170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749300"/>
            <a:ext cx="12203394" cy="319193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3383857"/>
            <a:ext cx="10052879" cy="10608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798690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5052868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52715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平行四边形 4"/>
          <p:cNvSpPr/>
          <p:nvPr userDrawn="1"/>
        </p:nvSpPr>
        <p:spPr>
          <a:xfrm>
            <a:off x="4144710" y="1537750"/>
            <a:ext cx="8047290" cy="318981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86" y="2142500"/>
            <a:ext cx="8047290" cy="259093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5281297" y="2602227"/>
            <a:ext cx="6426437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7341280" y="4870088"/>
            <a:ext cx="224470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6819584" y="3810704"/>
            <a:ext cx="3349862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1119382"/>
            <a:ext cx="6323888" cy="4026547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4558" y="4410381"/>
            <a:ext cx="3935296" cy="20929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304800" y="2455636"/>
            <a:ext cx="4122059" cy="1462680"/>
            <a:chOff x="304800" y="2709636"/>
            <a:chExt cx="4122059" cy="1462680"/>
          </a:xfrm>
        </p:grpSpPr>
        <p:grpSp>
          <p:nvGrpSpPr>
            <p:cNvPr id="5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片 10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8" name="文本框 7"/>
              <p:cNvSpPr txBox="1"/>
              <p:nvPr/>
            </p:nvSpPr>
            <p:spPr>
              <a:xfrm>
                <a:off x="2387598" y="1755350"/>
                <a:ext cx="2235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b="1" dirty="0">
                    <a:solidFill>
                      <a:schemeClr val="accent1"/>
                    </a:solidFill>
                  </a:rPr>
                  <a:t>目  录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5772150" y="0"/>
            <a:ext cx="641985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 flipV="1">
            <a:off x="5672624" y="0"/>
            <a:ext cx="90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34970" y="685800"/>
            <a:ext cx="4122060" cy="1462680"/>
            <a:chOff x="667655" y="1497651"/>
            <a:chExt cx="4122060" cy="1462680"/>
          </a:xfrm>
        </p:grpSpPr>
        <p:grpSp>
          <p:nvGrpSpPr>
            <p:cNvPr id="7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图片包含 建筑物&#10;&#10;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667655" y="1755350"/>
              <a:ext cx="41220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chemeClr val="accent1"/>
                  </a:solidFill>
                </a:rPr>
                <a:t>目         录</a:t>
              </a:r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47" y="797373"/>
            <a:ext cx="1590855" cy="1114981"/>
          </a:xfrm>
          <a:prstGeom prst="rect">
            <a:avLst/>
          </a:prstGeom>
        </p:spPr>
      </p:pic>
      <p:sp>
        <p:nvSpPr>
          <p:cNvPr id="13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9050" y="3428999"/>
            <a:ext cx="12211050" cy="342899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rot="16200000" flipV="1">
            <a:off x="6051001" y="-2738344"/>
            <a:ext cx="90000" cy="12198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6200000">
            <a:off x="6051000" y="-2616750"/>
            <a:ext cx="90000" cy="12192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12192000" cy="344234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654075" y="3047028"/>
            <a:ext cx="6489700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54075" y="4054685"/>
            <a:ext cx="6489700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0800000">
            <a:off x="5885901" y="-45000"/>
            <a:ext cx="90000" cy="694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5842000" cy="68770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6238874" y="3047028"/>
            <a:ext cx="5648325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4" y="4054685"/>
            <a:ext cx="5648325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6238430" y="6041797"/>
            <a:ext cx="592044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21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平行四边形 1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平行四边形 1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11" name="平行四边形 10"/>
          <p:cNvSpPr/>
          <p:nvPr userDrawn="1"/>
        </p:nvSpPr>
        <p:spPr>
          <a:xfrm>
            <a:off x="99533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标题一</a:t>
            </a:r>
          </a:p>
        </p:txBody>
      </p:sp>
      <p:sp>
        <p:nvSpPr>
          <p:cNvPr id="12" name="平行四边形 11"/>
          <p:cNvSpPr/>
          <p:nvPr userDrawn="1"/>
        </p:nvSpPr>
        <p:spPr>
          <a:xfrm>
            <a:off x="2831521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标题二</a:t>
            </a:r>
          </a:p>
        </p:txBody>
      </p:sp>
      <p:sp>
        <p:nvSpPr>
          <p:cNvPr id="15" name="平行四边形 14"/>
          <p:cNvSpPr/>
          <p:nvPr userDrawn="1"/>
        </p:nvSpPr>
        <p:spPr>
          <a:xfrm>
            <a:off x="4645215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标题三</a:t>
            </a:r>
          </a:p>
        </p:txBody>
      </p:sp>
      <p:sp>
        <p:nvSpPr>
          <p:cNvPr id="16" name="平行四边形 15"/>
          <p:cNvSpPr/>
          <p:nvPr userDrawn="1"/>
        </p:nvSpPr>
        <p:spPr>
          <a:xfrm>
            <a:off x="6481406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标题四</a:t>
            </a:r>
          </a:p>
        </p:txBody>
      </p:sp>
      <p:sp>
        <p:nvSpPr>
          <p:cNvPr id="17" name="平行四边形 16"/>
          <p:cNvSpPr/>
          <p:nvPr userDrawn="1"/>
        </p:nvSpPr>
        <p:spPr>
          <a:xfrm>
            <a:off x="829510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标题五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18" name="平行四边形 17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319056" y="766710"/>
            <a:ext cx="11568144" cy="476579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4"/>
              </a:buBlip>
              <a:defRPr sz="20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20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30480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968969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28" y="853340"/>
            <a:ext cx="1656344" cy="1656344"/>
          </a:xfrm>
          <a:prstGeom prst="rect">
            <a:avLst/>
          </a:prstGeom>
        </p:spPr>
      </p:pic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555162" y="3129756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7322504" y="1488254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7322504" y="4146847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033473" y="2496180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01" y="1860735"/>
            <a:ext cx="2858911" cy="2332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离页连接符 1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1" spc="60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44170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749300"/>
            <a:ext cx="12203394" cy="319193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3383857"/>
            <a:ext cx="10052879" cy="10608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798690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5052868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52715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平行四边形 4"/>
          <p:cNvSpPr/>
          <p:nvPr userDrawn="1"/>
        </p:nvSpPr>
        <p:spPr>
          <a:xfrm>
            <a:off x="4144710" y="1537750"/>
            <a:ext cx="8047290" cy="318981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86" y="2142500"/>
            <a:ext cx="8047290" cy="259093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5281297" y="2602227"/>
            <a:ext cx="6426437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7341280" y="4870088"/>
            <a:ext cx="224470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6819584" y="3810704"/>
            <a:ext cx="3349862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1119382"/>
            <a:ext cx="6323888" cy="4026547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4558" y="4410381"/>
            <a:ext cx="3935296" cy="20929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304800" y="2455636"/>
            <a:ext cx="4122059" cy="1462680"/>
            <a:chOff x="304800" y="2709636"/>
            <a:chExt cx="4122059" cy="1462680"/>
          </a:xfrm>
        </p:grpSpPr>
        <p:grpSp>
          <p:nvGrpSpPr>
            <p:cNvPr id="5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片 10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8" name="文本框 7"/>
              <p:cNvSpPr txBox="1"/>
              <p:nvPr/>
            </p:nvSpPr>
            <p:spPr>
              <a:xfrm>
                <a:off x="2387598" y="1755350"/>
                <a:ext cx="2235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b="1" dirty="0">
                    <a:solidFill>
                      <a:schemeClr val="accent1"/>
                    </a:solidFill>
                  </a:rPr>
                  <a:t>目  录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5772150" y="0"/>
            <a:ext cx="641985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 flipV="1">
            <a:off x="5672624" y="0"/>
            <a:ext cx="90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34970" y="685800"/>
            <a:ext cx="4122060" cy="1462680"/>
            <a:chOff x="667655" y="1497651"/>
            <a:chExt cx="4122060" cy="1462680"/>
          </a:xfrm>
        </p:grpSpPr>
        <p:grpSp>
          <p:nvGrpSpPr>
            <p:cNvPr id="7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图片包含 建筑物&#10;&#10;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667655" y="1755350"/>
              <a:ext cx="41220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chemeClr val="accent1"/>
                  </a:solidFill>
                </a:rPr>
                <a:t>目         录</a:t>
              </a:r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47" y="797373"/>
            <a:ext cx="1590855" cy="1114981"/>
          </a:xfrm>
          <a:prstGeom prst="rect">
            <a:avLst/>
          </a:prstGeom>
        </p:spPr>
      </p:pic>
      <p:sp>
        <p:nvSpPr>
          <p:cNvPr id="13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9050" y="3428999"/>
            <a:ext cx="12211050" cy="342899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rot="16200000" flipV="1">
            <a:off x="6051001" y="-2738344"/>
            <a:ext cx="90000" cy="12198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6200000">
            <a:off x="6051000" y="-2616750"/>
            <a:ext cx="90000" cy="12192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12192000" cy="344234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654075" y="3047028"/>
            <a:ext cx="6489700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54075" y="4054685"/>
            <a:ext cx="6489700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0800000">
            <a:off x="5885901" y="-45000"/>
            <a:ext cx="90000" cy="694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5842000" cy="68770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6238874" y="3047028"/>
            <a:ext cx="5648325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4" y="4054685"/>
            <a:ext cx="5648325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6238430" y="6041797"/>
            <a:ext cx="592044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27993"/>
          <a:stretch>
            <a:fillRect/>
          </a:stretch>
        </p:blipFill>
        <p:spPr>
          <a:xfrm>
            <a:off x="1" y="-5557"/>
            <a:ext cx="12192000" cy="6863557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-3" y="2077796"/>
            <a:ext cx="12192000" cy="4780204"/>
          </a:xfrm>
          <a:prstGeom prst="rect">
            <a:avLst/>
          </a:prstGeom>
          <a:gradFill>
            <a:gsLst>
              <a:gs pos="0">
                <a:srgbClr val="010000">
                  <a:alpha val="0"/>
                </a:srgbClr>
              </a:gs>
              <a:gs pos="100000">
                <a:srgbClr val="010000">
                  <a:alpha val="8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 rot="10800000">
            <a:off x="-1" y="-5557"/>
            <a:ext cx="12191999" cy="3217764"/>
          </a:xfrm>
          <a:prstGeom prst="rect">
            <a:avLst/>
          </a:prstGeom>
          <a:gradFill>
            <a:gsLst>
              <a:gs pos="0">
                <a:srgbClr val="010000">
                  <a:alpha val="0"/>
                </a:srgbClr>
              </a:gs>
              <a:gs pos="100000">
                <a:srgbClr val="01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-1" y="0"/>
            <a:ext cx="12192001" cy="6811864"/>
          </a:xfrm>
          <a:prstGeom prst="rect">
            <a:avLst/>
          </a:prstGeom>
          <a:solidFill>
            <a:srgbClr val="080304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760680" y="564634"/>
            <a:ext cx="267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16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本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模板正参与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602350" y="2482543"/>
            <a:ext cx="4987300" cy="400109"/>
          </a:xfrm>
          <a:prstGeom prst="rect">
            <a:avLst/>
          </a:prstGeom>
          <a:gradFill flip="none" rotWithShape="1">
            <a:gsLst>
              <a:gs pos="100000">
                <a:srgbClr val="CB9B53">
                  <a:alpha val="0"/>
                </a:srgbClr>
              </a:gs>
              <a:gs pos="0">
                <a:srgbClr val="CB9B53">
                  <a:alpha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E5177"/>
              </a:solidFill>
              <a:effectLst/>
              <a:uLnTx/>
              <a:uFillTx/>
              <a:latin typeface="Segoe UI" panose="020B0502040204020203"/>
              <a:ea typeface="微软雅黑" panose="020B0503020204020204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4049486" y="2517885"/>
            <a:ext cx="4093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第一届高校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模板设计大赛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6133678" y="4824918"/>
            <a:ext cx="2545865" cy="10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微信扫码</a:t>
            </a:r>
            <a:endParaRPr kumimoji="0" lang="en-US" altLang="zh-CN" sz="1800" b="0" i="0" u="none" strike="noStrike" kern="1200" cap="none" spc="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来聆听模板作者</a:t>
            </a:r>
            <a:endParaRPr kumimoji="0" lang="en-US" altLang="zh-CN" sz="1800" b="0" i="0" u="none" strike="noStrike" kern="1200" cap="none" spc="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设计灵感、制作思路</a:t>
            </a:r>
            <a:endParaRPr kumimoji="0" lang="en-US" sz="1800" b="0" i="0" u="none" strike="noStrike" kern="1200" cap="none" spc="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15419" y="3771974"/>
            <a:ext cx="13817069" cy="39964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83657" y="716939"/>
            <a:ext cx="8824686" cy="1844708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3742050" y="2971888"/>
            <a:ext cx="1983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活动主办：秋叶</a:t>
            </a: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6079638" y="2971888"/>
            <a:ext cx="24929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技术支持：微软听听文档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600610" y="3494767"/>
            <a:ext cx="2318400" cy="2318400"/>
          </a:xfrm>
          <a:prstGeom prst="rect">
            <a:avLst/>
          </a:prstGeom>
          <a:solidFill>
            <a:schemeClr val="bg1"/>
          </a:solidFill>
          <a:ln w="57150">
            <a:solidFill>
              <a:srgbClr val="CB9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21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平行四边形 1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平行四边形 1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11" name="平行四边形 10"/>
          <p:cNvSpPr/>
          <p:nvPr userDrawn="1"/>
        </p:nvSpPr>
        <p:spPr>
          <a:xfrm>
            <a:off x="99533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标题一</a:t>
            </a:r>
          </a:p>
        </p:txBody>
      </p:sp>
      <p:sp>
        <p:nvSpPr>
          <p:cNvPr id="12" name="平行四边形 11"/>
          <p:cNvSpPr/>
          <p:nvPr userDrawn="1"/>
        </p:nvSpPr>
        <p:spPr>
          <a:xfrm>
            <a:off x="2831521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标题二</a:t>
            </a:r>
          </a:p>
        </p:txBody>
      </p:sp>
      <p:sp>
        <p:nvSpPr>
          <p:cNvPr id="15" name="平行四边形 14"/>
          <p:cNvSpPr/>
          <p:nvPr userDrawn="1"/>
        </p:nvSpPr>
        <p:spPr>
          <a:xfrm>
            <a:off x="4645215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标题三</a:t>
            </a:r>
          </a:p>
        </p:txBody>
      </p:sp>
      <p:sp>
        <p:nvSpPr>
          <p:cNvPr id="16" name="平行四边形 15"/>
          <p:cNvSpPr/>
          <p:nvPr userDrawn="1"/>
        </p:nvSpPr>
        <p:spPr>
          <a:xfrm>
            <a:off x="6481406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标题四</a:t>
            </a:r>
          </a:p>
        </p:txBody>
      </p:sp>
      <p:sp>
        <p:nvSpPr>
          <p:cNvPr id="17" name="平行四边形 16"/>
          <p:cNvSpPr/>
          <p:nvPr userDrawn="1"/>
        </p:nvSpPr>
        <p:spPr>
          <a:xfrm>
            <a:off x="829510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标题五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18" name="平行四边形 17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319056" y="766710"/>
            <a:ext cx="11568144" cy="476579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4"/>
              </a:buBlip>
              <a:defRPr sz="20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20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30480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968969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28" y="853340"/>
            <a:ext cx="1656344" cy="1656344"/>
          </a:xfrm>
          <a:prstGeom prst="rect">
            <a:avLst/>
          </a:prstGeom>
        </p:spPr>
      </p:pic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555162" y="3129756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7322504" y="1488254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7322504" y="4146847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033473" y="2496180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01" y="1860735"/>
            <a:ext cx="2858911" cy="2332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离页连接符 1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1" spc="60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标注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202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使用说明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本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PPT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模板为作者原创，著作权归作者所有。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您仅可以个人非商业用途使用本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PPT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模板，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 panose="020B0503020204020204" charset="-122"/>
                <a:cs typeface="+mn-cs"/>
              </a:rPr>
              <a:t>未经权利人书面明确授权，不可将信息内容的全部或部分用于出售，或以出租、出借、转让、分销、发布等其他任何方式供他人使用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，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 panose="020B0503020204020204" charset="-122"/>
                <a:cs typeface="+mn-cs"/>
              </a:rPr>
              <a:t>否则将承担法律责任。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尊重知识产权并注重保护用户享有的各项权利。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拥有对本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PPT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模板进行展示、报道、宣传及用于市场活动的权利，若在比赛或商业应用过程中发生版权纠纷，其法律责任由作者本人承担。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44170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749300"/>
            <a:ext cx="12203394" cy="319193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3383857"/>
            <a:ext cx="10052879" cy="10608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798690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5052868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52715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749300"/>
            <a:ext cx="12203394" cy="319193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3383857"/>
            <a:ext cx="10052879" cy="10608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798690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5052868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52715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平行四边形 4"/>
          <p:cNvSpPr/>
          <p:nvPr userDrawn="1"/>
        </p:nvSpPr>
        <p:spPr>
          <a:xfrm>
            <a:off x="4144710" y="1537750"/>
            <a:ext cx="8047290" cy="318981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86" y="2142500"/>
            <a:ext cx="8047290" cy="259093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5281297" y="2602227"/>
            <a:ext cx="6426437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7341280" y="4870088"/>
            <a:ext cx="224470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6819584" y="3810704"/>
            <a:ext cx="3349862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1119382"/>
            <a:ext cx="6323888" cy="4026547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4558" y="4410381"/>
            <a:ext cx="3935296" cy="20929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304800" y="2455636"/>
            <a:ext cx="4122059" cy="1462680"/>
            <a:chOff x="304800" y="2709636"/>
            <a:chExt cx="4122059" cy="1462680"/>
          </a:xfrm>
        </p:grpSpPr>
        <p:grpSp>
          <p:nvGrpSpPr>
            <p:cNvPr id="5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片 10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8" name="文本框 7"/>
              <p:cNvSpPr txBox="1"/>
              <p:nvPr/>
            </p:nvSpPr>
            <p:spPr>
              <a:xfrm>
                <a:off x="2387598" y="1755350"/>
                <a:ext cx="2235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b="1" dirty="0">
                    <a:solidFill>
                      <a:schemeClr val="accent1"/>
                    </a:solidFill>
                  </a:rPr>
                  <a:t>目  录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5772150" y="0"/>
            <a:ext cx="641985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 flipV="1">
            <a:off x="5672624" y="0"/>
            <a:ext cx="90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34970" y="685800"/>
            <a:ext cx="4122060" cy="1462680"/>
            <a:chOff x="667655" y="1497651"/>
            <a:chExt cx="4122060" cy="1462680"/>
          </a:xfrm>
        </p:grpSpPr>
        <p:grpSp>
          <p:nvGrpSpPr>
            <p:cNvPr id="7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图片包含 建筑物&#10;&#10;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667655" y="1755350"/>
              <a:ext cx="41220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chemeClr val="accent1"/>
                  </a:solidFill>
                </a:rPr>
                <a:t>目         录</a:t>
              </a:r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47" y="797373"/>
            <a:ext cx="1590855" cy="1114981"/>
          </a:xfrm>
          <a:prstGeom prst="rect">
            <a:avLst/>
          </a:prstGeom>
        </p:spPr>
      </p:pic>
      <p:sp>
        <p:nvSpPr>
          <p:cNvPr id="13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9050" y="3428999"/>
            <a:ext cx="12211050" cy="342899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rot="16200000" flipV="1">
            <a:off x="6051001" y="-2738344"/>
            <a:ext cx="90000" cy="12198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6200000">
            <a:off x="6051000" y="-2616750"/>
            <a:ext cx="90000" cy="12192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12192000" cy="344234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654075" y="3047028"/>
            <a:ext cx="6489700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54075" y="4054685"/>
            <a:ext cx="6489700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0800000">
            <a:off x="5885901" y="-45000"/>
            <a:ext cx="90000" cy="694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5842000" cy="68770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6238874" y="3047028"/>
            <a:ext cx="5648325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4" y="4054685"/>
            <a:ext cx="5648325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6238430" y="6041797"/>
            <a:ext cx="592044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21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平行四边形 1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平行四边形 1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11" name="平行四边形 10"/>
          <p:cNvSpPr/>
          <p:nvPr userDrawn="1"/>
        </p:nvSpPr>
        <p:spPr>
          <a:xfrm>
            <a:off x="99533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标题一</a:t>
            </a:r>
          </a:p>
        </p:txBody>
      </p:sp>
      <p:sp>
        <p:nvSpPr>
          <p:cNvPr id="12" name="平行四边形 11"/>
          <p:cNvSpPr/>
          <p:nvPr userDrawn="1"/>
        </p:nvSpPr>
        <p:spPr>
          <a:xfrm>
            <a:off x="2831521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标题二</a:t>
            </a:r>
          </a:p>
        </p:txBody>
      </p:sp>
      <p:sp>
        <p:nvSpPr>
          <p:cNvPr id="15" name="平行四边形 14"/>
          <p:cNvSpPr/>
          <p:nvPr userDrawn="1"/>
        </p:nvSpPr>
        <p:spPr>
          <a:xfrm>
            <a:off x="4645215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标题三</a:t>
            </a:r>
          </a:p>
        </p:txBody>
      </p:sp>
      <p:sp>
        <p:nvSpPr>
          <p:cNvPr id="16" name="平行四边形 15"/>
          <p:cNvSpPr/>
          <p:nvPr userDrawn="1"/>
        </p:nvSpPr>
        <p:spPr>
          <a:xfrm>
            <a:off x="6481406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标题四</a:t>
            </a:r>
          </a:p>
        </p:txBody>
      </p:sp>
      <p:sp>
        <p:nvSpPr>
          <p:cNvPr id="17" name="平行四边形 16"/>
          <p:cNvSpPr/>
          <p:nvPr userDrawn="1"/>
        </p:nvSpPr>
        <p:spPr>
          <a:xfrm>
            <a:off x="829510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标题五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18" name="平行四边形 17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319056" y="766710"/>
            <a:ext cx="11568144" cy="476579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4"/>
              </a:buBlip>
              <a:defRPr sz="20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20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30480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968969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28" y="853340"/>
            <a:ext cx="1656344" cy="1656344"/>
          </a:xfrm>
          <a:prstGeom prst="rect">
            <a:avLst/>
          </a:prstGeom>
        </p:spPr>
      </p:pic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555162" y="3129756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7322504" y="1488254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7322504" y="4146847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033473" y="2496180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01" y="1860735"/>
            <a:ext cx="2858911" cy="2332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平行四边形 4"/>
          <p:cNvSpPr/>
          <p:nvPr userDrawn="1"/>
        </p:nvSpPr>
        <p:spPr>
          <a:xfrm>
            <a:off x="4144710" y="1537750"/>
            <a:ext cx="8047290" cy="318981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86" y="2142500"/>
            <a:ext cx="8047290" cy="259093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5281297" y="2602227"/>
            <a:ext cx="6426437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7341280" y="4870088"/>
            <a:ext cx="224470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6819584" y="3810704"/>
            <a:ext cx="3349862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1119382"/>
            <a:ext cx="6323888" cy="4026547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4558" y="4410381"/>
            <a:ext cx="3935296" cy="20929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离页连接符 1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1" spc="60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44170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749300"/>
            <a:ext cx="12203394" cy="319193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3383857"/>
            <a:ext cx="10052879" cy="10608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798690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5052868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52715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平行四边形 4"/>
          <p:cNvSpPr/>
          <p:nvPr userDrawn="1"/>
        </p:nvSpPr>
        <p:spPr>
          <a:xfrm>
            <a:off x="4144710" y="1537750"/>
            <a:ext cx="8047290" cy="318981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86" y="2142500"/>
            <a:ext cx="8047290" cy="259093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5281297" y="2602227"/>
            <a:ext cx="6426437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7341280" y="4870088"/>
            <a:ext cx="224470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6819584" y="3810704"/>
            <a:ext cx="3349862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1119382"/>
            <a:ext cx="6323888" cy="4026547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4558" y="4410381"/>
            <a:ext cx="3935296" cy="20929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304800" y="2455636"/>
            <a:ext cx="4122059" cy="1462680"/>
            <a:chOff x="304800" y="2709636"/>
            <a:chExt cx="4122059" cy="1462680"/>
          </a:xfrm>
        </p:grpSpPr>
        <p:grpSp>
          <p:nvGrpSpPr>
            <p:cNvPr id="5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片 10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8" name="文本框 7"/>
              <p:cNvSpPr txBox="1"/>
              <p:nvPr/>
            </p:nvSpPr>
            <p:spPr>
              <a:xfrm>
                <a:off x="2387598" y="1755350"/>
                <a:ext cx="2235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b="1" dirty="0">
                    <a:solidFill>
                      <a:schemeClr val="accent1"/>
                    </a:solidFill>
                  </a:rPr>
                  <a:t>目  录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5772150" y="0"/>
            <a:ext cx="641985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 flipV="1">
            <a:off x="5672624" y="0"/>
            <a:ext cx="90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34970" y="685800"/>
            <a:ext cx="4122060" cy="1462680"/>
            <a:chOff x="667655" y="1497651"/>
            <a:chExt cx="4122060" cy="1462680"/>
          </a:xfrm>
        </p:grpSpPr>
        <p:grpSp>
          <p:nvGrpSpPr>
            <p:cNvPr id="7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图片包含 建筑物&#10;&#10;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667655" y="1755350"/>
              <a:ext cx="41220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chemeClr val="accent1"/>
                  </a:solidFill>
                </a:rPr>
                <a:t>目         录</a:t>
              </a:r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47" y="797373"/>
            <a:ext cx="1590855" cy="1114981"/>
          </a:xfrm>
          <a:prstGeom prst="rect">
            <a:avLst/>
          </a:prstGeom>
        </p:spPr>
      </p:pic>
      <p:sp>
        <p:nvSpPr>
          <p:cNvPr id="13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9050" y="3428999"/>
            <a:ext cx="12211050" cy="342899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rot="16200000" flipV="1">
            <a:off x="6051001" y="-2738344"/>
            <a:ext cx="90000" cy="12198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6200000">
            <a:off x="6051000" y="-2616750"/>
            <a:ext cx="90000" cy="12192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12192000" cy="344234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654075" y="3047028"/>
            <a:ext cx="6489700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54075" y="4054685"/>
            <a:ext cx="6489700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0800000">
            <a:off x="5885901" y="-45000"/>
            <a:ext cx="90000" cy="694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5842000" cy="68770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6238874" y="3047028"/>
            <a:ext cx="5648325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4" y="4054685"/>
            <a:ext cx="5648325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6238430" y="6041797"/>
            <a:ext cx="592044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304800" y="2455636"/>
            <a:ext cx="4122059" cy="1462680"/>
            <a:chOff x="304800" y="2709636"/>
            <a:chExt cx="4122059" cy="1462680"/>
          </a:xfrm>
        </p:grpSpPr>
        <p:grpSp>
          <p:nvGrpSpPr>
            <p:cNvPr id="5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片 10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8" name="文本框 7"/>
              <p:cNvSpPr txBox="1"/>
              <p:nvPr/>
            </p:nvSpPr>
            <p:spPr>
              <a:xfrm>
                <a:off x="2387598" y="1755350"/>
                <a:ext cx="2235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b="1" dirty="0">
                    <a:solidFill>
                      <a:schemeClr val="accent1"/>
                    </a:solidFill>
                  </a:rPr>
                  <a:t>目  录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5772150" y="0"/>
            <a:ext cx="641985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 flipV="1">
            <a:off x="5672624" y="0"/>
            <a:ext cx="90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21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平行四边形 1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平行四边形 1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11" name="平行四边形 10"/>
          <p:cNvSpPr/>
          <p:nvPr userDrawn="1"/>
        </p:nvSpPr>
        <p:spPr>
          <a:xfrm>
            <a:off x="99533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标题一</a:t>
            </a:r>
          </a:p>
        </p:txBody>
      </p:sp>
      <p:sp>
        <p:nvSpPr>
          <p:cNvPr id="12" name="平行四边形 11"/>
          <p:cNvSpPr/>
          <p:nvPr userDrawn="1"/>
        </p:nvSpPr>
        <p:spPr>
          <a:xfrm>
            <a:off x="2831521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标题二</a:t>
            </a:r>
          </a:p>
        </p:txBody>
      </p:sp>
      <p:sp>
        <p:nvSpPr>
          <p:cNvPr id="15" name="平行四边形 14"/>
          <p:cNvSpPr/>
          <p:nvPr userDrawn="1"/>
        </p:nvSpPr>
        <p:spPr>
          <a:xfrm>
            <a:off x="4645215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标题三</a:t>
            </a:r>
          </a:p>
        </p:txBody>
      </p:sp>
      <p:sp>
        <p:nvSpPr>
          <p:cNvPr id="16" name="平行四边形 15"/>
          <p:cNvSpPr/>
          <p:nvPr userDrawn="1"/>
        </p:nvSpPr>
        <p:spPr>
          <a:xfrm>
            <a:off x="6481406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标题四</a:t>
            </a:r>
          </a:p>
        </p:txBody>
      </p:sp>
      <p:sp>
        <p:nvSpPr>
          <p:cNvPr id="17" name="平行四边形 16"/>
          <p:cNvSpPr/>
          <p:nvPr userDrawn="1"/>
        </p:nvSpPr>
        <p:spPr>
          <a:xfrm>
            <a:off x="829510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标题五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18" name="平行四边形 17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319056" y="766710"/>
            <a:ext cx="11568144" cy="476579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4"/>
              </a:buBlip>
              <a:defRPr sz="20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20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30480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968969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28" y="853340"/>
            <a:ext cx="1656344" cy="1656344"/>
          </a:xfrm>
          <a:prstGeom prst="rect">
            <a:avLst/>
          </a:prstGeom>
        </p:spPr>
      </p:pic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555162" y="3129756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7322504" y="1488254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7322504" y="4146847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033473" y="2496180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01" y="1860735"/>
            <a:ext cx="2858911" cy="2332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离页连接符 1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1" spc="60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44170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749300"/>
            <a:ext cx="12203394" cy="319193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3383857"/>
            <a:ext cx="10052879" cy="10608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798690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5052868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52715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34970" y="685800"/>
            <a:ext cx="4122060" cy="1462680"/>
            <a:chOff x="667655" y="1497651"/>
            <a:chExt cx="4122060" cy="1462680"/>
          </a:xfrm>
        </p:grpSpPr>
        <p:grpSp>
          <p:nvGrpSpPr>
            <p:cNvPr id="7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图片包含 建筑物&#10;&#10;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667655" y="1755350"/>
              <a:ext cx="41220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chemeClr val="accent1"/>
                  </a:solidFill>
                </a:rPr>
                <a:t>目         录</a:t>
              </a:r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47" y="797373"/>
            <a:ext cx="1590855" cy="1114981"/>
          </a:xfrm>
          <a:prstGeom prst="rect">
            <a:avLst/>
          </a:prstGeom>
        </p:spPr>
      </p:pic>
      <p:sp>
        <p:nvSpPr>
          <p:cNvPr id="13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9050" y="3428999"/>
            <a:ext cx="12211050" cy="342899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rot="16200000" flipV="1">
            <a:off x="6051001" y="-2738344"/>
            <a:ext cx="90000" cy="12198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平行四边形 4"/>
          <p:cNvSpPr/>
          <p:nvPr userDrawn="1"/>
        </p:nvSpPr>
        <p:spPr>
          <a:xfrm>
            <a:off x="4144710" y="1537750"/>
            <a:ext cx="8047290" cy="318981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86" y="2142500"/>
            <a:ext cx="8047290" cy="259093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5281297" y="2602227"/>
            <a:ext cx="6426437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7341280" y="4870088"/>
            <a:ext cx="224470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6819584" y="3810704"/>
            <a:ext cx="3349862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1119382"/>
            <a:ext cx="6323888" cy="4026547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4558" y="4410381"/>
            <a:ext cx="3935296" cy="20929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304800" y="2455636"/>
            <a:ext cx="4122059" cy="1462680"/>
            <a:chOff x="304800" y="2709636"/>
            <a:chExt cx="4122059" cy="1462680"/>
          </a:xfrm>
        </p:grpSpPr>
        <p:grpSp>
          <p:nvGrpSpPr>
            <p:cNvPr id="5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片 10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8" name="文本框 7"/>
              <p:cNvSpPr txBox="1"/>
              <p:nvPr/>
            </p:nvSpPr>
            <p:spPr>
              <a:xfrm>
                <a:off x="2387598" y="1755350"/>
                <a:ext cx="2235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b="1" dirty="0">
                    <a:solidFill>
                      <a:schemeClr val="accent1"/>
                    </a:solidFill>
                  </a:rPr>
                  <a:t>目  录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5772150" y="0"/>
            <a:ext cx="641985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 flipV="1">
            <a:off x="5672624" y="0"/>
            <a:ext cx="90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34970" y="685800"/>
            <a:ext cx="4122060" cy="1462680"/>
            <a:chOff x="667655" y="1497651"/>
            <a:chExt cx="4122060" cy="1462680"/>
          </a:xfrm>
        </p:grpSpPr>
        <p:grpSp>
          <p:nvGrpSpPr>
            <p:cNvPr id="7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图片包含 建筑物&#10;&#10;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667655" y="1755350"/>
              <a:ext cx="41220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chemeClr val="accent1"/>
                  </a:solidFill>
                </a:rPr>
                <a:t>目         录</a:t>
              </a:r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47" y="797373"/>
            <a:ext cx="1590855" cy="1114981"/>
          </a:xfrm>
          <a:prstGeom prst="rect">
            <a:avLst/>
          </a:prstGeom>
        </p:spPr>
      </p:pic>
      <p:sp>
        <p:nvSpPr>
          <p:cNvPr id="13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9050" y="3428999"/>
            <a:ext cx="12211050" cy="342899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rot="16200000" flipV="1">
            <a:off x="6051001" y="-2738344"/>
            <a:ext cx="90000" cy="12198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6200000">
            <a:off x="6051000" y="-2616750"/>
            <a:ext cx="90000" cy="12192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12192000" cy="344234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654075" y="3047028"/>
            <a:ext cx="6489700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54075" y="4054685"/>
            <a:ext cx="6489700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0800000">
            <a:off x="5885901" y="-45000"/>
            <a:ext cx="90000" cy="694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5842000" cy="68770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6238874" y="3047028"/>
            <a:ext cx="5648325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4" y="4054685"/>
            <a:ext cx="5648325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6238430" y="6041797"/>
            <a:ext cx="592044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21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平行四边形 1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平行四边形 1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11" name="平行四边形 10"/>
          <p:cNvSpPr/>
          <p:nvPr userDrawn="1"/>
        </p:nvSpPr>
        <p:spPr>
          <a:xfrm>
            <a:off x="99533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标题一</a:t>
            </a:r>
          </a:p>
        </p:txBody>
      </p:sp>
      <p:sp>
        <p:nvSpPr>
          <p:cNvPr id="12" name="平行四边形 11"/>
          <p:cNvSpPr/>
          <p:nvPr userDrawn="1"/>
        </p:nvSpPr>
        <p:spPr>
          <a:xfrm>
            <a:off x="2831521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标题二</a:t>
            </a:r>
          </a:p>
        </p:txBody>
      </p:sp>
      <p:sp>
        <p:nvSpPr>
          <p:cNvPr id="15" name="平行四边形 14"/>
          <p:cNvSpPr/>
          <p:nvPr userDrawn="1"/>
        </p:nvSpPr>
        <p:spPr>
          <a:xfrm>
            <a:off x="4645215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标题三</a:t>
            </a:r>
          </a:p>
        </p:txBody>
      </p:sp>
      <p:sp>
        <p:nvSpPr>
          <p:cNvPr id="16" name="平行四边形 15"/>
          <p:cNvSpPr/>
          <p:nvPr userDrawn="1"/>
        </p:nvSpPr>
        <p:spPr>
          <a:xfrm>
            <a:off x="6481406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标题四</a:t>
            </a:r>
          </a:p>
        </p:txBody>
      </p:sp>
      <p:sp>
        <p:nvSpPr>
          <p:cNvPr id="17" name="平行四边形 16"/>
          <p:cNvSpPr/>
          <p:nvPr userDrawn="1"/>
        </p:nvSpPr>
        <p:spPr>
          <a:xfrm>
            <a:off x="829510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标题五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18" name="平行四边形 17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319056" y="766710"/>
            <a:ext cx="11568144" cy="476579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4"/>
              </a:buBlip>
              <a:defRPr sz="20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20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30480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968969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28" y="853340"/>
            <a:ext cx="1656344" cy="1656344"/>
          </a:xfrm>
          <a:prstGeom prst="rect">
            <a:avLst/>
          </a:prstGeom>
        </p:spPr>
      </p:pic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555162" y="3129756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7322504" y="1488254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7322504" y="4146847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033473" y="2496180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01" y="1860735"/>
            <a:ext cx="2858911" cy="2332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6200000">
            <a:off x="6051000" y="-2616750"/>
            <a:ext cx="90000" cy="12192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12192000" cy="344234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654075" y="3047028"/>
            <a:ext cx="6489700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54075" y="4054685"/>
            <a:ext cx="6489700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离页连接符 1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1" spc="60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44170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749300"/>
            <a:ext cx="12203394" cy="319193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3383857"/>
            <a:ext cx="10052879" cy="10608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798690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5052868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52715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平行四边形 4"/>
          <p:cNvSpPr/>
          <p:nvPr userDrawn="1"/>
        </p:nvSpPr>
        <p:spPr>
          <a:xfrm>
            <a:off x="4144710" y="1537750"/>
            <a:ext cx="8047290" cy="318981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86" y="2142500"/>
            <a:ext cx="8047290" cy="259093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5281297" y="2602227"/>
            <a:ext cx="6426437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7341280" y="4870088"/>
            <a:ext cx="224470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6819584" y="3810704"/>
            <a:ext cx="3349862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1119382"/>
            <a:ext cx="6323888" cy="4026547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4558" y="4410381"/>
            <a:ext cx="3935296" cy="20929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304800" y="2455636"/>
            <a:ext cx="4122059" cy="1462680"/>
            <a:chOff x="304800" y="2709636"/>
            <a:chExt cx="4122059" cy="1462680"/>
          </a:xfrm>
        </p:grpSpPr>
        <p:grpSp>
          <p:nvGrpSpPr>
            <p:cNvPr id="5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片 10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8" name="文本框 7"/>
              <p:cNvSpPr txBox="1"/>
              <p:nvPr/>
            </p:nvSpPr>
            <p:spPr>
              <a:xfrm>
                <a:off x="2387598" y="1755350"/>
                <a:ext cx="2235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b="1" dirty="0">
                    <a:solidFill>
                      <a:schemeClr val="accent1"/>
                    </a:solidFill>
                  </a:rPr>
                  <a:t>目  录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5772150" y="0"/>
            <a:ext cx="641985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 flipV="1">
            <a:off x="5672624" y="0"/>
            <a:ext cx="90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34970" y="685800"/>
            <a:ext cx="4122060" cy="1462680"/>
            <a:chOff x="667655" y="1497651"/>
            <a:chExt cx="4122060" cy="1462680"/>
          </a:xfrm>
        </p:grpSpPr>
        <p:grpSp>
          <p:nvGrpSpPr>
            <p:cNvPr id="7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图片包含 建筑物&#10;&#10;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667655" y="1755350"/>
              <a:ext cx="41220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chemeClr val="accent1"/>
                  </a:solidFill>
                </a:rPr>
                <a:t>目         录</a:t>
              </a:r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47" y="797373"/>
            <a:ext cx="1590855" cy="1114981"/>
          </a:xfrm>
          <a:prstGeom prst="rect">
            <a:avLst/>
          </a:prstGeom>
        </p:spPr>
      </p:pic>
      <p:sp>
        <p:nvSpPr>
          <p:cNvPr id="13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9050" y="3428999"/>
            <a:ext cx="12211050" cy="342899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rot="16200000" flipV="1">
            <a:off x="6051001" y="-2738344"/>
            <a:ext cx="90000" cy="12198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6200000">
            <a:off x="6051000" y="-2616750"/>
            <a:ext cx="90000" cy="12192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12192000" cy="344234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654075" y="3047028"/>
            <a:ext cx="6489700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54075" y="4054685"/>
            <a:ext cx="6489700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0800000">
            <a:off x="5885901" y="-45000"/>
            <a:ext cx="90000" cy="694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5842000" cy="68770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6238874" y="3047028"/>
            <a:ext cx="5648325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4" y="4054685"/>
            <a:ext cx="5648325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6238430" y="6041797"/>
            <a:ext cx="592044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0800000">
            <a:off x="5885901" y="-45000"/>
            <a:ext cx="90000" cy="694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5842000" cy="68770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6238874" y="3047028"/>
            <a:ext cx="5648325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4" y="4054685"/>
            <a:ext cx="5648325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6238430" y="6041797"/>
            <a:ext cx="592044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21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平行四边形 1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平行四边形 1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11" name="平行四边形 10"/>
          <p:cNvSpPr/>
          <p:nvPr userDrawn="1"/>
        </p:nvSpPr>
        <p:spPr>
          <a:xfrm>
            <a:off x="99533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标题一</a:t>
            </a:r>
          </a:p>
        </p:txBody>
      </p:sp>
      <p:sp>
        <p:nvSpPr>
          <p:cNvPr id="12" name="平行四边形 11"/>
          <p:cNvSpPr/>
          <p:nvPr userDrawn="1"/>
        </p:nvSpPr>
        <p:spPr>
          <a:xfrm>
            <a:off x="2831521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标题二</a:t>
            </a:r>
          </a:p>
        </p:txBody>
      </p:sp>
      <p:sp>
        <p:nvSpPr>
          <p:cNvPr id="15" name="平行四边形 14"/>
          <p:cNvSpPr/>
          <p:nvPr userDrawn="1"/>
        </p:nvSpPr>
        <p:spPr>
          <a:xfrm>
            <a:off x="4645215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标题三</a:t>
            </a:r>
          </a:p>
        </p:txBody>
      </p:sp>
      <p:sp>
        <p:nvSpPr>
          <p:cNvPr id="16" name="平行四边形 15"/>
          <p:cNvSpPr/>
          <p:nvPr userDrawn="1"/>
        </p:nvSpPr>
        <p:spPr>
          <a:xfrm>
            <a:off x="6481406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标题四</a:t>
            </a:r>
          </a:p>
        </p:txBody>
      </p:sp>
      <p:sp>
        <p:nvSpPr>
          <p:cNvPr id="17" name="平行四边形 16"/>
          <p:cNvSpPr/>
          <p:nvPr userDrawn="1"/>
        </p:nvSpPr>
        <p:spPr>
          <a:xfrm>
            <a:off x="829510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标题五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18" name="平行四边形 17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319056" y="766710"/>
            <a:ext cx="11568144" cy="476579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4"/>
              </a:buBlip>
              <a:defRPr sz="20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20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30480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968969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28" y="853340"/>
            <a:ext cx="1656344" cy="1656344"/>
          </a:xfrm>
          <a:prstGeom prst="rect">
            <a:avLst/>
          </a:prstGeom>
        </p:spPr>
      </p:pic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555162" y="3129756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7322504" y="1488254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7322504" y="4146847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033473" y="2496180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01" y="1860735"/>
            <a:ext cx="2858911" cy="2332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离页连接符 1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1" spc="60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44170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749300"/>
            <a:ext cx="12203394" cy="319193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3383857"/>
            <a:ext cx="10052879" cy="10608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798690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5052868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52715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21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平行四边形 1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平行四边形 1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平行四边形 4"/>
          <p:cNvSpPr/>
          <p:nvPr userDrawn="1"/>
        </p:nvSpPr>
        <p:spPr>
          <a:xfrm>
            <a:off x="4144710" y="1537750"/>
            <a:ext cx="8047290" cy="318981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86" y="2142500"/>
            <a:ext cx="8047290" cy="259093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5281297" y="2602227"/>
            <a:ext cx="6426437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7341280" y="4870088"/>
            <a:ext cx="224470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6819584" y="3810704"/>
            <a:ext cx="3349862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1119382"/>
            <a:ext cx="6323888" cy="4026547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4558" y="4410381"/>
            <a:ext cx="3935296" cy="20929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304800" y="2455636"/>
            <a:ext cx="4122059" cy="1462680"/>
            <a:chOff x="304800" y="2709636"/>
            <a:chExt cx="4122059" cy="1462680"/>
          </a:xfrm>
        </p:grpSpPr>
        <p:grpSp>
          <p:nvGrpSpPr>
            <p:cNvPr id="5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片 10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8" name="文本框 7"/>
              <p:cNvSpPr txBox="1"/>
              <p:nvPr/>
            </p:nvSpPr>
            <p:spPr>
              <a:xfrm>
                <a:off x="2387598" y="1755350"/>
                <a:ext cx="2235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b="1" dirty="0">
                    <a:solidFill>
                      <a:schemeClr val="accent1"/>
                    </a:solidFill>
                  </a:rPr>
                  <a:t>目  录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5772150" y="0"/>
            <a:ext cx="641985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 flipV="1">
            <a:off x="5672624" y="0"/>
            <a:ext cx="90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34970" y="685800"/>
            <a:ext cx="4122060" cy="1462680"/>
            <a:chOff x="667655" y="1497651"/>
            <a:chExt cx="4122060" cy="1462680"/>
          </a:xfrm>
        </p:grpSpPr>
        <p:grpSp>
          <p:nvGrpSpPr>
            <p:cNvPr id="7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图片包含 建筑物&#10;&#10;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667655" y="1755350"/>
              <a:ext cx="41220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chemeClr val="accent1"/>
                  </a:solidFill>
                </a:rPr>
                <a:t>目         录</a:t>
              </a:r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47" y="797373"/>
            <a:ext cx="1590855" cy="1114981"/>
          </a:xfrm>
          <a:prstGeom prst="rect">
            <a:avLst/>
          </a:prstGeom>
        </p:spPr>
      </p:pic>
      <p:sp>
        <p:nvSpPr>
          <p:cNvPr id="13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9050" y="3428999"/>
            <a:ext cx="12211050" cy="342899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rot="16200000" flipV="1">
            <a:off x="6051001" y="-2738344"/>
            <a:ext cx="90000" cy="12198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6200000">
            <a:off x="6051000" y="-2616750"/>
            <a:ext cx="90000" cy="12192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12192000" cy="344234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654075" y="3047028"/>
            <a:ext cx="6489700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54075" y="4054685"/>
            <a:ext cx="6489700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0800000">
            <a:off x="5885901" y="-45000"/>
            <a:ext cx="90000" cy="694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5842000" cy="68770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6238874" y="3047028"/>
            <a:ext cx="5648325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4" y="4054685"/>
            <a:ext cx="5648325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6238430" y="6041797"/>
            <a:ext cx="592044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21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平行四边形 1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平行四边形 1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11" name="平行四边形 10"/>
          <p:cNvSpPr/>
          <p:nvPr userDrawn="1"/>
        </p:nvSpPr>
        <p:spPr>
          <a:xfrm>
            <a:off x="99533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标题一</a:t>
            </a:r>
          </a:p>
        </p:txBody>
      </p:sp>
      <p:sp>
        <p:nvSpPr>
          <p:cNvPr id="12" name="平行四边形 11"/>
          <p:cNvSpPr/>
          <p:nvPr userDrawn="1"/>
        </p:nvSpPr>
        <p:spPr>
          <a:xfrm>
            <a:off x="2831521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标题二</a:t>
            </a:r>
          </a:p>
        </p:txBody>
      </p:sp>
      <p:sp>
        <p:nvSpPr>
          <p:cNvPr id="15" name="平行四边形 14"/>
          <p:cNvSpPr/>
          <p:nvPr userDrawn="1"/>
        </p:nvSpPr>
        <p:spPr>
          <a:xfrm>
            <a:off x="4645215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标题三</a:t>
            </a:r>
          </a:p>
        </p:txBody>
      </p:sp>
      <p:sp>
        <p:nvSpPr>
          <p:cNvPr id="16" name="平行四边形 15"/>
          <p:cNvSpPr/>
          <p:nvPr userDrawn="1"/>
        </p:nvSpPr>
        <p:spPr>
          <a:xfrm>
            <a:off x="6481406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标题四</a:t>
            </a:r>
          </a:p>
        </p:txBody>
      </p:sp>
      <p:sp>
        <p:nvSpPr>
          <p:cNvPr id="17" name="平行四边形 16"/>
          <p:cNvSpPr/>
          <p:nvPr userDrawn="1"/>
        </p:nvSpPr>
        <p:spPr>
          <a:xfrm>
            <a:off x="829510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标题五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18" name="平行四边形 17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319056" y="766710"/>
            <a:ext cx="11568144" cy="476579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4"/>
              </a:buBlip>
              <a:defRPr sz="20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20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30480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968969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28" y="853340"/>
            <a:ext cx="1656344" cy="1656344"/>
          </a:xfrm>
          <a:prstGeom prst="rect">
            <a:avLst/>
          </a:prstGeom>
        </p:spPr>
      </p:pic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555162" y="3129756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7322504" y="1488254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7322504" y="4146847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033473" y="2496180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01" y="1860735"/>
            <a:ext cx="2858911" cy="2332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11" name="平行四边形 10"/>
          <p:cNvSpPr/>
          <p:nvPr userDrawn="1"/>
        </p:nvSpPr>
        <p:spPr>
          <a:xfrm>
            <a:off x="99533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标题一</a:t>
            </a:r>
          </a:p>
        </p:txBody>
      </p:sp>
      <p:sp>
        <p:nvSpPr>
          <p:cNvPr id="12" name="平行四边形 11"/>
          <p:cNvSpPr/>
          <p:nvPr userDrawn="1"/>
        </p:nvSpPr>
        <p:spPr>
          <a:xfrm>
            <a:off x="2831521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标题二</a:t>
            </a:r>
          </a:p>
        </p:txBody>
      </p:sp>
      <p:sp>
        <p:nvSpPr>
          <p:cNvPr id="15" name="平行四边形 14"/>
          <p:cNvSpPr/>
          <p:nvPr userDrawn="1"/>
        </p:nvSpPr>
        <p:spPr>
          <a:xfrm>
            <a:off x="4645215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标题三</a:t>
            </a:r>
          </a:p>
        </p:txBody>
      </p:sp>
      <p:sp>
        <p:nvSpPr>
          <p:cNvPr id="16" name="平行四边形 15"/>
          <p:cNvSpPr/>
          <p:nvPr userDrawn="1"/>
        </p:nvSpPr>
        <p:spPr>
          <a:xfrm>
            <a:off x="6481406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标题四</a:t>
            </a:r>
          </a:p>
        </p:txBody>
      </p:sp>
      <p:sp>
        <p:nvSpPr>
          <p:cNvPr id="17" name="平行四边形 16"/>
          <p:cNvSpPr/>
          <p:nvPr userDrawn="1"/>
        </p:nvSpPr>
        <p:spPr>
          <a:xfrm>
            <a:off x="829510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标题五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离页连接符 1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1" spc="60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44170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749300"/>
            <a:ext cx="12203394" cy="319193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3383857"/>
            <a:ext cx="10052879" cy="10608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798690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5052868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52715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平行四边形 4"/>
          <p:cNvSpPr/>
          <p:nvPr userDrawn="1"/>
        </p:nvSpPr>
        <p:spPr>
          <a:xfrm>
            <a:off x="4144710" y="1537750"/>
            <a:ext cx="8047290" cy="318981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86" y="2142500"/>
            <a:ext cx="8047290" cy="259093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5281297" y="2602227"/>
            <a:ext cx="6426437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7341280" y="4870088"/>
            <a:ext cx="224470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6819584" y="3810704"/>
            <a:ext cx="3349862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1119382"/>
            <a:ext cx="6323888" cy="4026547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4558" y="4410381"/>
            <a:ext cx="3935296" cy="20929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304800" y="2455636"/>
            <a:ext cx="4122059" cy="1462680"/>
            <a:chOff x="304800" y="2709636"/>
            <a:chExt cx="4122059" cy="1462680"/>
          </a:xfrm>
        </p:grpSpPr>
        <p:grpSp>
          <p:nvGrpSpPr>
            <p:cNvPr id="5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片 10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8" name="文本框 7"/>
              <p:cNvSpPr txBox="1"/>
              <p:nvPr/>
            </p:nvSpPr>
            <p:spPr>
              <a:xfrm>
                <a:off x="2387598" y="1755350"/>
                <a:ext cx="2235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b="1" dirty="0">
                    <a:solidFill>
                      <a:schemeClr val="accent1"/>
                    </a:solidFill>
                  </a:rPr>
                  <a:t>目  录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5772150" y="0"/>
            <a:ext cx="641985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 flipV="1">
            <a:off x="5672624" y="0"/>
            <a:ext cx="90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34970" y="685800"/>
            <a:ext cx="4122060" cy="1462680"/>
            <a:chOff x="667655" y="1497651"/>
            <a:chExt cx="4122060" cy="1462680"/>
          </a:xfrm>
        </p:grpSpPr>
        <p:grpSp>
          <p:nvGrpSpPr>
            <p:cNvPr id="7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图片包含 建筑物&#10;&#10;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667655" y="1755350"/>
              <a:ext cx="41220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chemeClr val="accent1"/>
                  </a:solidFill>
                </a:rPr>
                <a:t>目         录</a:t>
              </a:r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47" y="797373"/>
            <a:ext cx="1590855" cy="1114981"/>
          </a:xfrm>
          <a:prstGeom prst="rect">
            <a:avLst/>
          </a:prstGeom>
        </p:spPr>
      </p:pic>
      <p:sp>
        <p:nvSpPr>
          <p:cNvPr id="13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9050" y="3428999"/>
            <a:ext cx="12211050" cy="342899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rot="16200000" flipV="1">
            <a:off x="6051001" y="-2738344"/>
            <a:ext cx="90000" cy="12198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6200000">
            <a:off x="6051000" y="-2616750"/>
            <a:ext cx="90000" cy="12192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12192000" cy="344234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654075" y="3047028"/>
            <a:ext cx="6489700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54075" y="4054685"/>
            <a:ext cx="6489700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0800000">
            <a:off x="5885901" y="-45000"/>
            <a:ext cx="90000" cy="694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5842000" cy="68770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6238874" y="3047028"/>
            <a:ext cx="5648325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4" y="4054685"/>
            <a:ext cx="5648325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6238430" y="6041797"/>
            <a:ext cx="592044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49970" y="65151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49970" y="65151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49970" y="65151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49970" y="65151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49970" y="65151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49970" y="65151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49970" y="65151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49970" y="65151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49970" y="65151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49970" y="65151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49970" y="65151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6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2.xml"/><Relationship Id="rId1" Type="http://schemas.openxmlformats.org/officeDocument/2006/relationships/tags" Target="../tags/tag25.xml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7.xml"/><Relationship Id="rId7" Type="http://schemas.openxmlformats.org/officeDocument/2006/relationships/image" Target="../media/image29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8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2.xml"/><Relationship Id="rId7" Type="http://schemas.openxmlformats.org/officeDocument/2006/relationships/image" Target="../media/image30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8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2.xml"/><Relationship Id="rId7" Type="http://schemas.openxmlformats.org/officeDocument/2006/relationships/image" Target="../media/image2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7" Type="http://schemas.openxmlformats.org/officeDocument/2006/relationships/image" Target="../media/image24.tmp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9.xml"/><Relationship Id="rId7" Type="http://schemas.openxmlformats.org/officeDocument/2006/relationships/image" Target="../media/image10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87.xml"/><Relationship Id="rId4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Lecture 2  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841625" y="4182110"/>
            <a:ext cx="6747510" cy="598805"/>
          </a:xfrm>
        </p:spPr>
        <p:txBody>
          <a:bodyPr/>
          <a:lstStyle/>
          <a:p>
            <a:r>
              <a:rPr lang="zh-CN" altLang="en-US" dirty="0"/>
              <a:t>常用命令与Publisher / Subscribe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1075055" y="43815"/>
            <a:ext cx="7787005" cy="598805"/>
          </a:xfrm>
        </p:spPr>
        <p:txBody>
          <a:bodyPr/>
          <a:lstStyle/>
          <a:p>
            <a:r>
              <a:rPr lang="zh-CN" altLang="en-US" dirty="0">
                <a:sym typeface="+mn-ea"/>
              </a:rPr>
              <a:t>（练习）基于消息发布的小乌龟运动编程</a:t>
            </a:r>
          </a:p>
        </p:txBody>
      </p:sp>
      <p:sp>
        <p:nvSpPr>
          <p:cNvPr id="3" name="文本占位符 2"/>
          <p:cNvSpPr txBox="1"/>
          <p:nvPr/>
        </p:nvSpPr>
        <p:spPr>
          <a:xfrm>
            <a:off x="311785" y="932180"/>
            <a:ext cx="11568430" cy="5314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5"/>
              </a:buBlip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sym typeface="+mn-ea"/>
              </a:rPr>
              <a:t>小乌龟运动开环控制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按照以下步骤可以尝试使用开环控制让小乌龟进行圆形运动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打开一个终端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dirty="0">
              <a:solidFill>
                <a:schemeClr val="tx1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dirty="0">
              <a:solidFill>
                <a:schemeClr val="tx1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进入 /catkin_ws/src 文件夹, 并且在工作空间中创建功能包</a:t>
            </a:r>
          </a:p>
        </p:txBody>
      </p:sp>
      <p:sp>
        <p:nvSpPr>
          <p:cNvPr id="5" name="圆角矩形 4"/>
          <p:cNvSpPr/>
          <p:nvPr>
            <p:custDataLst>
              <p:tags r:id="rId1"/>
            </p:custDataLst>
          </p:nvPr>
        </p:nvSpPr>
        <p:spPr>
          <a:xfrm>
            <a:off x="2757170" y="1991360"/>
            <a:ext cx="4422775" cy="150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zh-CN" dirty="0">
              <a:solidFill>
                <a:schemeClr val="bg1"/>
              </a:solidFill>
              <a:sym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 source /opt/ros/melodic/setup.bash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 cd Desktop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 mkdir -p catkin_ws /src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 cd catkin_ws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 catkin_make</a:t>
            </a:r>
          </a:p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>
            <p:custDataLst>
              <p:tags r:id="rId2"/>
            </p:custDataLst>
          </p:nvPr>
        </p:nvSpPr>
        <p:spPr>
          <a:xfrm>
            <a:off x="2757170" y="4292600"/>
            <a:ext cx="6480810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 cd src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# 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进入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src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文件夹再进行操作</a:t>
            </a:r>
            <a:endParaRPr lang="en-US" altLang="zh-CN" dirty="0">
              <a:solidFill>
                <a:schemeClr val="bg1"/>
              </a:solidFill>
              <a:sym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 catkin_create_pkg learning_topic roscpp rospy std_msgs geometry_msgs turtlesim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1075055" y="43815"/>
            <a:ext cx="7787005" cy="598805"/>
          </a:xfrm>
        </p:spPr>
        <p:txBody>
          <a:bodyPr/>
          <a:lstStyle/>
          <a:p>
            <a:r>
              <a:rPr lang="zh-CN" altLang="en-US" dirty="0">
                <a:sym typeface="+mn-ea"/>
              </a:rPr>
              <a:t>（练习）基于消息发布的小乌龟运动编程</a:t>
            </a:r>
          </a:p>
        </p:txBody>
      </p:sp>
      <p:sp>
        <p:nvSpPr>
          <p:cNvPr id="3" name="文本占位符 2"/>
          <p:cNvSpPr txBox="1"/>
          <p:nvPr/>
        </p:nvSpPr>
        <p:spPr>
          <a:xfrm>
            <a:off x="311785" y="932180"/>
            <a:ext cx="11568430" cy="5314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5"/>
              </a:buBlip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sym typeface="+mn-ea"/>
              </a:rPr>
              <a:t>小乌龟运动开环控制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进入文件夹 /catkin_ws/src/learning_topic/src，编辑 velocity_publisher.py, 控制小海龟按照圆形运动，并且改动文件的权限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dirty="0">
              <a:solidFill>
                <a:schemeClr val="tx1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dirty="0">
              <a:solidFill>
                <a:schemeClr val="tx1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程序要点：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（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1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）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ROS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节点初始化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（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）创建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Publisher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（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3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）设置循环频率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（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4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）循环：初始化消息类型，设置速度，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发布消息，按照循环频率延时</a:t>
            </a:r>
          </a:p>
        </p:txBody>
      </p:sp>
      <p:sp>
        <p:nvSpPr>
          <p:cNvPr id="5" name="圆角矩形 4"/>
          <p:cNvSpPr/>
          <p:nvPr>
            <p:custDataLst>
              <p:tags r:id="rId1"/>
            </p:custDataLst>
          </p:nvPr>
        </p:nvSpPr>
        <p:spPr>
          <a:xfrm>
            <a:off x="1126490" y="2597785"/>
            <a:ext cx="3874135" cy="667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 touch velocity_publisher.py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 chmod +x velocity_publisher.py 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78780" y="2030730"/>
            <a:ext cx="5423535" cy="42157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1075055" y="43815"/>
            <a:ext cx="7787005" cy="598805"/>
          </a:xfrm>
        </p:spPr>
        <p:txBody>
          <a:bodyPr/>
          <a:lstStyle/>
          <a:p>
            <a:r>
              <a:rPr lang="zh-CN" altLang="en-US" dirty="0">
                <a:sym typeface="+mn-ea"/>
              </a:rPr>
              <a:t>（练习）基于消息发布的小乌龟运动编程</a:t>
            </a:r>
          </a:p>
        </p:txBody>
      </p:sp>
      <p:sp>
        <p:nvSpPr>
          <p:cNvPr id="3" name="文本占位符 2"/>
          <p:cNvSpPr txBox="1"/>
          <p:nvPr/>
        </p:nvSpPr>
        <p:spPr>
          <a:xfrm>
            <a:off x="311785" y="932180"/>
            <a:ext cx="11568430" cy="5314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4"/>
              </a:buBlip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sym typeface="+mn-ea"/>
              </a:rPr>
              <a:t>小乌龟运动开环控制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完成 py 文件编写后，在文件夹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catkin_ws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中进行编译，并且运行程序</a:t>
            </a:r>
          </a:p>
        </p:txBody>
      </p:sp>
      <p:sp>
        <p:nvSpPr>
          <p:cNvPr id="5" name="圆角矩形 4"/>
          <p:cNvSpPr/>
          <p:nvPr>
            <p:custDataLst>
              <p:tags r:id="rId1"/>
            </p:custDataLst>
          </p:nvPr>
        </p:nvSpPr>
        <p:spPr>
          <a:xfrm>
            <a:off x="1311910" y="2140585"/>
            <a:ext cx="7869555" cy="1517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 cd catkin_ws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 catkin_make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# 确 认 没 有 报 错 信 息 后 再 进 行 下 一 步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 source devel /setup .bash # 设 置 当 前 文 件 夹 为 ros 工 作 空 间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 rosrun learning_topic velocity_publisher.py</a:t>
            </a:r>
          </a:p>
        </p:txBody>
      </p:sp>
      <p:pic>
        <p:nvPicPr>
          <p:cNvPr id="7" name="图片 6" descr="l1_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300" y="3829685"/>
            <a:ext cx="2286000" cy="24174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1075055" y="43815"/>
            <a:ext cx="7787005" cy="598805"/>
          </a:xfrm>
        </p:spPr>
        <p:txBody>
          <a:bodyPr/>
          <a:lstStyle/>
          <a:p>
            <a:r>
              <a:rPr lang="zh-CN" altLang="en-US" dirty="0">
                <a:sym typeface="+mn-ea"/>
              </a:rPr>
              <a:t>（练习）基于消息发布的小乌龟运动编程</a:t>
            </a:r>
          </a:p>
        </p:txBody>
      </p:sp>
      <p:sp>
        <p:nvSpPr>
          <p:cNvPr id="3" name="文本占位符 2"/>
          <p:cNvSpPr txBox="1"/>
          <p:nvPr/>
        </p:nvSpPr>
        <p:spPr>
          <a:xfrm>
            <a:off x="311785" y="932180"/>
            <a:ext cx="11568430" cy="5314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5"/>
              </a:buBlip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sym typeface="+mn-ea"/>
              </a:rPr>
              <a:t>小乌龟运动开环控制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同理，开环控制小乌龟做矩形运动，也可以按照上述流程，示例代码如下：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101205" y="2334895"/>
            <a:ext cx="3168650" cy="3378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623060" y="2138680"/>
            <a:ext cx="4759960" cy="387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1075055" y="43815"/>
            <a:ext cx="7787005" cy="598805"/>
          </a:xfrm>
        </p:spPr>
        <p:txBody>
          <a:bodyPr/>
          <a:lstStyle/>
          <a:p>
            <a:r>
              <a:rPr lang="zh-CN" altLang="en-US" dirty="0">
                <a:sym typeface="+mn-ea"/>
              </a:rPr>
              <a:t>（练习）基于消息发布的小乌龟运动编程</a:t>
            </a:r>
          </a:p>
        </p:txBody>
      </p:sp>
      <p:sp>
        <p:nvSpPr>
          <p:cNvPr id="3" name="文本占位符 2"/>
          <p:cNvSpPr txBox="1"/>
          <p:nvPr/>
        </p:nvSpPr>
        <p:spPr>
          <a:xfrm>
            <a:off x="311785" y="932180"/>
            <a:ext cx="11568430" cy="5314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5"/>
              </a:buBlip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sym typeface="+mn-ea"/>
              </a:rPr>
              <a:t>（练习）小乌龟运动闭环控制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小乌龟的开环矩形运动产生的效果并不是很好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提示：通过灵活运用订阅者所返回的信息，可以调节小乌龟在四个角上的旋转角度。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495425" y="2825115"/>
            <a:ext cx="3168650" cy="3378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091680" y="2628265"/>
            <a:ext cx="3421380" cy="3575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1075055" y="43815"/>
            <a:ext cx="7081520" cy="598805"/>
          </a:xfrm>
        </p:spPr>
        <p:txBody>
          <a:bodyPr/>
          <a:lstStyle/>
          <a:p>
            <a:r>
              <a:rPr lang="zh-CN" altLang="en-US" dirty="0"/>
              <a:t>Catkin工作空间</a:t>
            </a:r>
          </a:p>
        </p:txBody>
      </p:sp>
      <p:sp>
        <p:nvSpPr>
          <p:cNvPr id="3" name="文本占位符 2"/>
          <p:cNvSpPr txBox="1"/>
          <p:nvPr/>
        </p:nvSpPr>
        <p:spPr>
          <a:xfrm>
            <a:off x="267970" y="983615"/>
            <a:ext cx="11568430" cy="5314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5"/>
              </a:buBlip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2400" b="1" dirty="0">
                <a:solidFill>
                  <a:schemeClr val="tx1"/>
                </a:solidFill>
              </a:rPr>
              <a:t>Catkin</a:t>
            </a:r>
            <a:r>
              <a:rPr lang="zh-CN" altLang="en-US" sz="2400" b="1" dirty="0">
                <a:solidFill>
                  <a:schemeClr val="tx1"/>
                </a:solidFill>
              </a:rPr>
              <a:t>工作空间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</a:rPr>
              <a:t>编辑和编译代码的文件夹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</a:rPr>
              <a:t>可以协助编译目录下的所有项目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操作：打开一个终端，并且输入：</a:t>
            </a:r>
            <a:endParaRPr lang="en-US" altLang="zh-CN" dirty="0">
              <a:solidFill>
                <a:schemeClr val="tx1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1"/>
            </p:custDataLst>
          </p:nvPr>
        </p:nvSpPr>
        <p:spPr>
          <a:xfrm>
            <a:off x="1163320" y="3429000"/>
            <a:ext cx="4422775" cy="150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zh-CN" dirty="0">
              <a:solidFill>
                <a:schemeClr val="bg1"/>
              </a:solidFill>
              <a:sym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 source /opt/ros/melodic/setup.bash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 mkdir -p catkin_ws /src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 cd catkin_ws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 catkin_make</a:t>
            </a:r>
          </a:p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188835" y="1256030"/>
            <a:ext cx="4163060" cy="47701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9605" y="5230495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catkin_make 是 catkin workspace 下的编译指令。初次运行时，目录下会生成 build、devel 两个文件夹，并在 src 文件夹生成 CMakeLists.txt 文件。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1075055" y="43815"/>
            <a:ext cx="7081520" cy="598805"/>
          </a:xfrm>
        </p:spPr>
        <p:txBody>
          <a:bodyPr/>
          <a:lstStyle/>
          <a:p>
            <a:r>
              <a:rPr lang="zh-CN" altLang="en-US" dirty="0">
                <a:sym typeface="+mn-ea"/>
              </a:rPr>
              <a:t>创建新功能包（package）</a:t>
            </a:r>
          </a:p>
        </p:txBody>
      </p:sp>
      <p:sp>
        <p:nvSpPr>
          <p:cNvPr id="3" name="文本占位符 2"/>
          <p:cNvSpPr txBox="1"/>
          <p:nvPr/>
        </p:nvSpPr>
        <p:spPr>
          <a:xfrm>
            <a:off x="311785" y="932180"/>
            <a:ext cx="11568430" cy="5314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5"/>
              </a:buBlip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tx1"/>
                </a:solidFill>
                <a:sym typeface="+mn-ea"/>
              </a:rPr>
              <a:t>创建新功能包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在工作空间里创建一个新功能包：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dirty="0">
              <a:solidFill>
                <a:schemeClr val="tx1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catkin_create_pkg创建了一个名叫 tutorials 的新功能包，这个包依赖于已有的 ros 功能包：std_msgs, rospy, 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在生成的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package.xml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中包括了名称描述、作者、证书、依赖项等</a:t>
            </a:r>
          </a:p>
        </p:txBody>
      </p:sp>
      <p:sp>
        <p:nvSpPr>
          <p:cNvPr id="5" name="圆角矩形 4"/>
          <p:cNvSpPr/>
          <p:nvPr>
            <p:custDataLst>
              <p:tags r:id="rId1"/>
            </p:custDataLst>
          </p:nvPr>
        </p:nvSpPr>
        <p:spPr>
          <a:xfrm>
            <a:off x="1075055" y="2130425"/>
            <a:ext cx="5756910" cy="834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 cd src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# 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进入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src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文件夹再进行操作</a:t>
            </a:r>
            <a:endParaRPr lang="en-US" altLang="zh-CN" dirty="0">
              <a:solidFill>
                <a:schemeClr val="bg1"/>
              </a:solidFill>
              <a:sym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 catkin_create_pkg tutorials std_msgs rospy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104390" y="3943350"/>
            <a:ext cx="7737475" cy="27120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1075055" y="43815"/>
            <a:ext cx="7081520" cy="598805"/>
          </a:xfrm>
        </p:spPr>
        <p:txBody>
          <a:bodyPr/>
          <a:lstStyle/>
          <a:p>
            <a:r>
              <a:rPr lang="zh-CN" altLang="en-US" dirty="0">
                <a:sym typeface="+mn-ea"/>
              </a:rPr>
              <a:t>创建新功能包（package）</a:t>
            </a:r>
          </a:p>
        </p:txBody>
      </p:sp>
      <p:sp>
        <p:nvSpPr>
          <p:cNvPr id="3" name="文本占位符 2"/>
          <p:cNvSpPr txBox="1"/>
          <p:nvPr/>
        </p:nvSpPr>
        <p:spPr>
          <a:xfrm>
            <a:off x="311785" y="932180"/>
            <a:ext cx="11568430" cy="5314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5"/>
              </a:buBlip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tx1"/>
                </a:solidFill>
                <a:sym typeface="+mn-ea"/>
              </a:rPr>
              <a:t>创建新功能包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编译这个新功能包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1"/>
            </p:custDataLst>
          </p:nvPr>
        </p:nvSpPr>
        <p:spPr>
          <a:xfrm>
            <a:off x="1075055" y="2049780"/>
            <a:ext cx="4185285" cy="1070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 cd 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# 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返回到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catkin_ws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文件夹</a:t>
            </a:r>
            <a:endParaRPr lang="en-US" altLang="zh-CN" dirty="0">
              <a:solidFill>
                <a:schemeClr val="bg1"/>
              </a:solidFill>
              <a:sym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 catkin_make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02460" y="3304540"/>
            <a:ext cx="8592820" cy="30276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1075055" y="43815"/>
            <a:ext cx="7081520" cy="598805"/>
          </a:xfrm>
        </p:spPr>
        <p:txBody>
          <a:bodyPr/>
          <a:lstStyle/>
          <a:p>
            <a:r>
              <a:rPr lang="zh-CN" altLang="en-US" dirty="0">
                <a:sym typeface="+mn-ea"/>
              </a:rPr>
              <a:t>创建一对发布者 /订阅者节点 (Node)</a:t>
            </a:r>
          </a:p>
        </p:txBody>
      </p:sp>
      <p:sp>
        <p:nvSpPr>
          <p:cNvPr id="3" name="文本占位符 2"/>
          <p:cNvSpPr txBox="1"/>
          <p:nvPr/>
        </p:nvSpPr>
        <p:spPr>
          <a:xfrm>
            <a:off x="311785" y="932180"/>
            <a:ext cx="11568430" cy="5314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5"/>
              </a:buBlip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sym typeface="+mn-ea"/>
              </a:rPr>
              <a:t>发布者</a:t>
            </a:r>
            <a:r>
              <a:rPr lang="en-US" altLang="zh-CN" b="1" dirty="0">
                <a:solidFill>
                  <a:schemeClr val="tx1"/>
                </a:solidFill>
                <a:sym typeface="+mn-ea"/>
              </a:rPr>
              <a:t>/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订阅者节点</a:t>
            </a:r>
            <a:endParaRPr lang="en-US" altLang="zh-CN" b="1" dirty="0">
              <a:solidFill>
                <a:schemeClr val="tx1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对一个 Topic，节点 A，B 注册成为该 Topic 的</a:t>
            </a:r>
            <a:r>
              <a:rPr lang="en-US" altLang="zh-CN" b="1" dirty="0">
                <a:solidFill>
                  <a:schemeClr val="tx1"/>
                </a:solidFill>
                <a:sym typeface="+mn-ea"/>
              </a:rPr>
              <a:t>发布者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 (Publisher)，他们都可以不定时的向 Topic 发送格式化的</a:t>
            </a:r>
            <a:r>
              <a:rPr lang="en-US" altLang="zh-CN" b="1" dirty="0">
                <a:solidFill>
                  <a:schemeClr val="tx1"/>
                </a:solidFill>
                <a:sym typeface="+mn-ea"/>
              </a:rPr>
              <a:t>消息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 (message)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节点 C，D 可以</a:t>
            </a:r>
            <a:r>
              <a:rPr lang="en-US" altLang="zh-CN" b="1" dirty="0">
                <a:solidFill>
                  <a:schemeClr val="tx1"/>
                </a:solidFill>
                <a:sym typeface="+mn-ea"/>
              </a:rPr>
              <a:t>订阅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 (Subscribe) 该 Topic，每当Topic 上出现新 message，C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D 都会收到通知，并调用各自的</a:t>
            </a:r>
            <a:r>
              <a:rPr lang="en-US" altLang="zh-CN" b="1" dirty="0">
                <a:solidFill>
                  <a:schemeClr val="tx1"/>
                </a:solidFill>
                <a:sym typeface="+mn-ea"/>
              </a:rPr>
              <a:t>回调函数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 (Callback Function) 处理新 message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sym typeface="+mn-ea"/>
              </a:rPr>
              <a:t>发布者节点创建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（需要在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code server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中编辑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python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文件）</a:t>
            </a:r>
          </a:p>
        </p:txBody>
      </p:sp>
      <p:sp>
        <p:nvSpPr>
          <p:cNvPr id="5" name="圆角矩形 4"/>
          <p:cNvSpPr/>
          <p:nvPr>
            <p:custDataLst>
              <p:tags r:id="rId1"/>
            </p:custDataLst>
          </p:nvPr>
        </p:nvSpPr>
        <p:spPr>
          <a:xfrm>
            <a:off x="804545" y="3966845"/>
            <a:ext cx="5756910" cy="1557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 cd src/tutorials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# 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进入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tutorials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文件夹再进行后续操作</a:t>
            </a:r>
            <a:endParaRPr lang="en-US" altLang="zh-CN" dirty="0">
              <a:solidFill>
                <a:schemeClr val="bg1"/>
              </a:solidFill>
              <a:sym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 mkdir scripts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 cd scripts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 touch str_talker.py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035800" y="3429000"/>
            <a:ext cx="4171950" cy="3263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1075055" y="43815"/>
            <a:ext cx="7081520" cy="598805"/>
          </a:xfrm>
        </p:spPr>
        <p:txBody>
          <a:bodyPr/>
          <a:lstStyle/>
          <a:p>
            <a:r>
              <a:rPr lang="zh-CN" altLang="en-US" dirty="0">
                <a:sym typeface="+mn-ea"/>
              </a:rPr>
              <a:t>创建一对发布者 /订阅者节点 (Node)</a:t>
            </a:r>
          </a:p>
        </p:txBody>
      </p:sp>
      <p:sp>
        <p:nvSpPr>
          <p:cNvPr id="3" name="文本占位符 2"/>
          <p:cNvSpPr txBox="1"/>
          <p:nvPr/>
        </p:nvSpPr>
        <p:spPr>
          <a:xfrm>
            <a:off x="311785" y="932180"/>
            <a:ext cx="11568430" cy="5314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6"/>
              </a:buBlip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sym typeface="+mn-ea"/>
              </a:rPr>
              <a:t>创建发布者节点</a:t>
            </a:r>
            <a:endParaRPr lang="en-US" altLang="zh-CN" b="1" dirty="0">
              <a:solidFill>
                <a:schemeClr val="tx1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Code </a:t>
            </a:r>
            <a:r>
              <a:rPr lang="en-US" altLang="zh-CN" dirty="0" err="1">
                <a:solidFill>
                  <a:schemeClr val="tx1"/>
                </a:solidFill>
                <a:sym typeface="+mn-ea"/>
              </a:rPr>
              <a:t>server编辑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sym typeface="+mn-ea"/>
              </a:rPr>
              <a:t>str_talker.py，代码如下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第一行</a:t>
            </a:r>
            <a:r>
              <a:rPr lang="en-US" altLang="zh-CN" sz="1800" dirty="0">
                <a:solidFill>
                  <a:schemeClr val="tx1"/>
                </a:solidFill>
                <a:sym typeface="+mn-ea"/>
              </a:rPr>
              <a:t>#!/usr/bin/env python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起设置环境的作用，不可删</a:t>
            </a:r>
            <a:endParaRPr lang="en-US" altLang="zh-CN" dirty="0">
              <a:solidFill>
                <a:schemeClr val="tx1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编译并测试发布者节点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93257" y="3094958"/>
            <a:ext cx="3849006" cy="3085802"/>
          </a:xfrm>
          <a:prstGeom prst="rect">
            <a:avLst/>
          </a:prstGeom>
        </p:spPr>
      </p:pic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6714308" y="983584"/>
            <a:ext cx="5373189" cy="21113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bg1"/>
                </a:solidFill>
                <a:sym typeface="+mn-ea"/>
              </a:rPr>
              <a:t># 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确保目前在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tutorials/scripts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文件夹</a:t>
            </a:r>
            <a:endParaRPr lang="en-US" altLang="zh-CN" dirty="0">
              <a:solidFill>
                <a:schemeClr val="bg1"/>
              </a:solidFill>
              <a:sym typeface="+mn-ea"/>
            </a:endParaRPr>
          </a:p>
          <a:p>
            <a:r>
              <a:rPr lang="en-US" altLang="zh-CN" dirty="0">
                <a:solidFill>
                  <a:schemeClr val="bg1"/>
                </a:solidFill>
                <a:sym typeface="+mn-ea"/>
              </a:rPr>
              <a:t>$ </a:t>
            </a:r>
            <a:r>
              <a:rPr lang="en-US" altLang="zh-CN" dirty="0" err="1">
                <a:solidFill>
                  <a:schemeClr val="bg1"/>
                </a:solidFill>
                <a:sym typeface="+mn-ea"/>
              </a:rPr>
              <a:t>chmod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 +x ./str_talker.py 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给 文 件 以 执 行 权 限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 cd /</a:t>
            </a:r>
            <a:r>
              <a:rPr lang="en-US" altLang="zh-CN" dirty="0" err="1">
                <a:solidFill>
                  <a:schemeClr val="bg1"/>
                </a:solidFill>
                <a:sym typeface="+mn-ea"/>
              </a:rPr>
              <a:t>dssg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/home/acct-</a:t>
            </a:r>
            <a:r>
              <a:rPr lang="en-US" altLang="zh-CN" dirty="0" err="1">
                <a:solidFill>
                  <a:schemeClr val="bg1"/>
                </a:solidFill>
                <a:sym typeface="+mn-ea"/>
              </a:rPr>
              <a:t>stu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/stu1532/</a:t>
            </a:r>
            <a:r>
              <a:rPr lang="en-US" altLang="zh-CN" dirty="0" err="1">
                <a:solidFill>
                  <a:schemeClr val="bg1"/>
                </a:solidFill>
                <a:sym typeface="+mn-ea"/>
              </a:rPr>
              <a:t>catkin_ws</a:t>
            </a:r>
            <a:endParaRPr lang="en-US" altLang="zh-CN" dirty="0">
              <a:solidFill>
                <a:schemeClr val="bg1"/>
              </a:solidFill>
              <a:sym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# 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确保自己在</a:t>
            </a:r>
            <a:r>
              <a:rPr lang="en-US" altLang="zh-CN" dirty="0" err="1">
                <a:solidFill>
                  <a:schemeClr val="bg1"/>
                </a:solidFill>
                <a:sym typeface="+mn-ea"/>
              </a:rPr>
              <a:t>catkin_ws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文件夹下进行操作</a:t>
            </a:r>
            <a:endParaRPr lang="en-US" altLang="zh-CN" dirty="0">
              <a:solidFill>
                <a:schemeClr val="bg1"/>
              </a:solidFill>
              <a:sym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sym typeface="+mn-ea"/>
              </a:rPr>
              <a:t>catkin_make</a:t>
            </a:r>
            <a:endParaRPr lang="zh-CN" altLang="en-US" dirty="0">
              <a:solidFill>
                <a:schemeClr val="bg1"/>
              </a:solidFill>
              <a:sym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dirty="0">
                <a:solidFill>
                  <a:schemeClr val="bg1"/>
                </a:solidFill>
                <a:sym typeface="+mn-ea"/>
              </a:rPr>
              <a:t>$ source ./devel/setup.bash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dirty="0">
                <a:solidFill>
                  <a:schemeClr val="bg1"/>
                </a:solidFill>
                <a:sym typeface="+mn-ea"/>
              </a:rPr>
              <a:t>$ rosrun tutorials str_talker.py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341143" y="3478984"/>
            <a:ext cx="3657600" cy="2317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1075055" y="43815"/>
            <a:ext cx="7081520" cy="598805"/>
          </a:xfrm>
        </p:spPr>
        <p:txBody>
          <a:bodyPr/>
          <a:lstStyle/>
          <a:p>
            <a:r>
              <a:rPr lang="zh-CN" altLang="en-US" dirty="0">
                <a:sym typeface="+mn-ea"/>
              </a:rPr>
              <a:t>创建一对发布者 /订阅者节点 (Node)</a:t>
            </a:r>
          </a:p>
        </p:txBody>
      </p:sp>
      <p:sp>
        <p:nvSpPr>
          <p:cNvPr id="3" name="文本占位符 2"/>
          <p:cNvSpPr txBox="1"/>
          <p:nvPr/>
        </p:nvSpPr>
        <p:spPr>
          <a:xfrm>
            <a:off x="311785" y="932180"/>
            <a:ext cx="11568430" cy="5314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5"/>
              </a:buBlip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sym typeface="+mn-ea"/>
              </a:rPr>
              <a:t>发布者</a:t>
            </a:r>
            <a:r>
              <a:rPr lang="en-US" altLang="zh-CN" b="1" dirty="0">
                <a:solidFill>
                  <a:schemeClr val="tx1"/>
                </a:solidFill>
                <a:sym typeface="+mn-ea"/>
              </a:rPr>
              <a:t>/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订阅者节点</a:t>
            </a:r>
            <a:endParaRPr lang="en-US" altLang="zh-CN" b="1" dirty="0">
              <a:solidFill>
                <a:schemeClr val="tx1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对一个 Topic，节点 A，B 注册成为该 Topic 的</a:t>
            </a:r>
            <a:r>
              <a:rPr lang="en-US" altLang="zh-CN" b="1" dirty="0">
                <a:solidFill>
                  <a:schemeClr val="tx1"/>
                </a:solidFill>
                <a:sym typeface="+mn-ea"/>
              </a:rPr>
              <a:t>发布者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 (Publisher)，他们都可以不定时的向 Topic 发送格式化的</a:t>
            </a:r>
            <a:r>
              <a:rPr lang="en-US" altLang="zh-CN" b="1" dirty="0">
                <a:solidFill>
                  <a:schemeClr val="tx1"/>
                </a:solidFill>
                <a:sym typeface="+mn-ea"/>
              </a:rPr>
              <a:t>消息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 (message)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节点 C，D 可以</a:t>
            </a:r>
            <a:r>
              <a:rPr lang="en-US" altLang="zh-CN" b="1" dirty="0">
                <a:solidFill>
                  <a:schemeClr val="tx1"/>
                </a:solidFill>
                <a:sym typeface="+mn-ea"/>
              </a:rPr>
              <a:t>订阅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 (Subscribe) 该 Topic，每当Topic 上出现新 message，C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D 都会收到通知，并调用各自的</a:t>
            </a:r>
            <a:r>
              <a:rPr lang="en-US" altLang="zh-CN" b="1" dirty="0">
                <a:solidFill>
                  <a:schemeClr val="tx1"/>
                </a:solidFill>
                <a:sym typeface="+mn-ea"/>
              </a:rPr>
              <a:t>回调函数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 (Callback Function) 处理新 message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sym typeface="+mn-ea"/>
              </a:rPr>
              <a:t>订阅者节点创建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（需要在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code server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中编辑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python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文件）</a:t>
            </a:r>
          </a:p>
        </p:txBody>
      </p:sp>
      <p:sp>
        <p:nvSpPr>
          <p:cNvPr id="5" name="圆角矩形 4"/>
          <p:cNvSpPr/>
          <p:nvPr>
            <p:custDataLst>
              <p:tags r:id="rId1"/>
            </p:custDataLst>
          </p:nvPr>
        </p:nvSpPr>
        <p:spPr>
          <a:xfrm>
            <a:off x="804545" y="3966845"/>
            <a:ext cx="5756910" cy="1557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 cd src/tutorials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# 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进入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tutorials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文件夹再进行后续操作</a:t>
            </a:r>
            <a:endParaRPr lang="en-US" altLang="zh-CN" dirty="0">
              <a:solidFill>
                <a:schemeClr val="bg1"/>
              </a:solidFill>
              <a:sym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 cd scripts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 touch str_listener.py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769C8EE-3AE4-4C9C-B614-53A53382016D}"/>
              </a:ext>
            </a:extLst>
          </p:cNvPr>
          <p:cNvGrpSpPr/>
          <p:nvPr/>
        </p:nvGrpSpPr>
        <p:grpSpPr>
          <a:xfrm>
            <a:off x="7035800" y="3429000"/>
            <a:ext cx="4171950" cy="3263900"/>
            <a:chOff x="7035800" y="3429000"/>
            <a:chExt cx="4171950" cy="3263900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7035800" y="3429000"/>
              <a:ext cx="4171950" cy="32639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E2AAD17-1344-4691-B187-5FCB6A2D585F}"/>
                </a:ext>
              </a:extLst>
            </p:cNvPr>
            <p:cNvSpPr/>
            <p:nvPr/>
          </p:nvSpPr>
          <p:spPr>
            <a:xfrm>
              <a:off x="8900160" y="4049486"/>
              <a:ext cx="679268" cy="687978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DF209DFA-1BE4-44EA-8BAD-16E01FEEAF66}"/>
              </a:ext>
            </a:extLst>
          </p:cNvPr>
          <p:cNvSpPr/>
          <p:nvPr/>
        </p:nvSpPr>
        <p:spPr>
          <a:xfrm>
            <a:off x="8220892" y="4049486"/>
            <a:ext cx="679268" cy="6270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646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1075055" y="43815"/>
            <a:ext cx="7081520" cy="598805"/>
          </a:xfrm>
        </p:spPr>
        <p:txBody>
          <a:bodyPr/>
          <a:lstStyle/>
          <a:p>
            <a:r>
              <a:rPr lang="zh-CN" altLang="en-US" dirty="0">
                <a:sym typeface="+mn-ea"/>
              </a:rPr>
              <a:t>创建一对发布者 /订阅者节点 (Node)</a:t>
            </a:r>
          </a:p>
        </p:txBody>
      </p:sp>
      <p:sp>
        <p:nvSpPr>
          <p:cNvPr id="3" name="文本占位符 2"/>
          <p:cNvSpPr txBox="1"/>
          <p:nvPr/>
        </p:nvSpPr>
        <p:spPr>
          <a:xfrm>
            <a:off x="311785" y="932180"/>
            <a:ext cx="11568430" cy="5314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5"/>
              </a:buBlip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sym typeface="+mn-ea"/>
              </a:rPr>
              <a:t>创建订阅者节点</a:t>
            </a:r>
            <a:endParaRPr lang="en-US" altLang="zh-CN" b="1" dirty="0">
              <a:solidFill>
                <a:schemeClr val="tx1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Code </a:t>
            </a:r>
            <a:r>
              <a:rPr lang="en-US" altLang="zh-CN" dirty="0" err="1">
                <a:solidFill>
                  <a:schemeClr val="tx1"/>
                </a:solidFill>
                <a:sym typeface="+mn-ea"/>
              </a:rPr>
              <a:t>server编辑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sym typeface="+mn-ea"/>
              </a:rPr>
              <a:t>str_listener.py，代码如下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第一行</a:t>
            </a:r>
            <a:r>
              <a:rPr lang="en-US" altLang="zh-CN" sz="1800" dirty="0">
                <a:solidFill>
                  <a:schemeClr val="tx1"/>
                </a:solidFill>
                <a:sym typeface="+mn-ea"/>
              </a:rPr>
              <a:t>#!/usr/bin/env python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起设置环境的作用，不可删</a:t>
            </a:r>
            <a:endParaRPr lang="en-US" altLang="zh-CN" dirty="0">
              <a:solidFill>
                <a:schemeClr val="tx1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编译并测试订阅者节点</a:t>
            </a:r>
          </a:p>
        </p:txBody>
      </p:sp>
      <p:sp>
        <p:nvSpPr>
          <p:cNvPr id="6" name="圆角矩形 5"/>
          <p:cNvSpPr/>
          <p:nvPr>
            <p:custDataLst>
              <p:tags r:id="rId1"/>
            </p:custDataLst>
          </p:nvPr>
        </p:nvSpPr>
        <p:spPr>
          <a:xfrm>
            <a:off x="6714308" y="766354"/>
            <a:ext cx="5373189" cy="2328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bg1"/>
                </a:solidFill>
                <a:sym typeface="+mn-ea"/>
              </a:rPr>
              <a:t># 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确保目前在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tutorials/scripts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文件夹</a:t>
            </a:r>
            <a:endParaRPr lang="en-US" altLang="zh-CN" dirty="0">
              <a:solidFill>
                <a:schemeClr val="bg1"/>
              </a:solidFill>
              <a:sym typeface="+mn-ea"/>
            </a:endParaRPr>
          </a:p>
          <a:p>
            <a:r>
              <a:rPr lang="en-US" altLang="zh-CN" dirty="0">
                <a:solidFill>
                  <a:schemeClr val="bg1"/>
                </a:solidFill>
                <a:sym typeface="+mn-ea"/>
              </a:rPr>
              <a:t>$ </a:t>
            </a:r>
            <a:r>
              <a:rPr lang="en-US" altLang="zh-CN" dirty="0" err="1">
                <a:solidFill>
                  <a:schemeClr val="bg1"/>
                </a:solidFill>
                <a:sym typeface="+mn-ea"/>
              </a:rPr>
              <a:t>chmod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 +x ./str_listener.py 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给 文 件 以 执 行 权 限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 cd /</a:t>
            </a:r>
            <a:r>
              <a:rPr lang="en-US" altLang="zh-CN" dirty="0" err="1">
                <a:solidFill>
                  <a:schemeClr val="bg1"/>
                </a:solidFill>
                <a:sym typeface="+mn-ea"/>
              </a:rPr>
              <a:t>dssg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/home/acct-</a:t>
            </a:r>
            <a:r>
              <a:rPr lang="en-US" altLang="zh-CN" dirty="0" err="1">
                <a:solidFill>
                  <a:schemeClr val="bg1"/>
                </a:solidFill>
                <a:sym typeface="+mn-ea"/>
              </a:rPr>
              <a:t>stu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/stu1532/</a:t>
            </a:r>
            <a:r>
              <a:rPr lang="en-US" altLang="zh-CN" dirty="0" err="1">
                <a:solidFill>
                  <a:schemeClr val="bg1"/>
                </a:solidFill>
                <a:sym typeface="+mn-ea"/>
              </a:rPr>
              <a:t>catkin_ws</a:t>
            </a:r>
            <a:endParaRPr lang="en-US" altLang="zh-CN" dirty="0">
              <a:solidFill>
                <a:schemeClr val="bg1"/>
              </a:solidFill>
              <a:sym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# 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确保自己在</a:t>
            </a:r>
            <a:r>
              <a:rPr lang="en-US" altLang="zh-CN" dirty="0" err="1">
                <a:solidFill>
                  <a:schemeClr val="bg1"/>
                </a:solidFill>
                <a:sym typeface="+mn-ea"/>
              </a:rPr>
              <a:t>catkin_ws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文件夹下进行操作</a:t>
            </a:r>
            <a:endParaRPr lang="en-US" altLang="zh-CN" dirty="0">
              <a:solidFill>
                <a:schemeClr val="bg1"/>
              </a:solidFill>
              <a:sym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$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sym typeface="+mn-ea"/>
              </a:rPr>
              <a:t>catkin_make</a:t>
            </a:r>
            <a:endParaRPr lang="zh-CN" altLang="en-US" dirty="0">
              <a:solidFill>
                <a:schemeClr val="bg1"/>
              </a:solidFill>
              <a:sym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dirty="0">
                <a:solidFill>
                  <a:schemeClr val="bg1"/>
                </a:solidFill>
                <a:sym typeface="+mn-ea"/>
              </a:rPr>
              <a:t>$ source ./devel/setup.bash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dirty="0">
                <a:solidFill>
                  <a:schemeClr val="bg1"/>
                </a:solidFill>
                <a:sym typeface="+mn-ea"/>
              </a:rPr>
              <a:t>$ rosrun tutorials str_</a:t>
            </a:r>
            <a:r>
              <a:rPr lang="en-US" dirty="0">
                <a:solidFill>
                  <a:schemeClr val="bg1"/>
                </a:solidFill>
                <a:sym typeface="+mn-ea"/>
              </a:rPr>
              <a:t>listen</a:t>
            </a:r>
            <a:r>
              <a:rPr dirty="0">
                <a:solidFill>
                  <a:schemeClr val="bg1"/>
                </a:solidFill>
                <a:sym typeface="+mn-ea"/>
              </a:rPr>
              <a:t>er.py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8A2CB14-7E36-43B2-85D8-150E9AB8D58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26632" y="3072584"/>
            <a:ext cx="5172830" cy="31305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C18414C-D7C4-48B1-9074-2B576E67D6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08" y="3981786"/>
            <a:ext cx="4577732" cy="207448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1576FCC-EB26-49FF-AA22-D8DC70FBA496}"/>
              </a:ext>
            </a:extLst>
          </p:cNvPr>
          <p:cNvSpPr txBox="1"/>
          <p:nvPr/>
        </p:nvSpPr>
        <p:spPr>
          <a:xfrm>
            <a:off x="6556482" y="3446628"/>
            <a:ext cx="5059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sym typeface="+mn-ea"/>
              </a:rPr>
              <a:t>没有输出</a:t>
            </a:r>
            <a:r>
              <a:rPr lang="zh-CN" altLang="en-US" dirty="0">
                <a:sym typeface="+mn-ea"/>
              </a:rPr>
              <a:t>正常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，因为我们没有同时运行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talker.py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3180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1075055" y="43815"/>
            <a:ext cx="7081520" cy="598805"/>
          </a:xfrm>
        </p:spPr>
        <p:txBody>
          <a:bodyPr/>
          <a:lstStyle/>
          <a:p>
            <a:r>
              <a:rPr lang="zh-CN" altLang="en-US" dirty="0">
                <a:sym typeface="+mn-ea"/>
              </a:rPr>
              <a:t>创建一对发布者 /订阅者节点 (Node)</a:t>
            </a:r>
          </a:p>
        </p:txBody>
      </p:sp>
      <p:sp>
        <p:nvSpPr>
          <p:cNvPr id="3" name="文本占位符 2"/>
          <p:cNvSpPr txBox="1"/>
          <p:nvPr/>
        </p:nvSpPr>
        <p:spPr>
          <a:xfrm>
            <a:off x="311785" y="932180"/>
            <a:ext cx="12324352" cy="5314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7"/>
              </a:buBlip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sym typeface="+mn-ea"/>
              </a:rPr>
              <a:t>共同运行发布者和订阅者节点</a:t>
            </a:r>
            <a:endParaRPr lang="en-US" altLang="zh-CN" b="1" dirty="0">
              <a:solidFill>
                <a:schemeClr val="tx1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打开 3 个终端窗口，分别在里面运行主节点</a:t>
            </a:r>
            <a:r>
              <a:rPr lang="en-US" altLang="zh-CN" sz="1800" dirty="0" err="1">
                <a:solidFill>
                  <a:schemeClr val="tx1"/>
                </a:solidFill>
                <a:sym typeface="+mn-ea"/>
              </a:rPr>
              <a:t>roscore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，发布者节点</a:t>
            </a:r>
            <a:r>
              <a:rPr lang="en-US" altLang="zh-CN" sz="1800" dirty="0">
                <a:solidFill>
                  <a:schemeClr val="tx1"/>
                </a:solidFill>
                <a:sym typeface="+mn-ea"/>
              </a:rPr>
              <a:t>str_talker.py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，订阅者节点</a:t>
            </a:r>
            <a:r>
              <a:rPr lang="en-US" altLang="zh-CN" sz="1800" dirty="0">
                <a:solidFill>
                  <a:schemeClr val="tx1"/>
                </a:solidFill>
                <a:sym typeface="+mn-ea"/>
              </a:rPr>
              <a:t>str_listener.py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圆角矩形 5"/>
          <p:cNvSpPr/>
          <p:nvPr>
            <p:custDataLst>
              <p:tags r:id="rId1"/>
            </p:custDataLst>
          </p:nvPr>
        </p:nvSpPr>
        <p:spPr>
          <a:xfrm>
            <a:off x="222840" y="2127294"/>
            <a:ext cx="4286341" cy="1411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dirty="0">
                <a:solidFill>
                  <a:schemeClr val="bg1"/>
                </a:solidFill>
                <a:sym typeface="+mn-ea"/>
              </a:rPr>
              <a:t>## ===== Terminal No.1 =======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sym typeface="+mn-ea"/>
              </a:rPr>
              <a:t>$ source /opt/ros/melodic/setup.bash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dirty="0">
                <a:solidFill>
                  <a:schemeClr val="bg1"/>
                </a:solidFill>
                <a:sym typeface="+mn-ea"/>
              </a:rPr>
              <a:t>$</a:t>
            </a:r>
            <a:r>
              <a:rPr lang="en-US" dirty="0">
                <a:solidFill>
                  <a:schemeClr val="bg1"/>
                </a:solidFill>
                <a:sym typeface="+mn-ea"/>
              </a:rPr>
              <a:t> </a:t>
            </a:r>
            <a:r>
              <a:rPr dirty="0">
                <a:solidFill>
                  <a:schemeClr val="bg1"/>
                </a:solidFill>
                <a:sym typeface="+mn-ea"/>
              </a:rPr>
              <a:t>cd Desktop/catkin_ws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dirty="0">
                <a:solidFill>
                  <a:schemeClr val="bg1"/>
                </a:solidFill>
                <a:sym typeface="+mn-ea"/>
              </a:rPr>
              <a:t>$ source ./devel/setup.bash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dirty="0">
                <a:solidFill>
                  <a:schemeClr val="bg1"/>
                </a:solidFill>
                <a:sym typeface="+mn-ea"/>
              </a:rPr>
              <a:t>$ roscore</a:t>
            </a:r>
          </a:p>
        </p:txBody>
      </p:sp>
      <p:sp>
        <p:nvSpPr>
          <p:cNvPr id="7" name="圆角矩形 5">
            <a:extLst>
              <a:ext uri="{FF2B5EF4-FFF2-40B4-BE49-F238E27FC236}">
                <a16:creationId xmlns:a16="http://schemas.microsoft.com/office/drawing/2014/main" id="{6C1B06B6-088C-40C5-B167-C692353AA30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3996" y="3718560"/>
            <a:ext cx="4304030" cy="1411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dirty="0">
                <a:solidFill>
                  <a:schemeClr val="bg1"/>
                </a:solidFill>
                <a:sym typeface="+mn-ea"/>
              </a:rPr>
              <a:t>## ===== Terminal No.</a:t>
            </a:r>
            <a:r>
              <a:rPr lang="en-US" dirty="0">
                <a:solidFill>
                  <a:schemeClr val="bg1"/>
                </a:solidFill>
                <a:sym typeface="+mn-ea"/>
              </a:rPr>
              <a:t>2</a:t>
            </a:r>
            <a:r>
              <a:rPr dirty="0">
                <a:solidFill>
                  <a:schemeClr val="bg1"/>
                </a:solidFill>
                <a:sym typeface="+mn-ea"/>
              </a:rPr>
              <a:t> =======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sym typeface="+mn-ea"/>
              </a:rPr>
              <a:t>$ source /opt/ros/melodic/setup.bash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dirty="0">
                <a:solidFill>
                  <a:schemeClr val="bg1"/>
                </a:solidFill>
                <a:sym typeface="+mn-ea"/>
              </a:rPr>
              <a:t>$</a:t>
            </a:r>
            <a:r>
              <a:rPr lang="en-US" dirty="0">
                <a:solidFill>
                  <a:schemeClr val="bg1"/>
                </a:solidFill>
                <a:sym typeface="+mn-ea"/>
              </a:rPr>
              <a:t> </a:t>
            </a:r>
            <a:r>
              <a:rPr dirty="0">
                <a:solidFill>
                  <a:schemeClr val="bg1"/>
                </a:solidFill>
                <a:sym typeface="+mn-ea"/>
              </a:rPr>
              <a:t>cd Desktop/catkin_ws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dirty="0">
                <a:solidFill>
                  <a:schemeClr val="bg1"/>
                </a:solidFill>
                <a:sym typeface="+mn-ea"/>
              </a:rPr>
              <a:t>$ source ./devel/setup.bash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dirty="0">
                <a:solidFill>
                  <a:schemeClr val="bg1"/>
                </a:solidFill>
                <a:sym typeface="+mn-ea"/>
              </a:rPr>
              <a:t>$ rosrun tutorials str_talker.py</a:t>
            </a:r>
          </a:p>
        </p:txBody>
      </p:sp>
      <p:sp>
        <p:nvSpPr>
          <p:cNvPr id="10" name="圆角矩形 6">
            <a:extLst>
              <a:ext uri="{FF2B5EF4-FFF2-40B4-BE49-F238E27FC236}">
                <a16:creationId xmlns:a16="http://schemas.microsoft.com/office/drawing/2014/main" id="{DC5358A7-676C-4C40-A2F3-E0718FE59B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13996" y="5309826"/>
            <a:ext cx="4304030" cy="15043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dirty="0">
                <a:solidFill>
                  <a:schemeClr val="bg1"/>
                </a:solidFill>
                <a:sym typeface="+mn-ea"/>
              </a:rPr>
              <a:t>## ===== Terminal No.</a:t>
            </a:r>
            <a:r>
              <a:rPr lang="en-US" dirty="0">
                <a:solidFill>
                  <a:schemeClr val="bg1"/>
                </a:solidFill>
                <a:sym typeface="+mn-ea"/>
              </a:rPr>
              <a:t>3</a:t>
            </a:r>
            <a:r>
              <a:rPr dirty="0">
                <a:solidFill>
                  <a:schemeClr val="bg1"/>
                </a:solidFill>
                <a:sym typeface="+mn-ea"/>
              </a:rPr>
              <a:t> =======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sym typeface="+mn-ea"/>
              </a:rPr>
              <a:t>$ source /opt/ros/melodic/setup.bash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dirty="0">
                <a:solidFill>
                  <a:schemeClr val="bg1"/>
                </a:solidFill>
                <a:sym typeface="+mn-ea"/>
              </a:rPr>
              <a:t>$</a:t>
            </a:r>
            <a:r>
              <a:rPr lang="en-US" dirty="0">
                <a:solidFill>
                  <a:schemeClr val="bg1"/>
                </a:solidFill>
                <a:sym typeface="+mn-ea"/>
              </a:rPr>
              <a:t> </a:t>
            </a:r>
            <a:r>
              <a:rPr dirty="0">
                <a:solidFill>
                  <a:schemeClr val="bg1"/>
                </a:solidFill>
                <a:sym typeface="+mn-ea"/>
              </a:rPr>
              <a:t>cd Desktop/catkin_ws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dirty="0">
                <a:solidFill>
                  <a:schemeClr val="bg1"/>
                </a:solidFill>
                <a:sym typeface="+mn-ea"/>
              </a:rPr>
              <a:t>$ source ./devel/setup.bash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dirty="0">
                <a:solidFill>
                  <a:schemeClr val="bg1"/>
                </a:solidFill>
                <a:sym typeface="+mn-ea"/>
              </a:rPr>
              <a:t>$ rosrun tutorials str_</a:t>
            </a:r>
            <a:r>
              <a:rPr lang="en-US" dirty="0">
                <a:solidFill>
                  <a:schemeClr val="bg1"/>
                </a:solidFill>
                <a:sym typeface="+mn-ea"/>
              </a:rPr>
              <a:t>listern</a:t>
            </a:r>
            <a:r>
              <a:rPr dirty="0">
                <a:solidFill>
                  <a:schemeClr val="bg1"/>
                </a:solidFill>
                <a:sym typeface="+mn-ea"/>
              </a:rPr>
              <a:t>er.py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D73C1E1-55D7-4131-93EE-AFD72176678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63490" y="2945994"/>
            <a:ext cx="6816725" cy="337375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6ECE5FF-871C-48BF-A845-51D3B6ED4436}"/>
              </a:ext>
            </a:extLst>
          </p:cNvPr>
          <p:cNvSpPr txBox="1"/>
          <p:nvPr/>
        </p:nvSpPr>
        <p:spPr>
          <a:xfrm>
            <a:off x="5682796" y="2431882"/>
            <a:ext cx="5779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sym typeface="+mn-ea"/>
              </a:rPr>
              <a:t>同时运行</a:t>
            </a:r>
            <a:r>
              <a:rPr lang="zh-CN" altLang="en-US" dirty="0">
                <a:sym typeface="+mn-ea"/>
              </a:rPr>
              <a:t>，可以看到一边发布了消息，一边订阅了消息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arrow&quot;,&quot;Name&quot;:&quot;窄&quot;,&quot;HeaderHeight&quot;:10.0,&quot;FooterHeight&quot;:5.0,&quot;SideMargin&quot;:2.5,&quot;TopMargin&quot;:0.0,&quot;BottomMargin&quot;:0.0,&quot;IntervalMargin&quot;:1.0,&quot;SettingType&quot;:&quot;System&quot;}"/>
  <p:tag name="KSO_WPP_MARK_KEY" val="95be3764-e867-4287-a8fb-bc215e5d4819"/>
  <p:tag name="COMMONDATA" val="eyJoZGlkIjoiMGI1ZjBlMGNhNjg1NjQ2MDY4MmQ5ZjQ3ZTZjMDg5OT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6088,&quot;width&quot;:7833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1787</Words>
  <Application>Microsoft Office PowerPoint</Application>
  <PresentationFormat>宽屏</PresentationFormat>
  <Paragraphs>170</Paragraphs>
  <Slides>14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12</vt:i4>
      </vt:variant>
      <vt:variant>
        <vt:lpstr>幻灯片标题</vt:lpstr>
      </vt:variant>
      <vt:variant>
        <vt:i4>14</vt:i4>
      </vt:variant>
    </vt:vector>
  </HeadingPairs>
  <TitlesOfParts>
    <vt:vector size="33" baseType="lpstr">
      <vt:lpstr>等线</vt:lpstr>
      <vt:lpstr>微软雅黑</vt:lpstr>
      <vt:lpstr>Arial</vt:lpstr>
      <vt:lpstr>Calibri</vt:lpstr>
      <vt:lpstr>Century Gothic</vt:lpstr>
      <vt:lpstr>Segoe UI</vt:lpstr>
      <vt:lpstr>Segoe UI Light</vt:lpstr>
      <vt:lpstr>Office 主题​​</vt:lpstr>
      <vt:lpstr>1_OfficePLUS</vt:lpstr>
      <vt:lpstr>10_Office 主题​​</vt:lpstr>
      <vt:lpstr>1_Office 主题​​</vt:lpstr>
      <vt:lpstr>2_Office 主题​​</vt:lpstr>
      <vt:lpstr>3_Office 主题​​</vt:lpstr>
      <vt:lpstr>5_Office 主题​​</vt:lpstr>
      <vt:lpstr>7_Office 主题​​</vt:lpstr>
      <vt:lpstr>8_Office 主题​​</vt:lpstr>
      <vt:lpstr>9_Office 主题​​</vt:lpstr>
      <vt:lpstr>11_Office 主题​​</vt:lpstr>
      <vt:lpstr>12_Office 主题​​</vt:lpstr>
      <vt:lpstr>Lecture 2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一 李</dc:creator>
  <cp:lastModifiedBy>虞 关凤</cp:lastModifiedBy>
  <cp:revision>172</cp:revision>
  <dcterms:created xsi:type="dcterms:W3CDTF">2019-01-23T14:14:00Z</dcterms:created>
  <dcterms:modified xsi:type="dcterms:W3CDTF">2023-02-22T07:05:07Z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Nuaxnuy@DESKTOP-GLORKB7</vt:lpwstr>
  </property>
  <property fmtid="{D5CDD505-2E9C-101B-9397-08002B2CF9AE}" pid="5" name="MSIP_Label_f42aa342-8706-4288-bd11-ebb85995028c_SetDate">
    <vt:lpwstr>2019-04-13T04:31:50.2944312Z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7b149082-93e1-4519-a220-b561cf239821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ICV">
    <vt:lpwstr>C392CE0318E34C329AD28F092FE4C341</vt:lpwstr>
  </property>
  <property fmtid="{D5CDD505-2E9C-101B-9397-08002B2CF9AE}" pid="12" name="KSOProductBuildVer">
    <vt:lpwstr>2052-11.1.0.13703</vt:lpwstr>
  </property>
</Properties>
</file>