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65"/>
  </p:notesMasterIdLst>
  <p:handoutMasterIdLst>
    <p:handoutMasterId r:id="rId66"/>
  </p:handoutMasterIdLst>
  <p:sldIdLst>
    <p:sldId id="272" r:id="rId3"/>
    <p:sldId id="1724" r:id="rId4"/>
    <p:sldId id="266" r:id="rId5"/>
    <p:sldId id="1738" r:id="rId6"/>
    <p:sldId id="1725" r:id="rId7"/>
    <p:sldId id="1737" r:id="rId8"/>
    <p:sldId id="1740" r:id="rId9"/>
    <p:sldId id="1739" r:id="rId10"/>
    <p:sldId id="1744" r:id="rId11"/>
    <p:sldId id="1745" r:id="rId12"/>
    <p:sldId id="1746" r:id="rId13"/>
    <p:sldId id="1747" r:id="rId14"/>
    <p:sldId id="1748" r:id="rId15"/>
    <p:sldId id="1749" r:id="rId16"/>
    <p:sldId id="1741" r:id="rId17"/>
    <p:sldId id="1742" r:id="rId18"/>
    <p:sldId id="1743" r:id="rId19"/>
    <p:sldId id="1750" r:id="rId20"/>
    <p:sldId id="1751" r:id="rId21"/>
    <p:sldId id="1752" r:id="rId22"/>
    <p:sldId id="1755" r:id="rId23"/>
    <p:sldId id="1753" r:id="rId24"/>
    <p:sldId id="1754" r:id="rId25"/>
    <p:sldId id="1757" r:id="rId26"/>
    <p:sldId id="1758" r:id="rId27"/>
    <p:sldId id="1759" r:id="rId28"/>
    <p:sldId id="1760" r:id="rId29"/>
    <p:sldId id="1756" r:id="rId30"/>
    <p:sldId id="1761" r:id="rId31"/>
    <p:sldId id="1762" r:id="rId32"/>
    <p:sldId id="1768" r:id="rId33"/>
    <p:sldId id="1763" r:id="rId34"/>
    <p:sldId id="1764" r:id="rId35"/>
    <p:sldId id="1765" r:id="rId36"/>
    <p:sldId id="1766" r:id="rId37"/>
    <p:sldId id="1767" r:id="rId38"/>
    <p:sldId id="1769" r:id="rId39"/>
    <p:sldId id="1771" r:id="rId40"/>
    <p:sldId id="1770" r:id="rId41"/>
    <p:sldId id="1772" r:id="rId42"/>
    <p:sldId id="1733" r:id="rId43"/>
    <p:sldId id="1734" r:id="rId44"/>
    <p:sldId id="1735" r:id="rId45"/>
    <p:sldId id="1736" r:id="rId46"/>
    <p:sldId id="1773" r:id="rId47"/>
    <p:sldId id="1774" r:id="rId48"/>
    <p:sldId id="1775" r:id="rId49"/>
    <p:sldId id="1776" r:id="rId50"/>
    <p:sldId id="1778" r:id="rId51"/>
    <p:sldId id="1777" r:id="rId52"/>
    <p:sldId id="1779" r:id="rId53"/>
    <p:sldId id="1780" r:id="rId54"/>
    <p:sldId id="1781" r:id="rId55"/>
    <p:sldId id="1783" r:id="rId56"/>
    <p:sldId id="1782" r:id="rId57"/>
    <p:sldId id="1784" r:id="rId58"/>
    <p:sldId id="1785" r:id="rId59"/>
    <p:sldId id="1786" r:id="rId60"/>
    <p:sldId id="1787" r:id="rId61"/>
    <p:sldId id="1788" r:id="rId62"/>
    <p:sldId id="1789" r:id="rId63"/>
    <p:sldId id="260" r:id="rId64"/>
  </p:sldIdLst>
  <p:sldSz cx="12192000" cy="6858000"/>
  <p:notesSz cx="6858000" cy="9144000"/>
  <p:custDataLst>
    <p:tags r:id="rId6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封面" id="{C684DC81-D2C3-44A6-8941-05B53D2E0557}">
          <p14:sldIdLst>
            <p14:sldId id="272"/>
          </p14:sldIdLst>
        </p14:section>
        <p14:section name="目录与章节过渡" id="{847108E3-22F3-4CD9-A82A-834291DC17F4}">
          <p14:sldIdLst>
            <p14:sldId id="1724"/>
            <p14:sldId id="266"/>
            <p14:sldId id="1738"/>
            <p14:sldId id="1725"/>
          </p14:sldIdLst>
        </p14:section>
        <p14:section name="内容页" id="{EB11151C-0E14-47B0-8218-1431BF894351}">
          <p14:sldIdLst>
            <p14:sldId id="1737"/>
            <p14:sldId id="1740"/>
            <p14:sldId id="1739"/>
            <p14:sldId id="1744"/>
            <p14:sldId id="1745"/>
            <p14:sldId id="1746"/>
            <p14:sldId id="1747"/>
            <p14:sldId id="1748"/>
            <p14:sldId id="1749"/>
            <p14:sldId id="1741"/>
            <p14:sldId id="1742"/>
            <p14:sldId id="1743"/>
            <p14:sldId id="1750"/>
            <p14:sldId id="1751"/>
            <p14:sldId id="1752"/>
            <p14:sldId id="1755"/>
            <p14:sldId id="1753"/>
            <p14:sldId id="1754"/>
            <p14:sldId id="1757"/>
            <p14:sldId id="1758"/>
            <p14:sldId id="1759"/>
            <p14:sldId id="1760"/>
            <p14:sldId id="1756"/>
            <p14:sldId id="1761"/>
            <p14:sldId id="1762"/>
            <p14:sldId id="1768"/>
            <p14:sldId id="1763"/>
            <p14:sldId id="1764"/>
            <p14:sldId id="1765"/>
            <p14:sldId id="1766"/>
            <p14:sldId id="1767"/>
            <p14:sldId id="1769"/>
            <p14:sldId id="1771"/>
            <p14:sldId id="1770"/>
            <p14:sldId id="1772"/>
            <p14:sldId id="1733"/>
            <p14:sldId id="1734"/>
            <p14:sldId id="1735"/>
            <p14:sldId id="1736"/>
            <p14:sldId id="1773"/>
            <p14:sldId id="1774"/>
            <p14:sldId id="1775"/>
            <p14:sldId id="1776"/>
            <p14:sldId id="1778"/>
            <p14:sldId id="1777"/>
            <p14:sldId id="1779"/>
            <p14:sldId id="1780"/>
            <p14:sldId id="1781"/>
            <p14:sldId id="1783"/>
            <p14:sldId id="1782"/>
            <p14:sldId id="1784"/>
            <p14:sldId id="1785"/>
            <p14:sldId id="1786"/>
            <p14:sldId id="1787"/>
            <p14:sldId id="1788"/>
            <p14:sldId id="1789"/>
          </p14:sldIdLst>
        </p14:section>
        <p14:section name="封底" id="{843E591D-6EE2-4691-951C-C0C689F22170}">
          <p14:sldIdLst>
            <p14:sldId id="260"/>
          </p14:sldIdLst>
        </p14:section>
        <p14:section name="配色与字体" id="{3D97B63B-D70E-4F27-8A27-3FF98FBB7258}">
          <p14:sldIdLst/>
        </p14:section>
        <p14:section name="图标" id="{256EF24B-5FA9-4838-AFAB-30B46CBE188B}">
          <p14:sldIdLst/>
        </p14:section>
      </p14:sectionLst>
    </p:ext>
    <p:ext uri="{EFAFB233-063F-42B5-8137-9DF3F51BA10A}">
      <p15:sldGuideLst xmlns:p15="http://schemas.microsoft.com/office/powerpoint/2012/main">
        <p15:guide id="4" pos="3863" userDrawn="1">
          <p15:clr>
            <a:srgbClr val="A4A3A4"/>
          </p15:clr>
        </p15:guide>
        <p15:guide id="5" orient="horz" pos="1003" userDrawn="1">
          <p15:clr>
            <a:srgbClr val="A4A3A4"/>
          </p15:clr>
        </p15:guide>
        <p15:guide id="6" orient="horz" pos="1502" userDrawn="1">
          <p15:clr>
            <a:srgbClr val="A4A3A4"/>
          </p15:clr>
        </p15:guide>
        <p15:guide id="7" orient="horz" pos="3113" userDrawn="1">
          <p15:clr>
            <a:srgbClr val="A4A3A4"/>
          </p15:clr>
        </p15:guide>
        <p15:guide id="8" pos="2128" userDrawn="1">
          <p15:clr>
            <a:srgbClr val="A4A3A4"/>
          </p15:clr>
        </p15:guide>
        <p15:guide id="9" pos="4067" userDrawn="1">
          <p15:clr>
            <a:srgbClr val="A4A3A4"/>
          </p15:clr>
        </p15:guide>
        <p15:guide id="10" pos="5972" userDrawn="1">
          <p15:clr>
            <a:srgbClr val="A4A3A4"/>
          </p15:clr>
        </p15:guide>
        <p15:guide id="11" pos="5292" userDrawn="1">
          <p15:clr>
            <a:srgbClr val="A4A3A4"/>
          </p15:clr>
        </p15:guide>
        <p15:guide id="12" pos="227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11" autoAdjust="0"/>
    <p:restoredTop sz="94353" autoAdjust="0"/>
  </p:normalViewPr>
  <p:slideViewPr>
    <p:cSldViewPr snapToGrid="0" showGuides="1">
      <p:cViewPr varScale="1">
        <p:scale>
          <a:sx n="114" d="100"/>
          <a:sy n="114" d="100"/>
        </p:scale>
        <p:origin x="192" y="280"/>
      </p:cViewPr>
      <p:guideLst>
        <p:guide pos="3863"/>
        <p:guide orient="horz" pos="1003"/>
        <p:guide orient="horz" pos="1502"/>
        <p:guide orient="horz" pos="3113"/>
        <p:guide pos="2128"/>
        <p:guide pos="4067"/>
        <p:guide pos="5972"/>
        <p:guide pos="5292"/>
        <p:guide pos="2275"/>
      </p:guideLst>
    </p:cSldViewPr>
  </p:slideViewPr>
  <p:outlineViewPr>
    <p:cViewPr>
      <p:scale>
        <a:sx n="33" d="100"/>
        <a:sy n="33" d="100"/>
      </p:scale>
      <p:origin x="0" y="-8496"/>
    </p:cViewPr>
  </p:outlineViewPr>
  <p:notesTextViewPr>
    <p:cViewPr>
      <p:scale>
        <a:sx n="1" d="1"/>
        <a:sy n="1" d="1"/>
      </p:scale>
      <p:origin x="0" y="0"/>
    </p:cViewPr>
  </p:notesTextViewPr>
  <p:sorterViewPr>
    <p:cViewPr varScale="1">
      <p:scale>
        <a:sx n="1" d="1"/>
        <a:sy n="1" d="1"/>
      </p:scale>
      <p:origin x="0" y="-5592"/>
    </p:cViewPr>
  </p:sorterViewPr>
  <p:notesViewPr>
    <p:cSldViewPr snapToGrid="0" showGuides="1">
      <p:cViewPr varScale="1">
        <p:scale>
          <a:sx n="85" d="100"/>
          <a:sy n="85" d="100"/>
        </p:scale>
        <p:origin x="380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08DB251-D803-4475-8281-4947A89E790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CC6218A5-2289-4813-A341-6263B16CBA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12A60F-63B3-4D54-AA63-B159FADA9F31}" type="datetimeFigureOut">
              <a:rPr lang="zh-CN" altLang="en-US" smtClean="0"/>
              <a:t>2022/10/9</a:t>
            </a:fld>
            <a:endParaRPr lang="zh-CN" altLang="en-US"/>
          </a:p>
        </p:txBody>
      </p:sp>
      <p:sp>
        <p:nvSpPr>
          <p:cNvPr id="4" name="页脚占位符 3">
            <a:extLst>
              <a:ext uri="{FF2B5EF4-FFF2-40B4-BE49-F238E27FC236}">
                <a16:creationId xmlns:a16="http://schemas.microsoft.com/office/drawing/2014/main" id="{597CE9A9-1C60-4F0A-AA63-4467F58DE87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691EA911-14C2-4254-9079-FD9EC1C139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94E6C1-322F-4AF4-A541-6A7DCE3853A3}" type="slidenum">
              <a:rPr lang="zh-CN" altLang="en-US" smtClean="0"/>
              <a:t>‹#›</a:t>
            </a:fld>
            <a:endParaRPr lang="zh-CN" altLang="en-US"/>
          </a:p>
        </p:txBody>
      </p:sp>
    </p:spTree>
    <p:extLst>
      <p:ext uri="{BB962C8B-B14F-4D97-AF65-F5344CB8AC3E}">
        <p14:creationId xmlns:p14="http://schemas.microsoft.com/office/powerpoint/2010/main" val="2688418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13A3C-D0C5-45C0-BD52-194E76396705}" type="datetimeFigureOut">
              <a:rPr lang="zh-CN" altLang="en-US" smtClean="0"/>
              <a:t>2022/10/9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0D5545-95D4-489F-B8ED-7EAFA774B567}" type="slidenum">
              <a:rPr lang="zh-CN" altLang="en-US" smtClean="0"/>
              <a:t>‹#›</a:t>
            </a:fld>
            <a:endParaRPr lang="zh-CN" altLang="en-US"/>
          </a:p>
        </p:txBody>
      </p:sp>
    </p:spTree>
    <p:extLst>
      <p:ext uri="{BB962C8B-B14F-4D97-AF65-F5344CB8AC3E}">
        <p14:creationId xmlns:p14="http://schemas.microsoft.com/office/powerpoint/2010/main" val="932241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6E0D5545-95D4-489F-B8ED-7EAFA774B567}" type="slidenum">
              <a:rPr lang="zh-CN" altLang="en-US" smtClean="0"/>
              <a:t>16</a:t>
            </a:fld>
            <a:endParaRPr lang="zh-CN" altLang="en-US"/>
          </a:p>
        </p:txBody>
      </p:sp>
    </p:spTree>
    <p:extLst>
      <p:ext uri="{BB962C8B-B14F-4D97-AF65-F5344CB8AC3E}">
        <p14:creationId xmlns:p14="http://schemas.microsoft.com/office/powerpoint/2010/main" val="2755076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
    <p:spTree>
      <p:nvGrpSpPr>
        <p:cNvPr id="1" name=""/>
        <p:cNvGrpSpPr/>
        <p:nvPr/>
      </p:nvGrpSpPr>
      <p:grpSpPr>
        <a:xfrm>
          <a:off x="0" y="0"/>
          <a:ext cx="0" cy="0"/>
          <a:chOff x="0" y="0"/>
          <a:chExt cx="0" cy="0"/>
        </a:xfrm>
      </p:grpSpPr>
      <p:pic>
        <p:nvPicPr>
          <p:cNvPr id="8" name="图片 7" descr="图片包含 建筑物&#10;&#10;自动生成的说明">
            <a:extLst>
              <a:ext uri="{FF2B5EF4-FFF2-40B4-BE49-F238E27FC236}">
                <a16:creationId xmlns:a16="http://schemas.microsoft.com/office/drawing/2014/main" id="{DC463E02-403D-4EDF-904F-C4102C9C3D8E}"/>
              </a:ext>
            </a:extLst>
          </p:cNvPr>
          <p:cNvPicPr>
            <a:picLocks noChangeAspect="1"/>
          </p:cNvPicPr>
          <p:nvPr userDrawn="1"/>
        </p:nvPicPr>
        <p:blipFill>
          <a:blip r:embed="rId2">
            <a:duotone>
              <a:prstClr val="black"/>
              <a:schemeClr val="accent1">
                <a:tint val="45000"/>
                <a:satMod val="400000"/>
              </a:schemeClr>
            </a:duotone>
            <a:alphaModFix amt="5000"/>
            <a:extLst>
              <a:ext uri="{28A0092B-C50C-407E-A947-70E740481C1C}">
                <a14:useLocalDpi xmlns:a14="http://schemas.microsoft.com/office/drawing/2010/main" val="0"/>
              </a:ext>
            </a:extLst>
          </a:blip>
          <a:stretch>
            <a:fillRect/>
          </a:stretch>
        </p:blipFill>
        <p:spPr>
          <a:xfrm>
            <a:off x="-50417" y="2900149"/>
            <a:ext cx="12292835" cy="3957851"/>
          </a:xfrm>
          <a:prstGeom prst="rect">
            <a:avLst/>
          </a:prstGeom>
        </p:spPr>
      </p:pic>
      <p:pic>
        <p:nvPicPr>
          <p:cNvPr id="10" name="图片 9">
            <a:extLst>
              <a:ext uri="{FF2B5EF4-FFF2-40B4-BE49-F238E27FC236}">
                <a16:creationId xmlns:a16="http://schemas.microsoft.com/office/drawing/2014/main" id="{E72915E0-7E7B-4E91-A2E6-50DB32FFA4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913" y="51177"/>
            <a:ext cx="2169174" cy="713098"/>
          </a:xfrm>
          <a:prstGeom prst="rect">
            <a:avLst/>
          </a:prstGeom>
        </p:spPr>
      </p:pic>
      <p:sp>
        <p:nvSpPr>
          <p:cNvPr id="22" name="标题 1">
            <a:extLst>
              <a:ext uri="{FF2B5EF4-FFF2-40B4-BE49-F238E27FC236}">
                <a16:creationId xmlns:a16="http://schemas.microsoft.com/office/drawing/2014/main" id="{9AF74CDA-19DD-45C1-88FF-2379736830CB}"/>
              </a:ext>
            </a:extLst>
          </p:cNvPr>
          <p:cNvSpPr>
            <a:spLocks noGrp="1"/>
          </p:cNvSpPr>
          <p:nvPr>
            <p:ph type="title" hasCustomPrompt="1"/>
          </p:nvPr>
        </p:nvSpPr>
        <p:spPr>
          <a:xfrm>
            <a:off x="1069561" y="2016174"/>
            <a:ext cx="10052879" cy="1060855"/>
          </a:xfrm>
          <a:prstGeom prst="rect">
            <a:avLst/>
          </a:prstGeom>
        </p:spPr>
        <p:txBody>
          <a:bodyPr anchor="ctr">
            <a:noAutofit/>
          </a:bodyPr>
          <a:lstStyle>
            <a:lvl1pPr algn="ctr">
              <a:defRPr sz="5400" b="1">
                <a:solidFill>
                  <a:schemeClr val="accent1"/>
                </a:solidFill>
              </a:defRPr>
            </a:lvl1pPr>
          </a:lstStyle>
          <a:p>
            <a:r>
              <a:rPr lang="zh-CN" altLang="en-US" dirty="0"/>
              <a:t>单击此处编辑标题样式</a:t>
            </a:r>
          </a:p>
        </p:txBody>
      </p:sp>
      <p:sp>
        <p:nvSpPr>
          <p:cNvPr id="26" name="内容占位符 25">
            <a:extLst>
              <a:ext uri="{FF2B5EF4-FFF2-40B4-BE49-F238E27FC236}">
                <a16:creationId xmlns:a16="http://schemas.microsoft.com/office/drawing/2014/main" id="{981273AB-3D30-4A7E-951D-B80D3185213B}"/>
              </a:ext>
            </a:extLst>
          </p:cNvPr>
          <p:cNvSpPr>
            <a:spLocks noGrp="1"/>
          </p:cNvSpPr>
          <p:nvPr>
            <p:ph sz="quarter" idx="10" hasCustomPrompt="1"/>
          </p:nvPr>
        </p:nvSpPr>
        <p:spPr>
          <a:xfrm>
            <a:off x="4644345" y="5196924"/>
            <a:ext cx="2903311" cy="454025"/>
          </a:xfrm>
          <a:prstGeom prst="rect">
            <a:avLst/>
          </a:prstGeom>
        </p:spPr>
        <p:txBody>
          <a:bodyPr anchor="ctr"/>
          <a:lstStyle>
            <a:lvl1pPr marL="0" indent="0" algn="ctr">
              <a:lnSpc>
                <a:spcPct val="100000"/>
              </a:lnSpc>
              <a:buNone/>
              <a:defRPr sz="2400">
                <a:solidFill>
                  <a:schemeClr val="accent2"/>
                </a:solidFill>
              </a:defRPr>
            </a:lvl1pPr>
          </a:lstStyle>
          <a:p>
            <a:pPr lvl="0"/>
            <a:fld id="{DE506FFD-8B27-444A-964F-E64D0BB3DAF0}" type="datetime2">
              <a:rPr lang="zh-CN" altLang="en-US" smtClean="0"/>
              <a:t>2019年1月28日</a:t>
            </a:fld>
            <a:endParaRPr lang="zh-CN" altLang="en-US" dirty="0"/>
          </a:p>
        </p:txBody>
      </p:sp>
      <p:sp>
        <p:nvSpPr>
          <p:cNvPr id="32" name="文本占位符 31">
            <a:extLst>
              <a:ext uri="{FF2B5EF4-FFF2-40B4-BE49-F238E27FC236}">
                <a16:creationId xmlns:a16="http://schemas.microsoft.com/office/drawing/2014/main" id="{F905EEBF-8ACE-4D30-A4F5-C5796F8343A2}"/>
              </a:ext>
            </a:extLst>
          </p:cNvPr>
          <p:cNvSpPr>
            <a:spLocks noGrp="1"/>
          </p:cNvSpPr>
          <p:nvPr>
            <p:ph type="body" sz="quarter" idx="11"/>
          </p:nvPr>
        </p:nvSpPr>
        <p:spPr>
          <a:xfrm>
            <a:off x="4034910" y="4407403"/>
            <a:ext cx="4122181" cy="598488"/>
          </a:xfrm>
          <a:prstGeom prst="rect">
            <a:avLst/>
          </a:prstGeom>
        </p:spPr>
        <p:txBody>
          <a:bodyPr anchor="ctr"/>
          <a:lstStyle>
            <a:lvl1pPr marL="0" indent="0" algn="ctr">
              <a:lnSpc>
                <a:spcPct val="100000"/>
              </a:lnSpc>
              <a:buNone/>
              <a:defRPr sz="3200" b="1">
                <a:solidFill>
                  <a:schemeClr val="accent2"/>
                </a:solidFill>
              </a:defRPr>
            </a:lvl1pPr>
          </a:lstStyle>
          <a:p>
            <a:pPr lvl="0"/>
            <a:endParaRPr lang="zh-CN" altLang="en-US" dirty="0"/>
          </a:p>
        </p:txBody>
      </p:sp>
      <p:pic>
        <p:nvPicPr>
          <p:cNvPr id="35" name="图片 34">
            <a:extLst>
              <a:ext uri="{FF2B5EF4-FFF2-40B4-BE49-F238E27FC236}">
                <a16:creationId xmlns:a16="http://schemas.microsoft.com/office/drawing/2014/main" id="{CE9FF532-F6D9-45BD-B501-EEC1CB82C010}"/>
              </a:ext>
            </a:extLst>
          </p:cNvPr>
          <p:cNvPicPr>
            <a:picLocks noChangeAspect="1"/>
          </p:cNvPicPr>
          <p:nvPr userDrawn="1"/>
        </p:nvPicPr>
        <p:blipFill rotWithShape="1">
          <a:blip r:embed="rId4" cstate="print"/>
          <a:srcRect l="74359" r="1346"/>
          <a:stretch/>
        </p:blipFill>
        <p:spPr>
          <a:xfrm>
            <a:off x="8870172" y="274183"/>
            <a:ext cx="3002280" cy="411617"/>
          </a:xfrm>
          <a:prstGeom prst="rect">
            <a:avLst/>
          </a:prstGeom>
        </p:spPr>
      </p:pic>
      <p:grpSp>
        <p:nvGrpSpPr>
          <p:cNvPr id="2" name="组合 1">
            <a:extLst>
              <a:ext uri="{FF2B5EF4-FFF2-40B4-BE49-F238E27FC236}">
                <a16:creationId xmlns:a16="http://schemas.microsoft.com/office/drawing/2014/main" id="{AF7A6D04-2810-44D7-A07D-0AA2596107F1}"/>
              </a:ext>
            </a:extLst>
          </p:cNvPr>
          <p:cNvGrpSpPr/>
          <p:nvPr userDrawn="1"/>
        </p:nvGrpSpPr>
        <p:grpSpPr>
          <a:xfrm>
            <a:off x="3352562" y="6244170"/>
            <a:ext cx="5486876" cy="406590"/>
            <a:chOff x="3352562" y="6073254"/>
            <a:chExt cx="5486876" cy="406590"/>
          </a:xfrm>
        </p:grpSpPr>
        <p:pic>
          <p:nvPicPr>
            <p:cNvPr id="18" name="图片 17">
              <a:extLst>
                <a:ext uri="{FF2B5EF4-FFF2-40B4-BE49-F238E27FC236}">
                  <a16:creationId xmlns:a16="http://schemas.microsoft.com/office/drawing/2014/main" id="{AA839E5E-CB67-421E-974F-278CCBCFB8C5}"/>
                </a:ext>
              </a:extLst>
            </p:cNvPr>
            <p:cNvPicPr>
              <a:picLocks noChangeAspect="1"/>
            </p:cNvPicPr>
            <p:nvPr userDrawn="1"/>
          </p:nvPicPr>
          <p:blipFill rotWithShape="1">
            <a:blip r:embed="rId5">
              <a:alphaModFix amt="35000"/>
            </a:blip>
            <a:srcRect t="9831" b="36385"/>
            <a:stretch/>
          </p:blipFill>
          <p:spPr>
            <a:xfrm>
              <a:off x="3352562" y="6073254"/>
              <a:ext cx="5486876" cy="406590"/>
            </a:xfrm>
            <a:prstGeom prst="rect">
              <a:avLst/>
            </a:prstGeom>
          </p:spPr>
        </p:pic>
        <p:sp>
          <p:nvSpPr>
            <p:cNvPr id="37" name="椭圆 36">
              <a:extLst>
                <a:ext uri="{FF2B5EF4-FFF2-40B4-BE49-F238E27FC236}">
                  <a16:creationId xmlns:a16="http://schemas.microsoft.com/office/drawing/2014/main" id="{53D809C0-A4EF-44AF-AECA-4A85E4BA2C9D}"/>
                </a:ext>
              </a:extLst>
            </p:cNvPr>
            <p:cNvSpPr/>
            <p:nvPr userDrawn="1"/>
          </p:nvSpPr>
          <p:spPr>
            <a:xfrm>
              <a:off x="6051000" y="6259222"/>
              <a:ext cx="90000" cy="9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2" name="直接连接符 11">
            <a:extLst>
              <a:ext uri="{FF2B5EF4-FFF2-40B4-BE49-F238E27FC236}">
                <a16:creationId xmlns:a16="http://schemas.microsoft.com/office/drawing/2014/main" id="{F6E58E8B-64DD-4CB6-9A0A-016E581D3E4C}"/>
              </a:ext>
            </a:extLst>
          </p:cNvPr>
          <p:cNvCxnSpPr/>
          <p:nvPr userDrawn="1"/>
        </p:nvCxnSpPr>
        <p:spPr>
          <a:xfrm>
            <a:off x="2046000" y="1712549"/>
            <a:ext cx="8100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443D3B54-A2E0-47EA-82F0-8A5C219B17CC}"/>
              </a:ext>
            </a:extLst>
          </p:cNvPr>
          <p:cNvCxnSpPr/>
          <p:nvPr userDrawn="1"/>
        </p:nvCxnSpPr>
        <p:spPr>
          <a:xfrm>
            <a:off x="2046000" y="3428810"/>
            <a:ext cx="81000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925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4" name="图片 13" descr="图片包含 建筑物, 圆屋顶, 地板&#10;&#10;描述已自动生成">
            <a:extLst>
              <a:ext uri="{FF2B5EF4-FFF2-40B4-BE49-F238E27FC236}">
                <a16:creationId xmlns:a16="http://schemas.microsoft.com/office/drawing/2014/main" id="{AABAA2F6-CE8B-4D0C-9DA1-7AFD8C0E1F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18" name="平行四边形 17">
            <a:extLst>
              <a:ext uri="{FF2B5EF4-FFF2-40B4-BE49-F238E27FC236}">
                <a16:creationId xmlns:a16="http://schemas.microsoft.com/office/drawing/2014/main" id="{55B5EF86-CD68-45F5-B469-E0C751A7F1CE}"/>
              </a:ext>
            </a:extLst>
          </p:cNvPr>
          <p:cNvSpPr/>
          <p:nvPr userDrawn="1"/>
        </p:nvSpPr>
        <p:spPr>
          <a:xfrm>
            <a:off x="0" y="1"/>
            <a:ext cx="12191483" cy="685800"/>
          </a:xfrm>
          <a:prstGeom prst="parallelogram">
            <a:avLst>
              <a:gd name="adj" fmla="val 444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pPr/>
              <a:t>‹#›</a:t>
            </a:fld>
            <a:endParaRPr lang="zh-CN" altLang="en-US" dirty="0"/>
          </a:p>
        </p:txBody>
      </p:sp>
      <p:pic>
        <p:nvPicPr>
          <p:cNvPr id="7" name="图片 6" descr="图片包含 户外, 标牌, 黑色&#10;&#10;自动生成的说明">
            <a:extLst>
              <a:ext uri="{FF2B5EF4-FFF2-40B4-BE49-F238E27FC236}">
                <a16:creationId xmlns:a16="http://schemas.microsoft.com/office/drawing/2014/main" id="{BBD19A13-D175-4468-834D-FE213A533AB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056" y="73482"/>
            <a:ext cx="538838" cy="538838"/>
          </a:xfrm>
          <a:prstGeom prst="rect">
            <a:avLst/>
          </a:prstGeom>
        </p:spPr>
      </p:pic>
      <p:sp>
        <p:nvSpPr>
          <p:cNvPr id="8" name="文本占位符 31">
            <a:extLst>
              <a:ext uri="{FF2B5EF4-FFF2-40B4-BE49-F238E27FC236}">
                <a16:creationId xmlns:a16="http://schemas.microsoft.com/office/drawing/2014/main" id="{0E3A7107-0A14-4195-8DEB-51F0B46D6BB5}"/>
              </a:ext>
            </a:extLst>
          </p:cNvPr>
          <p:cNvSpPr>
            <a:spLocks noGrp="1"/>
          </p:cNvSpPr>
          <p:nvPr>
            <p:ph type="body" sz="quarter" idx="11"/>
          </p:nvPr>
        </p:nvSpPr>
        <p:spPr>
          <a:xfrm>
            <a:off x="1075351" y="43657"/>
            <a:ext cx="7081677" cy="598488"/>
          </a:xfrm>
          <a:prstGeom prst="rect">
            <a:avLst/>
          </a:prstGeom>
        </p:spPr>
        <p:txBody>
          <a:bodyPr anchor="ctr"/>
          <a:lstStyle>
            <a:lvl1pPr marL="0" indent="0" algn="l">
              <a:lnSpc>
                <a:spcPct val="100000"/>
              </a:lnSpc>
              <a:buNone/>
              <a:defRPr sz="3200" b="1">
                <a:solidFill>
                  <a:schemeClr val="bg1"/>
                </a:solidFill>
              </a:defRPr>
            </a:lvl1pPr>
          </a:lstStyle>
          <a:p>
            <a:pPr lvl="0"/>
            <a:endParaRPr lang="zh-CN" altLang="en-US" dirty="0"/>
          </a:p>
        </p:txBody>
      </p:sp>
      <p:sp>
        <p:nvSpPr>
          <p:cNvPr id="9" name="文本占位符 31">
            <a:extLst>
              <a:ext uri="{FF2B5EF4-FFF2-40B4-BE49-F238E27FC236}">
                <a16:creationId xmlns:a16="http://schemas.microsoft.com/office/drawing/2014/main" id="{56FC8349-67FC-4E3B-B988-7A27FDAE9D24}"/>
              </a:ext>
            </a:extLst>
          </p:cNvPr>
          <p:cNvSpPr>
            <a:spLocks noGrp="1"/>
          </p:cNvSpPr>
          <p:nvPr>
            <p:ph type="body" sz="quarter" idx="12"/>
          </p:nvPr>
        </p:nvSpPr>
        <p:spPr>
          <a:xfrm>
            <a:off x="319056"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0" name="文本占位符 31">
            <a:extLst>
              <a:ext uri="{FF2B5EF4-FFF2-40B4-BE49-F238E27FC236}">
                <a16:creationId xmlns:a16="http://schemas.microsoft.com/office/drawing/2014/main" id="{85368C87-925C-44AC-B001-5C4EE6F00645}"/>
              </a:ext>
            </a:extLst>
          </p:cNvPr>
          <p:cNvSpPr>
            <a:spLocks noGrp="1"/>
          </p:cNvSpPr>
          <p:nvPr>
            <p:ph type="body" sz="quarter" idx="13"/>
          </p:nvPr>
        </p:nvSpPr>
        <p:spPr>
          <a:xfrm>
            <a:off x="4788940"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7" name="文本占位符 16">
            <a:extLst>
              <a:ext uri="{FF2B5EF4-FFF2-40B4-BE49-F238E27FC236}">
                <a16:creationId xmlns:a16="http://schemas.microsoft.com/office/drawing/2014/main" id="{2FF6FEE6-2A34-4756-8F6B-3232EC375278}"/>
              </a:ext>
            </a:extLst>
          </p:cNvPr>
          <p:cNvSpPr>
            <a:spLocks noGrp="1"/>
          </p:cNvSpPr>
          <p:nvPr>
            <p:ph type="body" sz="quarter" idx="14"/>
          </p:nvPr>
        </p:nvSpPr>
        <p:spPr>
          <a:xfrm>
            <a:off x="319056" y="766710"/>
            <a:ext cx="11568144" cy="4765791"/>
          </a:xfrm>
          <a:prstGeom prst="rect">
            <a:avLst/>
          </a:prstGeom>
        </p:spPr>
        <p:txBody>
          <a:bodyPr/>
          <a:lstStyle>
            <a:lvl1pPr marL="228600" indent="-228600">
              <a:lnSpc>
                <a:spcPct val="130000"/>
              </a:lnSpc>
              <a:buFontTx/>
              <a:buBlip>
                <a:blip r:embed="rId4"/>
              </a:buBlip>
              <a:defRPr sz="2000">
                <a:solidFill>
                  <a:schemeClr val="accent2"/>
                </a:solidFill>
              </a:defRPr>
            </a:lvl1pPr>
            <a:lvl2pPr>
              <a:lnSpc>
                <a:spcPct val="130000"/>
              </a:lnSpc>
              <a:defRPr sz="2000">
                <a:solidFill>
                  <a:schemeClr val="accent2"/>
                </a:solidFill>
              </a:defRPr>
            </a:lvl2pPr>
            <a:lvl3pPr>
              <a:lnSpc>
                <a:spcPct val="130000"/>
              </a:lnSpc>
              <a:defRPr sz="1800">
                <a:solidFill>
                  <a:schemeClr val="accent2"/>
                </a:solidFill>
              </a:defRPr>
            </a:lvl3pPr>
            <a:lvl4pPr>
              <a:lnSpc>
                <a:spcPct val="130000"/>
              </a:lnSpc>
              <a:defRPr sz="1600">
                <a:solidFill>
                  <a:schemeClr val="accent2"/>
                </a:solidFill>
              </a:defRPr>
            </a:lvl4pPr>
            <a:lvl5pPr>
              <a:lnSpc>
                <a:spcPct val="130000"/>
              </a:lnSpc>
              <a:defRPr sz="1600">
                <a:solidFill>
                  <a:schemeClr val="accent2"/>
                </a:solidFill>
              </a:defRPr>
            </a:lvl5p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1" name="平行四边形 20">
            <a:extLst>
              <a:ext uri="{FF2B5EF4-FFF2-40B4-BE49-F238E27FC236}">
                <a16:creationId xmlns:a16="http://schemas.microsoft.com/office/drawing/2014/main" id="{93235BFC-8F08-4C25-988C-FCB706C52ACD}"/>
              </a:ext>
            </a:extLst>
          </p:cNvPr>
          <p:cNvSpPr/>
          <p:nvPr userDrawn="1"/>
        </p:nvSpPr>
        <p:spPr>
          <a:xfrm>
            <a:off x="11428834" y="119857"/>
            <a:ext cx="473565" cy="242093"/>
          </a:xfrm>
          <a:prstGeom prst="parallelogram">
            <a:avLst>
              <a:gd name="adj" fmla="val 4444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平行四边形 21">
            <a:extLst>
              <a:ext uri="{FF2B5EF4-FFF2-40B4-BE49-F238E27FC236}">
                <a16:creationId xmlns:a16="http://schemas.microsoft.com/office/drawing/2014/main" id="{A14A4014-5A08-40D8-A5CC-B2FF9962A739}"/>
              </a:ext>
            </a:extLst>
          </p:cNvPr>
          <p:cNvSpPr/>
          <p:nvPr userDrawn="1"/>
        </p:nvSpPr>
        <p:spPr>
          <a:xfrm>
            <a:off x="11016782" y="322602"/>
            <a:ext cx="473565" cy="242093"/>
          </a:xfrm>
          <a:prstGeom prst="parallelogram">
            <a:avLst>
              <a:gd name="adj" fmla="val 4444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2" name="图片 11">
            <a:extLst>
              <a:ext uri="{FF2B5EF4-FFF2-40B4-BE49-F238E27FC236}">
                <a16:creationId xmlns:a16="http://schemas.microsoft.com/office/drawing/2014/main" id="{72C3C1CA-869D-4F70-8C72-BC72214F5E64}"/>
              </a:ext>
            </a:extLst>
          </p:cNvPr>
          <p:cNvPicPr>
            <a:picLocks noChangeAspect="1"/>
          </p:cNvPicPr>
          <p:nvPr userDrawn="1"/>
        </p:nvPicPr>
        <p:blipFill rotWithShape="1">
          <a:blip r:embed="rId5" cstate="print"/>
          <a:srcRect r="1346"/>
          <a:stretch/>
        </p:blipFill>
        <p:spPr>
          <a:xfrm>
            <a:off x="516" y="6041797"/>
            <a:ext cx="12166903" cy="411617"/>
          </a:xfrm>
          <a:prstGeom prst="rect">
            <a:avLst/>
          </a:prstGeom>
        </p:spPr>
      </p:pic>
    </p:spTree>
    <p:extLst>
      <p:ext uri="{BB962C8B-B14F-4D97-AF65-F5344CB8AC3E}">
        <p14:creationId xmlns:p14="http://schemas.microsoft.com/office/powerpoint/2010/main" val="123227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封底">
    <p:bg>
      <p:bgPr>
        <a:solidFill>
          <a:schemeClr val="accent1"/>
        </a:solidFill>
        <a:effectLst/>
      </p:bgPr>
    </p:bg>
    <p:spTree>
      <p:nvGrpSpPr>
        <p:cNvPr id="1" name=""/>
        <p:cNvGrpSpPr/>
        <p:nvPr/>
      </p:nvGrpSpPr>
      <p:grpSpPr>
        <a:xfrm>
          <a:off x="0" y="0"/>
          <a:ext cx="0" cy="0"/>
          <a:chOff x="0" y="0"/>
          <a:chExt cx="0" cy="0"/>
        </a:xfrm>
      </p:grpSpPr>
      <p:pic>
        <p:nvPicPr>
          <p:cNvPr id="17" name="图片 16" descr="图片包含 建筑物&#10;&#10;自动生成的说明">
            <a:extLst>
              <a:ext uri="{FF2B5EF4-FFF2-40B4-BE49-F238E27FC236}">
                <a16:creationId xmlns:a16="http://schemas.microsoft.com/office/drawing/2014/main" id="{59C76395-F18A-42DC-A156-F93BFCD8E486}"/>
              </a:ext>
            </a:extLst>
          </p:cNvPr>
          <p:cNvPicPr>
            <a:picLocks noChangeAspect="1"/>
          </p:cNvPicPr>
          <p:nvPr userDrawn="1"/>
        </p:nvPicPr>
        <p:blipFill>
          <a:blip r:embed="rId2">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50417" y="2900149"/>
            <a:ext cx="12292835" cy="3957851"/>
          </a:xfrm>
          <a:prstGeom prst="rect">
            <a:avLst/>
          </a:prstGeom>
        </p:spPr>
      </p:pic>
      <p:cxnSp>
        <p:nvCxnSpPr>
          <p:cNvPr id="13" name="直接连接符 12">
            <a:extLst>
              <a:ext uri="{FF2B5EF4-FFF2-40B4-BE49-F238E27FC236}">
                <a16:creationId xmlns:a16="http://schemas.microsoft.com/office/drawing/2014/main" id="{C8C8E8E9-B6E9-4C9E-A8E5-EC39920274FE}"/>
              </a:ext>
            </a:extLst>
          </p:cNvPr>
          <p:cNvCxnSpPr/>
          <p:nvPr userDrawn="1"/>
        </p:nvCxnSpPr>
        <p:spPr>
          <a:xfrm>
            <a:off x="304800" y="3429000"/>
            <a:ext cx="21975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DA6D4021-94E1-4E9F-90EB-E54E5216CA6E}"/>
              </a:ext>
            </a:extLst>
          </p:cNvPr>
          <p:cNvCxnSpPr/>
          <p:nvPr userDrawn="1"/>
        </p:nvCxnSpPr>
        <p:spPr>
          <a:xfrm>
            <a:off x="9689690" y="3429000"/>
            <a:ext cx="21975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图片 18" descr="图片包含 户外, 标牌, 黑色&#10;&#10;自动生成的说明">
            <a:extLst>
              <a:ext uri="{FF2B5EF4-FFF2-40B4-BE49-F238E27FC236}">
                <a16:creationId xmlns:a16="http://schemas.microsoft.com/office/drawing/2014/main" id="{EC48E4B1-8892-4D66-885C-B3B81823AF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67828" y="853340"/>
            <a:ext cx="1656344" cy="1656344"/>
          </a:xfrm>
          <a:prstGeom prst="rect">
            <a:avLst/>
          </a:prstGeom>
        </p:spPr>
      </p:pic>
      <p:sp>
        <p:nvSpPr>
          <p:cNvPr id="20" name="文本占位符 31">
            <a:extLst>
              <a:ext uri="{FF2B5EF4-FFF2-40B4-BE49-F238E27FC236}">
                <a16:creationId xmlns:a16="http://schemas.microsoft.com/office/drawing/2014/main" id="{4EB0A957-E3E4-47EE-9713-82509E17FD51}"/>
              </a:ext>
            </a:extLst>
          </p:cNvPr>
          <p:cNvSpPr>
            <a:spLocks noGrp="1"/>
          </p:cNvSpPr>
          <p:nvPr>
            <p:ph type="body" sz="quarter" idx="11"/>
          </p:nvPr>
        </p:nvSpPr>
        <p:spPr>
          <a:xfrm>
            <a:off x="2555162" y="3129756"/>
            <a:ext cx="7081677" cy="598488"/>
          </a:xfrm>
          <a:prstGeom prst="rect">
            <a:avLst/>
          </a:prstGeom>
        </p:spPr>
        <p:txBody>
          <a:bodyPr anchor="ctr"/>
          <a:lstStyle>
            <a:lvl1pPr marL="0" indent="0" algn="ctr">
              <a:lnSpc>
                <a:spcPct val="100000"/>
              </a:lnSpc>
              <a:buNone/>
              <a:defRPr sz="6000" b="1" spc="600">
                <a:solidFill>
                  <a:schemeClr val="bg1"/>
                </a:solidFill>
              </a:defRPr>
            </a:lvl1pPr>
          </a:lstStyle>
          <a:p>
            <a:pPr lvl="0"/>
            <a:endParaRPr lang="zh-CN" altLang="en-US" dirty="0"/>
          </a:p>
        </p:txBody>
      </p:sp>
      <p:pic>
        <p:nvPicPr>
          <p:cNvPr id="7" name="图片 6">
            <a:extLst>
              <a:ext uri="{FF2B5EF4-FFF2-40B4-BE49-F238E27FC236}">
                <a16:creationId xmlns:a16="http://schemas.microsoft.com/office/drawing/2014/main" id="{12079C22-C965-4A93-8C7F-F7C26F71D8DF}"/>
              </a:ext>
            </a:extLst>
          </p:cNvPr>
          <p:cNvPicPr>
            <a:picLocks noChangeAspect="1"/>
          </p:cNvPicPr>
          <p:nvPr userDrawn="1"/>
        </p:nvPicPr>
        <p:blipFill rotWithShape="1">
          <a:blip r:embed="rId4">
            <a:alphaModFix amt="20000"/>
            <a:duotone>
              <a:schemeClr val="accent4">
                <a:shade val="45000"/>
                <a:satMod val="135000"/>
              </a:schemeClr>
              <a:prstClr val="white"/>
            </a:duotone>
          </a:blip>
          <a:srcRect t="9831" b="36385"/>
          <a:stretch/>
        </p:blipFill>
        <p:spPr>
          <a:xfrm>
            <a:off x="3352562" y="6146610"/>
            <a:ext cx="5486876" cy="406590"/>
          </a:xfrm>
          <a:prstGeom prst="rect">
            <a:avLst/>
          </a:prstGeom>
        </p:spPr>
      </p:pic>
    </p:spTree>
    <p:extLst>
      <p:ext uri="{BB962C8B-B14F-4D97-AF65-F5344CB8AC3E}">
        <p14:creationId xmlns:p14="http://schemas.microsoft.com/office/powerpoint/2010/main" val="1261840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封底-2">
    <p:bg>
      <p:bgPr>
        <a:solidFill>
          <a:schemeClr val="accent1"/>
        </a:solidFill>
        <a:effectLst/>
      </p:bgPr>
    </p:bg>
    <p:spTree>
      <p:nvGrpSpPr>
        <p:cNvPr id="1" name=""/>
        <p:cNvGrpSpPr/>
        <p:nvPr/>
      </p:nvGrpSpPr>
      <p:grpSpPr>
        <a:xfrm>
          <a:off x="0" y="0"/>
          <a:ext cx="0" cy="0"/>
          <a:chOff x="0" y="0"/>
          <a:chExt cx="0" cy="0"/>
        </a:xfrm>
      </p:grpSpPr>
      <p:pic>
        <p:nvPicPr>
          <p:cNvPr id="9" name="图片 8" descr="图片包含 建筑物&#10;&#10;自动生成的说明">
            <a:extLst>
              <a:ext uri="{FF2B5EF4-FFF2-40B4-BE49-F238E27FC236}">
                <a16:creationId xmlns:a16="http://schemas.microsoft.com/office/drawing/2014/main" id="{D3C2EE1F-0BF9-49E9-859D-A8611895DEEE}"/>
              </a:ext>
            </a:extLst>
          </p:cNvPr>
          <p:cNvPicPr>
            <a:picLocks noChangeAspect="1"/>
          </p:cNvPicPr>
          <p:nvPr userDrawn="1"/>
        </p:nvPicPr>
        <p:blipFill>
          <a:blip r:embed="rId2">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50417" y="2900149"/>
            <a:ext cx="12292835" cy="3957851"/>
          </a:xfrm>
          <a:prstGeom prst="rect">
            <a:avLst/>
          </a:prstGeom>
        </p:spPr>
      </p:pic>
      <p:cxnSp>
        <p:nvCxnSpPr>
          <p:cNvPr id="13" name="直接连接符 12">
            <a:extLst>
              <a:ext uri="{FF2B5EF4-FFF2-40B4-BE49-F238E27FC236}">
                <a16:creationId xmlns:a16="http://schemas.microsoft.com/office/drawing/2014/main" id="{C8C8E8E9-B6E9-4C9E-A8E5-EC39920274FE}"/>
              </a:ext>
            </a:extLst>
          </p:cNvPr>
          <p:cNvCxnSpPr/>
          <p:nvPr userDrawn="1"/>
        </p:nvCxnSpPr>
        <p:spPr>
          <a:xfrm>
            <a:off x="7322504" y="1488254"/>
            <a:ext cx="21975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DA6D4021-94E1-4E9F-90EB-E54E5216CA6E}"/>
              </a:ext>
            </a:extLst>
          </p:cNvPr>
          <p:cNvCxnSpPr/>
          <p:nvPr userDrawn="1"/>
        </p:nvCxnSpPr>
        <p:spPr>
          <a:xfrm>
            <a:off x="7322504" y="4146847"/>
            <a:ext cx="219751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文本占位符 31">
            <a:extLst>
              <a:ext uri="{FF2B5EF4-FFF2-40B4-BE49-F238E27FC236}">
                <a16:creationId xmlns:a16="http://schemas.microsoft.com/office/drawing/2014/main" id="{4EB0A957-E3E4-47EE-9713-82509E17FD51}"/>
              </a:ext>
            </a:extLst>
          </p:cNvPr>
          <p:cNvSpPr>
            <a:spLocks noGrp="1"/>
          </p:cNvSpPr>
          <p:nvPr>
            <p:ph type="body" sz="quarter" idx="11"/>
          </p:nvPr>
        </p:nvSpPr>
        <p:spPr>
          <a:xfrm>
            <a:off x="5033473" y="2496180"/>
            <a:ext cx="7081677" cy="598488"/>
          </a:xfrm>
          <a:prstGeom prst="rect">
            <a:avLst/>
          </a:prstGeom>
        </p:spPr>
        <p:txBody>
          <a:bodyPr anchor="ctr"/>
          <a:lstStyle>
            <a:lvl1pPr marL="0" indent="0" algn="ctr">
              <a:lnSpc>
                <a:spcPct val="100000"/>
              </a:lnSpc>
              <a:buNone/>
              <a:defRPr sz="6000" b="1" spc="600">
                <a:solidFill>
                  <a:schemeClr val="bg1"/>
                </a:solidFill>
              </a:defRPr>
            </a:lvl1pPr>
          </a:lstStyle>
          <a:p>
            <a:pPr lvl="0"/>
            <a:endParaRPr lang="zh-CN" altLang="en-US" dirty="0"/>
          </a:p>
        </p:txBody>
      </p:sp>
      <p:pic>
        <p:nvPicPr>
          <p:cNvPr id="3" name="图片 2">
            <a:extLst>
              <a:ext uri="{FF2B5EF4-FFF2-40B4-BE49-F238E27FC236}">
                <a16:creationId xmlns:a16="http://schemas.microsoft.com/office/drawing/2014/main" id="{B5861CDE-5CCC-4EC9-AAE6-4DDC185E1B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90001" y="1860735"/>
            <a:ext cx="2858911" cy="2332270"/>
          </a:xfrm>
          <a:prstGeom prst="rect">
            <a:avLst/>
          </a:prstGeom>
        </p:spPr>
      </p:pic>
      <p:pic>
        <p:nvPicPr>
          <p:cNvPr id="7" name="图片 6">
            <a:extLst>
              <a:ext uri="{FF2B5EF4-FFF2-40B4-BE49-F238E27FC236}">
                <a16:creationId xmlns:a16="http://schemas.microsoft.com/office/drawing/2014/main" id="{697B15C4-0524-4A21-A6CE-F7DA7DA15B84}"/>
              </a:ext>
            </a:extLst>
          </p:cNvPr>
          <p:cNvPicPr>
            <a:picLocks noChangeAspect="1"/>
          </p:cNvPicPr>
          <p:nvPr userDrawn="1"/>
        </p:nvPicPr>
        <p:blipFill rotWithShape="1">
          <a:blip r:embed="rId4">
            <a:alphaModFix amt="20000"/>
            <a:duotone>
              <a:schemeClr val="accent4">
                <a:shade val="45000"/>
                <a:satMod val="135000"/>
              </a:schemeClr>
              <a:prstClr val="white"/>
            </a:duotone>
          </a:blip>
          <a:srcRect t="9831" b="36385"/>
          <a:stretch/>
        </p:blipFill>
        <p:spPr>
          <a:xfrm>
            <a:off x="3352562" y="6146610"/>
            <a:ext cx="5486876" cy="406590"/>
          </a:xfrm>
          <a:prstGeom prst="rect">
            <a:avLst/>
          </a:prstGeom>
        </p:spPr>
      </p:pic>
    </p:spTree>
    <p:extLst>
      <p:ext uri="{BB962C8B-B14F-4D97-AF65-F5344CB8AC3E}">
        <p14:creationId xmlns:p14="http://schemas.microsoft.com/office/powerpoint/2010/main" val="2741808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封底-3">
    <p:bg>
      <p:bgPr>
        <a:solidFill>
          <a:schemeClr val="accent1"/>
        </a:solidFill>
        <a:effectLst/>
      </p:bgPr>
    </p:bg>
    <p:spTree>
      <p:nvGrpSpPr>
        <p:cNvPr id="1" name=""/>
        <p:cNvGrpSpPr/>
        <p:nvPr/>
      </p:nvGrpSpPr>
      <p:grpSpPr>
        <a:xfrm>
          <a:off x="0" y="0"/>
          <a:ext cx="0" cy="0"/>
          <a:chOff x="0" y="0"/>
          <a:chExt cx="0" cy="0"/>
        </a:xfrm>
      </p:grpSpPr>
      <p:sp>
        <p:nvSpPr>
          <p:cNvPr id="2" name="流程图: 离页连接符 1">
            <a:extLst>
              <a:ext uri="{FF2B5EF4-FFF2-40B4-BE49-F238E27FC236}">
                <a16:creationId xmlns:a16="http://schemas.microsoft.com/office/drawing/2014/main" id="{3D05038B-8A32-4BD0-A068-AFE03E6FF8D3}"/>
              </a:ext>
            </a:extLst>
          </p:cNvPr>
          <p:cNvSpPr/>
          <p:nvPr userDrawn="1"/>
        </p:nvSpPr>
        <p:spPr>
          <a:xfrm>
            <a:off x="3419386" y="0"/>
            <a:ext cx="5353229" cy="5219695"/>
          </a:xfrm>
          <a:prstGeom prst="flowChartOffpageConnector">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占位符 31">
            <a:extLst>
              <a:ext uri="{FF2B5EF4-FFF2-40B4-BE49-F238E27FC236}">
                <a16:creationId xmlns:a16="http://schemas.microsoft.com/office/drawing/2014/main" id="{4EB0A957-E3E4-47EE-9713-82509E17FD51}"/>
              </a:ext>
            </a:extLst>
          </p:cNvPr>
          <p:cNvSpPr>
            <a:spLocks noGrp="1"/>
          </p:cNvSpPr>
          <p:nvPr>
            <p:ph type="body" sz="quarter" idx="11"/>
          </p:nvPr>
        </p:nvSpPr>
        <p:spPr>
          <a:xfrm>
            <a:off x="2952571" y="2609847"/>
            <a:ext cx="6286859" cy="598488"/>
          </a:xfrm>
          <a:prstGeom prst="rect">
            <a:avLst/>
          </a:prstGeom>
        </p:spPr>
        <p:txBody>
          <a:bodyPr anchor="ctr"/>
          <a:lstStyle>
            <a:lvl1pPr marL="0" indent="0" algn="ctr">
              <a:lnSpc>
                <a:spcPct val="100000"/>
              </a:lnSpc>
              <a:buNone/>
              <a:defRPr sz="5400" b="1" spc="600">
                <a:solidFill>
                  <a:schemeClr val="accent1"/>
                </a:solidFill>
              </a:defRPr>
            </a:lvl1pPr>
          </a:lstStyle>
          <a:p>
            <a:pPr lvl="0"/>
            <a:endParaRPr lang="zh-CN" altLang="en-US" dirty="0"/>
          </a:p>
        </p:txBody>
      </p:sp>
      <p:pic>
        <p:nvPicPr>
          <p:cNvPr id="7" name="图片 6">
            <a:extLst>
              <a:ext uri="{FF2B5EF4-FFF2-40B4-BE49-F238E27FC236}">
                <a16:creationId xmlns:a16="http://schemas.microsoft.com/office/drawing/2014/main" id="{709B0529-EE67-44AA-BAF8-7E78156B3DE4}"/>
              </a:ext>
            </a:extLst>
          </p:cNvPr>
          <p:cNvPicPr>
            <a:picLocks noChangeAspect="1"/>
          </p:cNvPicPr>
          <p:nvPr userDrawn="1"/>
        </p:nvPicPr>
        <p:blipFill rotWithShape="1">
          <a:blip r:embed="rId2">
            <a:alphaModFix amt="20000"/>
            <a:duotone>
              <a:schemeClr val="accent4">
                <a:shade val="45000"/>
                <a:satMod val="135000"/>
              </a:schemeClr>
              <a:prstClr val="white"/>
            </a:duotone>
          </a:blip>
          <a:srcRect t="9831" b="36385"/>
          <a:stretch/>
        </p:blipFill>
        <p:spPr>
          <a:xfrm>
            <a:off x="3352562" y="6146610"/>
            <a:ext cx="5486876" cy="406590"/>
          </a:xfrm>
          <a:prstGeom prst="rect">
            <a:avLst/>
          </a:prstGeom>
        </p:spPr>
      </p:pic>
      <p:pic>
        <p:nvPicPr>
          <p:cNvPr id="5" name="图片 4">
            <a:extLst>
              <a:ext uri="{FF2B5EF4-FFF2-40B4-BE49-F238E27FC236}">
                <a16:creationId xmlns:a16="http://schemas.microsoft.com/office/drawing/2014/main" id="{DFA12E6D-1EC4-4BB8-BCAB-668C213B8F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86410" y="188997"/>
            <a:ext cx="3019180" cy="2116050"/>
          </a:xfrm>
          <a:prstGeom prst="rect">
            <a:avLst/>
          </a:prstGeom>
        </p:spPr>
      </p:pic>
      <p:sp>
        <p:nvSpPr>
          <p:cNvPr id="18" name="任意多边形: 形状 17">
            <a:extLst>
              <a:ext uri="{FF2B5EF4-FFF2-40B4-BE49-F238E27FC236}">
                <a16:creationId xmlns:a16="http://schemas.microsoft.com/office/drawing/2014/main" id="{5B543617-7E5E-4360-A155-0CA2B7AF9E10}"/>
              </a:ext>
            </a:extLst>
          </p:cNvPr>
          <p:cNvSpPr/>
          <p:nvPr userDrawn="1"/>
        </p:nvSpPr>
        <p:spPr>
          <a:xfrm>
            <a:off x="3419386" y="4393629"/>
            <a:ext cx="5353229" cy="1461642"/>
          </a:xfrm>
          <a:custGeom>
            <a:avLst/>
            <a:gdLst>
              <a:gd name="connsiteX0" fmla="*/ 0 w 5353229"/>
              <a:gd name="connsiteY0" fmla="*/ 0 h 1461642"/>
              <a:gd name="connsiteX1" fmla="*/ 2676615 w 5353229"/>
              <a:gd name="connsiteY1" fmla="*/ 1043939 h 1461642"/>
              <a:gd name="connsiteX2" fmla="*/ 5353229 w 5353229"/>
              <a:gd name="connsiteY2" fmla="*/ 0 h 1461642"/>
              <a:gd name="connsiteX3" fmla="*/ 5353229 w 5353229"/>
              <a:gd name="connsiteY3" fmla="*/ 417703 h 1461642"/>
              <a:gd name="connsiteX4" fmla="*/ 2676615 w 5353229"/>
              <a:gd name="connsiteY4" fmla="*/ 1461642 h 1461642"/>
              <a:gd name="connsiteX5" fmla="*/ 0 w 5353229"/>
              <a:gd name="connsiteY5" fmla="*/ 417703 h 1461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53229" h="1461642">
                <a:moveTo>
                  <a:pt x="0" y="0"/>
                </a:moveTo>
                <a:lnTo>
                  <a:pt x="2676615" y="1043939"/>
                </a:lnTo>
                <a:lnTo>
                  <a:pt x="5353229" y="0"/>
                </a:lnTo>
                <a:lnTo>
                  <a:pt x="5353229" y="417703"/>
                </a:lnTo>
                <a:lnTo>
                  <a:pt x="2676615" y="1461642"/>
                </a:lnTo>
                <a:lnTo>
                  <a:pt x="0" y="417703"/>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9" name="图片 8" descr="图片包含 建筑物&#10;&#10;自动生成的说明">
            <a:extLst>
              <a:ext uri="{FF2B5EF4-FFF2-40B4-BE49-F238E27FC236}">
                <a16:creationId xmlns:a16="http://schemas.microsoft.com/office/drawing/2014/main" id="{D3C2EE1F-0BF9-49E9-859D-A8611895DEEE}"/>
              </a:ext>
            </a:extLst>
          </p:cNvPr>
          <p:cNvPicPr>
            <a:picLocks noChangeAspect="1"/>
          </p:cNvPicPr>
          <p:nvPr userDrawn="1"/>
        </p:nvPicPr>
        <p:blipFill>
          <a:blip r:embed="rId4">
            <a:duotone>
              <a:prstClr val="black"/>
              <a:schemeClr val="accent1">
                <a:tint val="45000"/>
                <a:satMod val="400000"/>
              </a:schemeClr>
            </a:duotone>
            <a:alphaModFix amt="20000"/>
            <a:extLst>
              <a:ext uri="{28A0092B-C50C-407E-A947-70E740481C1C}">
                <a14:useLocalDpi xmlns:a14="http://schemas.microsoft.com/office/drawing/2010/main" val="0"/>
              </a:ext>
            </a:extLst>
          </a:blip>
          <a:stretch>
            <a:fillRect/>
          </a:stretch>
        </p:blipFill>
        <p:spPr>
          <a:xfrm>
            <a:off x="-50417" y="2900149"/>
            <a:ext cx="12292835" cy="3957851"/>
          </a:xfrm>
          <a:prstGeom prst="rect">
            <a:avLst/>
          </a:prstGeom>
        </p:spPr>
      </p:pic>
    </p:spTree>
    <p:extLst>
      <p:ext uri="{BB962C8B-B14F-4D97-AF65-F5344CB8AC3E}">
        <p14:creationId xmlns:p14="http://schemas.microsoft.com/office/powerpoint/2010/main" val="4187296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pPr/>
              <a:t>‹#›</a:t>
            </a:fld>
            <a:endParaRPr lang="zh-CN" altLang="en-US" dirty="0"/>
          </a:p>
        </p:txBody>
      </p:sp>
    </p:spTree>
    <p:extLst>
      <p:ext uri="{BB962C8B-B14F-4D97-AF65-F5344CB8AC3E}">
        <p14:creationId xmlns:p14="http://schemas.microsoft.com/office/powerpoint/2010/main" val="3774908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空白（lowpoly）">
    <p:spTree>
      <p:nvGrpSpPr>
        <p:cNvPr id="1" name=""/>
        <p:cNvGrpSpPr/>
        <p:nvPr/>
      </p:nvGrpSpPr>
      <p:grpSpPr>
        <a:xfrm>
          <a:off x="0" y="0"/>
          <a:ext cx="0" cy="0"/>
          <a:chOff x="0" y="0"/>
          <a:chExt cx="0" cy="0"/>
        </a:xfrm>
      </p:grpSpPr>
      <p:pic>
        <p:nvPicPr>
          <p:cNvPr id="5" name="图片 4" descr="图片包含 建筑物, 圆屋顶, 地板&#10;&#10;描述已自动生成">
            <a:extLst>
              <a:ext uri="{FF2B5EF4-FFF2-40B4-BE49-F238E27FC236}">
                <a16:creationId xmlns:a16="http://schemas.microsoft.com/office/drawing/2014/main" id="{0E7CEFF4-3933-40D2-928B-A28B021C14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pPr/>
              <a:t>‹#›</a:t>
            </a:fld>
            <a:endParaRPr lang="zh-CN" altLang="en-US" dirty="0"/>
          </a:p>
        </p:txBody>
      </p:sp>
    </p:spTree>
    <p:extLst>
      <p:ext uri="{BB962C8B-B14F-4D97-AF65-F5344CB8AC3E}">
        <p14:creationId xmlns:p14="http://schemas.microsoft.com/office/powerpoint/2010/main" val="88762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677578-EE5C-4EF4-B0AD-2C9F9C6AC6B2}"/>
              </a:ext>
            </a:extLst>
          </p:cNvPr>
          <p:cNvPicPr>
            <a:picLocks noChangeAspect="1"/>
          </p:cNvPicPr>
          <p:nvPr userDrawn="1"/>
        </p:nvPicPr>
        <p:blipFill rotWithShape="1">
          <a:blip r:embed="rId2">
            <a:duotone>
              <a:schemeClr val="bg2">
                <a:shade val="45000"/>
                <a:satMod val="135000"/>
              </a:schemeClr>
              <a:prstClr val="white"/>
            </a:duotone>
          </a:blip>
          <a:srcRect r="27993"/>
          <a:stretch/>
        </p:blipFill>
        <p:spPr>
          <a:xfrm>
            <a:off x="1" y="-5557"/>
            <a:ext cx="12192000" cy="6863557"/>
          </a:xfrm>
          <a:prstGeom prst="rect">
            <a:avLst/>
          </a:prstGeom>
        </p:spPr>
      </p:pic>
      <p:sp>
        <p:nvSpPr>
          <p:cNvPr id="4" name="矩形 3">
            <a:extLst>
              <a:ext uri="{FF2B5EF4-FFF2-40B4-BE49-F238E27FC236}">
                <a16:creationId xmlns:a16="http://schemas.microsoft.com/office/drawing/2014/main" id="{8216A5A6-7707-4E8A-942A-139653FAB1BC}"/>
              </a:ext>
            </a:extLst>
          </p:cNvPr>
          <p:cNvSpPr/>
          <p:nvPr userDrawn="1"/>
        </p:nvSpPr>
        <p:spPr>
          <a:xfrm>
            <a:off x="-3" y="2077796"/>
            <a:ext cx="12192000" cy="4780204"/>
          </a:xfrm>
          <a:prstGeom prst="rect">
            <a:avLst/>
          </a:prstGeom>
          <a:gradFill>
            <a:gsLst>
              <a:gs pos="0">
                <a:srgbClr val="010000">
                  <a:alpha val="0"/>
                </a:srgbClr>
              </a:gs>
              <a:gs pos="100000">
                <a:srgbClr val="010000">
                  <a:alpha val="8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5" name="矩形 4">
            <a:extLst>
              <a:ext uri="{FF2B5EF4-FFF2-40B4-BE49-F238E27FC236}">
                <a16:creationId xmlns:a16="http://schemas.microsoft.com/office/drawing/2014/main" id="{F740F69A-19BB-4AA3-A265-5AB4D0D430F4}"/>
              </a:ext>
            </a:extLst>
          </p:cNvPr>
          <p:cNvSpPr/>
          <p:nvPr userDrawn="1"/>
        </p:nvSpPr>
        <p:spPr>
          <a:xfrm rot="10800000">
            <a:off x="-1" y="-5557"/>
            <a:ext cx="12191999" cy="3217764"/>
          </a:xfrm>
          <a:prstGeom prst="rect">
            <a:avLst/>
          </a:prstGeom>
          <a:gradFill>
            <a:gsLst>
              <a:gs pos="0">
                <a:srgbClr val="010000">
                  <a:alpha val="0"/>
                </a:srgbClr>
              </a:gs>
              <a:gs pos="100000">
                <a:srgbClr val="01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6" name="矩形 5">
            <a:extLst>
              <a:ext uri="{FF2B5EF4-FFF2-40B4-BE49-F238E27FC236}">
                <a16:creationId xmlns:a16="http://schemas.microsoft.com/office/drawing/2014/main" id="{2BDA7112-A044-49CE-B9CA-A72126AA67B4}"/>
              </a:ext>
            </a:extLst>
          </p:cNvPr>
          <p:cNvSpPr/>
          <p:nvPr userDrawn="1"/>
        </p:nvSpPr>
        <p:spPr>
          <a:xfrm>
            <a:off x="-1" y="0"/>
            <a:ext cx="12192001" cy="6811864"/>
          </a:xfrm>
          <a:prstGeom prst="rect">
            <a:avLst/>
          </a:prstGeom>
          <a:solidFill>
            <a:srgbClr val="080304">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文本框 6">
            <a:extLst>
              <a:ext uri="{FF2B5EF4-FFF2-40B4-BE49-F238E27FC236}">
                <a16:creationId xmlns:a16="http://schemas.microsoft.com/office/drawing/2014/main" id="{1444A070-E8CF-4E44-B7E5-DA7C47A7E6A7}"/>
              </a:ext>
            </a:extLst>
          </p:cNvPr>
          <p:cNvSpPr txBox="1"/>
          <p:nvPr userDrawn="1"/>
        </p:nvSpPr>
        <p:spPr>
          <a:xfrm>
            <a:off x="4760680" y="564634"/>
            <a:ext cx="2670634" cy="369332"/>
          </a:xfrm>
          <a:prstGeom prst="rect">
            <a:avLst/>
          </a:prstGeom>
          <a:noFill/>
        </p:spPr>
        <p:txBody>
          <a:bodyPr wrap="square" rtlCol="0">
            <a:spAutoFit/>
          </a:bodyPr>
          <a:lstStyle>
            <a:defPPr>
              <a:defRPr lang="en-US"/>
            </a:defPPr>
            <a:lvl1pPr algn="dist">
              <a:defRPr sz="1600">
                <a:solidFill>
                  <a:schemeClr val="bg1"/>
                </a:solidFill>
                <a:latin typeface="+mj-ea"/>
                <a:ea typeface="+mj-ea"/>
              </a:defRPr>
            </a:lvl1p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本</a:t>
            </a:r>
            <a:r>
              <a:rPr kumimoji="0" lang="en-US" altLang="zh-CN" sz="18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800" b="0" i="0" u="none" strike="noStrike" kern="1200" cap="none" spc="0" normalizeH="0" baseline="0" noProof="0">
                <a:ln>
                  <a:noFill/>
                </a:ln>
                <a:solidFill>
                  <a:prstClr val="white"/>
                </a:solidFill>
                <a:effectLst/>
                <a:uLnTx/>
                <a:uFillTx/>
                <a:latin typeface="微软雅黑"/>
                <a:ea typeface="微软雅黑"/>
                <a:cs typeface="+mn-cs"/>
              </a:rPr>
              <a:t>模板正参与</a:t>
            </a:r>
            <a:endParaRPr kumimoji="0" 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8" name="矩形 7">
            <a:extLst>
              <a:ext uri="{FF2B5EF4-FFF2-40B4-BE49-F238E27FC236}">
                <a16:creationId xmlns:a16="http://schemas.microsoft.com/office/drawing/2014/main" id="{E5858290-D261-4C60-BB99-630C19F3840C}"/>
              </a:ext>
            </a:extLst>
          </p:cNvPr>
          <p:cNvSpPr/>
          <p:nvPr userDrawn="1"/>
        </p:nvSpPr>
        <p:spPr>
          <a:xfrm>
            <a:off x="3602350" y="2482543"/>
            <a:ext cx="4987300" cy="400109"/>
          </a:xfrm>
          <a:prstGeom prst="rect">
            <a:avLst/>
          </a:prstGeom>
          <a:gradFill flip="none" rotWithShape="1">
            <a:gsLst>
              <a:gs pos="100000">
                <a:srgbClr val="CB9B53">
                  <a:alpha val="0"/>
                </a:srgbClr>
              </a:gs>
              <a:gs pos="0">
                <a:srgbClr val="CB9B53">
                  <a:alpha val="70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E5177"/>
              </a:solidFill>
              <a:effectLst/>
              <a:uLnTx/>
              <a:uFillTx/>
              <a:latin typeface="Segoe UI"/>
              <a:ea typeface="微软雅黑"/>
              <a:cs typeface="+mn-cs"/>
            </a:endParaRPr>
          </a:p>
        </p:txBody>
      </p:sp>
      <p:sp>
        <p:nvSpPr>
          <p:cNvPr id="9" name="文本框 8">
            <a:extLst>
              <a:ext uri="{FF2B5EF4-FFF2-40B4-BE49-F238E27FC236}">
                <a16:creationId xmlns:a16="http://schemas.microsoft.com/office/drawing/2014/main" id="{87DC30B4-F006-4610-BE34-27B2068262E4}"/>
              </a:ext>
            </a:extLst>
          </p:cNvPr>
          <p:cNvSpPr txBox="1"/>
          <p:nvPr userDrawn="1"/>
        </p:nvSpPr>
        <p:spPr>
          <a:xfrm>
            <a:off x="4049486" y="2517885"/>
            <a:ext cx="4093028" cy="33855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 </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第一届高校</a:t>
            </a:r>
            <a:r>
              <a:rPr kumimoji="0" lang="en-US" altLang="zh-CN" sz="1600" b="0" i="0" u="none" strike="noStrike" kern="1200" cap="none" spc="0" normalizeH="0" baseline="0" noProof="0">
                <a:ln>
                  <a:noFill/>
                </a:ln>
                <a:solidFill>
                  <a:prstClr val="white"/>
                </a:solidFill>
                <a:effectLst/>
                <a:uLnTx/>
                <a:uFillTx/>
                <a:latin typeface="微软雅黑"/>
                <a:ea typeface="微软雅黑"/>
                <a:cs typeface="+mn-cs"/>
              </a:rPr>
              <a:t>PPT</a:t>
            </a:r>
            <a:r>
              <a:rPr kumimoji="0" lang="zh-CN" altLang="en-US" sz="1600" b="0" i="0" u="none" strike="noStrike" kern="1200" cap="none" spc="0" normalizeH="0" baseline="0" noProof="0">
                <a:ln>
                  <a:noFill/>
                </a:ln>
                <a:solidFill>
                  <a:prstClr val="white"/>
                </a:solidFill>
                <a:effectLst/>
                <a:uLnTx/>
                <a:uFillTx/>
                <a:latin typeface="微软雅黑"/>
                <a:ea typeface="微软雅黑"/>
                <a:cs typeface="+mn-cs"/>
              </a:rPr>
              <a:t>模板设计大赛 </a:t>
            </a:r>
            <a:endParaRPr kumimoji="0" lang="en-US" sz="16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1" name="文本框 10">
            <a:extLst>
              <a:ext uri="{FF2B5EF4-FFF2-40B4-BE49-F238E27FC236}">
                <a16:creationId xmlns:a16="http://schemas.microsoft.com/office/drawing/2014/main" id="{6DC88D0E-6AEB-4B0D-AE77-4A1F31C8C366}"/>
              </a:ext>
            </a:extLst>
          </p:cNvPr>
          <p:cNvSpPr txBox="1"/>
          <p:nvPr userDrawn="1"/>
        </p:nvSpPr>
        <p:spPr>
          <a:xfrm>
            <a:off x="6133678" y="4824918"/>
            <a:ext cx="2545865" cy="1061381"/>
          </a:xfrm>
          <a:prstGeom prst="rect">
            <a:avLst/>
          </a:prstGeom>
          <a:noFill/>
        </p:spPr>
        <p:txBody>
          <a:bodyPr wrap="square" rtlCol="0">
            <a:spAutoFit/>
          </a:bodyPr>
          <a:lstStyle>
            <a:defPPr>
              <a:defRPr lang="en-US"/>
            </a:defPPr>
            <a:lvl1pPr algn="dist">
              <a:defRPr>
                <a:solidFill>
                  <a:schemeClr val="bg1"/>
                </a:solidFill>
                <a:latin typeface="+mj-ea"/>
                <a:ea typeface="+mj-ea"/>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微信扫码</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来聆听模板作者</a:t>
            </a:r>
            <a:endParaRPr kumimoji="0" lang="en-US" altLang="zh-CN" sz="1800" b="0" i="0" u="none" strike="noStrike" kern="1200" cap="none" spc="150" normalizeH="0" baseline="0" noProof="0">
              <a:ln>
                <a:noFill/>
              </a:ln>
              <a:solidFill>
                <a:prstClr val="white"/>
              </a:solidFill>
              <a:effectLst/>
              <a:uLnTx/>
              <a:uFillTx/>
              <a:latin typeface="微软雅黑"/>
              <a:ea typeface="微软雅黑"/>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150" normalizeH="0" baseline="0" noProof="0">
                <a:ln>
                  <a:noFill/>
                </a:ln>
                <a:solidFill>
                  <a:prstClr val="white"/>
                </a:solidFill>
                <a:effectLst/>
                <a:uLnTx/>
                <a:uFillTx/>
                <a:latin typeface="微软雅黑"/>
                <a:ea typeface="微软雅黑"/>
                <a:cs typeface="+mn-cs"/>
              </a:rPr>
              <a:t>设计灵感、制作思路</a:t>
            </a:r>
            <a:endParaRPr kumimoji="0" lang="en-US" sz="1800" b="0" i="0" u="none" strike="noStrike" kern="1200" cap="none" spc="150" normalizeH="0" baseline="0" noProof="0">
              <a:ln>
                <a:noFill/>
              </a:ln>
              <a:solidFill>
                <a:prstClr val="white"/>
              </a:solidFill>
              <a:effectLst/>
              <a:uLnTx/>
              <a:uFillTx/>
              <a:latin typeface="微软雅黑"/>
              <a:ea typeface="微软雅黑"/>
              <a:cs typeface="+mn-cs"/>
            </a:endParaRPr>
          </a:p>
        </p:txBody>
      </p:sp>
      <p:pic>
        <p:nvPicPr>
          <p:cNvPr id="12" name="图片 11">
            <a:extLst>
              <a:ext uri="{FF2B5EF4-FFF2-40B4-BE49-F238E27FC236}">
                <a16:creationId xmlns:a16="http://schemas.microsoft.com/office/drawing/2014/main" id="{D791EC9B-5DBA-40F6-9696-4F391A93BCEF}"/>
              </a:ext>
            </a:extLst>
          </p:cNvPr>
          <p:cNvPicPr>
            <a:picLocks noChangeAspect="1"/>
          </p:cNvPicPr>
          <p:nvPr userDrawn="1"/>
        </p:nvPicPr>
        <p:blipFill>
          <a:blip r:embed="rId3"/>
          <a:stretch>
            <a:fillRect/>
          </a:stretch>
        </p:blipFill>
        <p:spPr>
          <a:xfrm>
            <a:off x="-615419" y="3771974"/>
            <a:ext cx="13817069" cy="3996426"/>
          </a:xfrm>
          <a:prstGeom prst="rect">
            <a:avLst/>
          </a:prstGeom>
        </p:spPr>
      </p:pic>
      <p:pic>
        <p:nvPicPr>
          <p:cNvPr id="13" name="图片 12">
            <a:extLst>
              <a:ext uri="{FF2B5EF4-FFF2-40B4-BE49-F238E27FC236}">
                <a16:creationId xmlns:a16="http://schemas.microsoft.com/office/drawing/2014/main" id="{3337B091-14D1-40FD-B8AD-B9A96874112A}"/>
              </a:ext>
            </a:extLst>
          </p:cNvPr>
          <p:cNvPicPr>
            <a:picLocks noChangeAspect="1"/>
          </p:cNvPicPr>
          <p:nvPr userDrawn="1"/>
        </p:nvPicPr>
        <p:blipFill>
          <a:blip r:embed="rId4"/>
          <a:stretch>
            <a:fillRect/>
          </a:stretch>
        </p:blipFill>
        <p:spPr>
          <a:xfrm>
            <a:off x="1683657" y="716939"/>
            <a:ext cx="8824686" cy="1844708"/>
          </a:xfrm>
          <a:prstGeom prst="rect">
            <a:avLst/>
          </a:prstGeom>
        </p:spPr>
      </p:pic>
      <p:sp>
        <p:nvSpPr>
          <p:cNvPr id="14" name="文本框 13">
            <a:extLst>
              <a:ext uri="{FF2B5EF4-FFF2-40B4-BE49-F238E27FC236}">
                <a16:creationId xmlns:a16="http://schemas.microsoft.com/office/drawing/2014/main" id="{260EA93C-471D-411C-A976-09210F7DFE72}"/>
              </a:ext>
            </a:extLst>
          </p:cNvPr>
          <p:cNvSpPr txBox="1"/>
          <p:nvPr userDrawn="1"/>
        </p:nvSpPr>
        <p:spPr>
          <a:xfrm>
            <a:off x="3742050" y="2971888"/>
            <a:ext cx="1983605"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活动主办：秋叶</a:t>
            </a:r>
            <a:r>
              <a:rPr kumimoji="0" lang="en-US" altLang="zh-CN" sz="1100" b="0" i="0" u="none" strike="noStrike" kern="1200" cap="none" spc="0" normalizeH="0" baseline="0" noProof="0">
                <a:ln>
                  <a:noFill/>
                </a:ln>
                <a:solidFill>
                  <a:prstClr val="white">
                    <a:lumMod val="75000"/>
                  </a:prstClr>
                </a:solidFill>
                <a:effectLst/>
                <a:uLnTx/>
                <a:uFillTx/>
                <a:latin typeface="微软雅黑"/>
                <a:ea typeface="微软雅黑"/>
                <a:cs typeface="+mn-cs"/>
              </a:rPr>
              <a:t>PPT</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5" name="文本框 14">
            <a:extLst>
              <a:ext uri="{FF2B5EF4-FFF2-40B4-BE49-F238E27FC236}">
                <a16:creationId xmlns:a16="http://schemas.microsoft.com/office/drawing/2014/main" id="{636416E4-5D2E-4F0B-8673-534B0C96E10E}"/>
              </a:ext>
            </a:extLst>
          </p:cNvPr>
          <p:cNvSpPr txBox="1"/>
          <p:nvPr userDrawn="1"/>
        </p:nvSpPr>
        <p:spPr>
          <a:xfrm>
            <a:off x="6079638" y="2971888"/>
            <a:ext cx="2492943" cy="2616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1100" b="0" i="0" u="none" strike="noStrike" kern="1200" cap="none" spc="0" normalizeH="0" baseline="0" noProof="0">
                <a:ln>
                  <a:noFill/>
                </a:ln>
                <a:solidFill>
                  <a:prstClr val="white">
                    <a:lumMod val="75000"/>
                  </a:prstClr>
                </a:solidFill>
                <a:effectLst/>
                <a:uLnTx/>
                <a:uFillTx/>
                <a:latin typeface="微软雅黑"/>
                <a:ea typeface="微软雅黑"/>
                <a:cs typeface="+mn-cs"/>
              </a:rPr>
              <a:t>技术支持：微软听听文档</a:t>
            </a:r>
            <a:endParaRPr kumimoji="0" lang="en-US" sz="1100" b="0" i="0" u="none" strike="noStrike" kern="1200" cap="none" spc="0" normalizeH="0" baseline="0" noProof="0">
              <a:ln>
                <a:noFill/>
              </a:ln>
              <a:solidFill>
                <a:prstClr val="white">
                  <a:lumMod val="75000"/>
                </a:prstClr>
              </a:solidFill>
              <a:effectLst/>
              <a:uLnTx/>
              <a:uFillTx/>
              <a:latin typeface="微软雅黑"/>
              <a:ea typeface="微软雅黑"/>
              <a:cs typeface="+mn-cs"/>
            </a:endParaRPr>
          </a:p>
        </p:txBody>
      </p:sp>
      <p:sp>
        <p:nvSpPr>
          <p:cNvPr id="16" name="矩形 15">
            <a:extLst>
              <a:ext uri="{FF2B5EF4-FFF2-40B4-BE49-F238E27FC236}">
                <a16:creationId xmlns:a16="http://schemas.microsoft.com/office/drawing/2014/main" id="{90FAAB6E-BB88-4DC1-B3F2-030FD2561703}"/>
              </a:ext>
            </a:extLst>
          </p:cNvPr>
          <p:cNvSpPr/>
          <p:nvPr userDrawn="1"/>
        </p:nvSpPr>
        <p:spPr>
          <a:xfrm>
            <a:off x="3600610" y="3494767"/>
            <a:ext cx="2318400" cy="2318400"/>
          </a:xfrm>
          <a:prstGeom prst="rect">
            <a:avLst/>
          </a:prstGeom>
          <a:solidFill>
            <a:schemeClr val="bg1"/>
          </a:solidFill>
          <a:ln w="57150">
            <a:solidFill>
              <a:srgbClr val="CB9B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53968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标注页">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46331" cy="369332"/>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zh-CN" altLang="en-US" sz="1800" b="0" i="0" u="none" strike="noStrike" kern="0" cap="none" spc="0" normalizeH="0" baseline="0" noProof="0">
                <a:ln>
                  <a:noFill/>
                </a:ln>
                <a:solidFill>
                  <a:srgbClr val="FFFFFF"/>
                </a:solidFill>
                <a:effectLst/>
                <a:uLnTx/>
                <a:uFillTx/>
                <a:latin typeface="Segoe UI Light"/>
                <a:ea typeface="微软雅黑"/>
                <a:cs typeface="Segoe UI Light"/>
              </a:rPr>
              <a:t>标注</a:t>
            </a:r>
            <a:endParaRPr kumimoji="0" lang="zh-CN" altLang="en-US" sz="18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1" name="矩形 10"/>
          <p:cNvSpPr/>
          <p:nvPr userDrawn="1"/>
        </p:nvSpPr>
        <p:spPr>
          <a:xfrm>
            <a:off x="2572589" y="759873"/>
            <a:ext cx="1402001" cy="2025170"/>
          </a:xfrm>
          <a:prstGeom prst="rect">
            <a:avLst/>
          </a:prstGeom>
        </p:spPr>
        <p:txBody>
          <a:bodyPr wrap="square">
            <a:spAutoFit/>
          </a:bodyPr>
          <a:lstStyle/>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使用说明 </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声明</a:t>
            </a: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2" name="矩形 11"/>
          <p:cNvSpPr/>
          <p:nvPr userDrawn="1"/>
        </p:nvSpPr>
        <p:spPr>
          <a:xfrm>
            <a:off x="4153010" y="759873"/>
            <a:ext cx="7074345" cy="2585323"/>
          </a:xfrm>
          <a:prstGeom prst="rect">
            <a:avLst/>
          </a:prstGeom>
        </p:spPr>
        <p:txBody>
          <a:bodyPr wrap="square">
            <a:spAutoFit/>
          </a:bodyPr>
          <a:lstStyle/>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模板为作者原创，著作权归作者所有。</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914400" eaLnBrk="1" fontAlgn="auto" latinLnBrk="0" hangingPunct="1">
              <a:lnSpc>
                <a:spcPct val="130000"/>
              </a:lnSpc>
              <a:spcBef>
                <a:spcPts val="0"/>
              </a:spcBef>
              <a:spcAft>
                <a:spcPts val="0"/>
              </a:spcAft>
              <a:buClrTx/>
              <a:buSzTx/>
              <a:buFontTx/>
              <a:buNone/>
              <a:tabLst/>
              <a:defRPr/>
            </a:pP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您仅可以个人非商业用途使用本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未经权利人书面明确授权，不可将信息内容的全部或部分用于出售，或以出租、出借、转让、分销、发布等其他任何方式供他人使用</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a:t>
            </a:r>
            <a:r>
              <a:rPr kumimoji="0" lang="zh-CN" altLang="en-US" sz="1400" b="0" i="0" u="none" strike="noStrike" kern="1200" cap="none" spc="0" normalizeH="0" baseline="0" noProof="0">
                <a:ln>
                  <a:noFill/>
                </a:ln>
                <a:solidFill>
                  <a:prstClr val="white"/>
                </a:solidFill>
                <a:effectLst/>
                <a:uLnTx/>
                <a:uFillTx/>
                <a:latin typeface="+mn-lt"/>
                <a:ea typeface="微软雅黑" charset="0"/>
                <a:cs typeface="+mn-cs"/>
              </a:rPr>
              <a:t>否则将承担法律责任。</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尊重知识产权并注重保护用户享有的各项权利。</a:t>
            </a:r>
            <a:endPar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endParaRPr>
          </a:p>
          <a:p>
            <a:pPr marL="0" marR="0" lvl="0" indent="0" defTabSz="609585" eaLnBrk="1" fontAlgn="auto" latinLnBrk="0" hangingPunct="1">
              <a:lnSpc>
                <a:spcPct val="130000"/>
              </a:lnSpc>
              <a:spcBef>
                <a:spcPts val="0"/>
              </a:spcBef>
              <a:spcAft>
                <a:spcPts val="0"/>
              </a:spcAft>
              <a:buClrTx/>
              <a:buSzTx/>
              <a:buFontTx/>
              <a:buNone/>
              <a:tabLst/>
              <a:defRPr/>
            </a:pP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OfficePLUS</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拥有对本</a:t>
            </a:r>
            <a:r>
              <a:rPr kumimoji="0" lang="en-US" altLang="zh-CN" sz="1400" b="0" i="0" u="none" strike="noStrike" kern="0" cap="none" spc="0" normalizeH="0" baseline="0" noProof="0">
                <a:ln>
                  <a:noFill/>
                </a:ln>
                <a:solidFill>
                  <a:srgbClr val="FFFFFF"/>
                </a:solidFill>
                <a:effectLst/>
                <a:uLnTx/>
                <a:uFillTx/>
                <a:latin typeface="Segoe UI Light"/>
                <a:ea typeface="微软雅黑"/>
                <a:cs typeface="Segoe UI Light"/>
              </a:rPr>
              <a:t>PPT</a:t>
            </a:r>
            <a:r>
              <a:rPr kumimoji="0" lang="zh-CN" altLang="en-US" sz="1400" b="0" i="0" u="none" strike="noStrike" kern="0" cap="none" spc="0" normalizeH="0" baseline="0" noProof="0">
                <a:ln>
                  <a:noFill/>
                </a:ln>
                <a:solidFill>
                  <a:srgbClr val="FFFFFF"/>
                </a:solidFill>
                <a:effectLst/>
                <a:uLnTx/>
                <a:uFillTx/>
                <a:latin typeface="Segoe UI Light"/>
                <a:ea typeface="微软雅黑"/>
                <a:cs typeface="Segoe UI Light"/>
              </a:rPr>
              <a:t>模板进行展示、报道、宣传及用于市场活动的权利，若在比赛或商业应用过程中发生版权纠纷，其法律责任由作者本人承担。</a:t>
            </a:r>
            <a:endParaRPr kumimoji="0" lang="zh-CN" altLang="en-US" sz="1400" b="0" i="0" u="none" strike="noStrike" kern="0" cap="none" spc="0" normalizeH="0" baseline="0" noProof="0" dirty="0">
              <a:ln>
                <a:noFill/>
              </a:ln>
              <a:solidFill>
                <a:srgbClr val="FFFFFF"/>
              </a:solidFill>
              <a:effectLst/>
              <a:uLnTx/>
              <a:uFillTx/>
              <a:latin typeface="Segoe UI Light"/>
              <a:ea typeface="微软雅黑"/>
              <a:cs typeface="Segoe UI Light"/>
            </a:endParaRPr>
          </a:p>
        </p:txBody>
      </p:sp>
      <p:sp>
        <p:nvSpPr>
          <p:cNvPr id="13" name="矩形 12"/>
          <p:cNvSpPr/>
          <p:nvPr userDrawn="1"/>
        </p:nvSpPr>
        <p:spPr>
          <a:xfrm>
            <a:off x="440603" y="182445"/>
            <a:ext cx="777777" cy="246221"/>
          </a:xfrm>
          <a:prstGeom prst="rect">
            <a:avLst/>
          </a:prstGeom>
        </p:spPr>
        <p:txBody>
          <a:bodyPr wrap="none">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1" lang="en-US" altLang="zh-CN" sz="1000" b="0" i="0" u="none" strike="noStrike" kern="0" cap="none" spc="0" normalizeH="0" baseline="0" noProof="0" dirty="0">
                <a:ln>
                  <a:noFill/>
                </a:ln>
                <a:solidFill>
                  <a:prstClr val="white"/>
                </a:solidFill>
                <a:effectLst/>
                <a:uLnTx/>
                <a:uFillTx/>
                <a:latin typeface="Segoe UI Light"/>
                <a:ea typeface="微软雅黑" charset="0"/>
                <a:cs typeface="Segoe UI Light"/>
              </a:rPr>
              <a:t>OfficePLUS</a:t>
            </a:r>
            <a:endParaRPr kumimoji="0" lang="zh-CN" altLang="en-US" sz="1000" b="0" i="0" u="none" strike="noStrike" kern="0" cap="none" spc="0" normalizeH="0" baseline="0" noProof="0" dirty="0">
              <a:ln>
                <a:noFill/>
              </a:ln>
              <a:solidFill>
                <a:prstClr val="white"/>
              </a:solidFill>
              <a:effectLst/>
              <a:uLnTx/>
              <a:uFillTx/>
              <a:latin typeface="Segoe UI Light"/>
              <a:ea typeface="微软雅黑" charset="0"/>
              <a:cs typeface="Segoe UI Light"/>
            </a:endParaRPr>
          </a:p>
        </p:txBody>
      </p:sp>
    </p:spTree>
    <p:extLst>
      <p:ext uri="{BB962C8B-B14F-4D97-AF65-F5344CB8AC3E}">
        <p14:creationId xmlns:p14="http://schemas.microsoft.com/office/powerpoint/2010/main" val="184301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2">
    <p:spTree>
      <p:nvGrpSpPr>
        <p:cNvPr id="1" name=""/>
        <p:cNvGrpSpPr/>
        <p:nvPr/>
      </p:nvGrpSpPr>
      <p:grpSpPr>
        <a:xfrm>
          <a:off x="0" y="0"/>
          <a:ext cx="0" cy="0"/>
          <a:chOff x="0" y="0"/>
          <a:chExt cx="0" cy="0"/>
        </a:xfrm>
      </p:grpSpPr>
      <p:sp>
        <p:nvSpPr>
          <p:cNvPr id="4" name="图片占位符 3">
            <a:extLst>
              <a:ext uri="{FF2B5EF4-FFF2-40B4-BE49-F238E27FC236}">
                <a16:creationId xmlns:a16="http://schemas.microsoft.com/office/drawing/2014/main" id="{ECA0A7A8-52A5-4508-9B7C-8E9F070AF3A8}"/>
              </a:ext>
            </a:extLst>
          </p:cNvPr>
          <p:cNvSpPr>
            <a:spLocks noGrp="1"/>
          </p:cNvSpPr>
          <p:nvPr>
            <p:ph type="pic" sz="quarter" idx="12"/>
          </p:nvPr>
        </p:nvSpPr>
        <p:spPr>
          <a:xfrm>
            <a:off x="0" y="749300"/>
            <a:ext cx="12203394" cy="3191932"/>
          </a:xfrm>
          <a:prstGeom prst="rect">
            <a:avLst/>
          </a:prstGeom>
        </p:spPr>
        <p:txBody>
          <a:bodyPr/>
          <a:lstStyle/>
          <a:p>
            <a:endParaRPr lang="zh-CN" altLang="en-US"/>
          </a:p>
        </p:txBody>
      </p:sp>
      <p:pic>
        <p:nvPicPr>
          <p:cNvPr id="8" name="图片 7" descr="图片包含 建筑物&#10;&#10;自动生成的说明">
            <a:extLst>
              <a:ext uri="{FF2B5EF4-FFF2-40B4-BE49-F238E27FC236}">
                <a16:creationId xmlns:a16="http://schemas.microsoft.com/office/drawing/2014/main" id="{DC463E02-403D-4EDF-904F-C4102C9C3D8E}"/>
              </a:ext>
            </a:extLst>
          </p:cNvPr>
          <p:cNvPicPr>
            <a:picLocks noChangeAspect="1"/>
          </p:cNvPicPr>
          <p:nvPr userDrawn="1"/>
        </p:nvPicPr>
        <p:blipFill>
          <a:blip r:embed="rId2">
            <a:duotone>
              <a:prstClr val="black"/>
              <a:schemeClr val="accent1">
                <a:tint val="45000"/>
                <a:satMod val="400000"/>
              </a:schemeClr>
            </a:duotone>
            <a:alphaModFix amt="5000"/>
            <a:extLst>
              <a:ext uri="{28A0092B-C50C-407E-A947-70E740481C1C}">
                <a14:useLocalDpi xmlns:a14="http://schemas.microsoft.com/office/drawing/2010/main" val="0"/>
              </a:ext>
            </a:extLst>
          </a:blip>
          <a:stretch>
            <a:fillRect/>
          </a:stretch>
        </p:blipFill>
        <p:spPr>
          <a:xfrm>
            <a:off x="-50417" y="2900149"/>
            <a:ext cx="12292835" cy="3957851"/>
          </a:xfrm>
          <a:prstGeom prst="rect">
            <a:avLst/>
          </a:prstGeom>
        </p:spPr>
      </p:pic>
      <p:pic>
        <p:nvPicPr>
          <p:cNvPr id="10" name="图片 9">
            <a:extLst>
              <a:ext uri="{FF2B5EF4-FFF2-40B4-BE49-F238E27FC236}">
                <a16:creationId xmlns:a16="http://schemas.microsoft.com/office/drawing/2014/main" id="{E72915E0-7E7B-4E91-A2E6-50DB32FFA4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2913" y="51177"/>
            <a:ext cx="2169174" cy="713098"/>
          </a:xfrm>
          <a:prstGeom prst="rect">
            <a:avLst/>
          </a:prstGeom>
        </p:spPr>
      </p:pic>
      <p:sp>
        <p:nvSpPr>
          <p:cNvPr id="22" name="标题 1">
            <a:extLst>
              <a:ext uri="{FF2B5EF4-FFF2-40B4-BE49-F238E27FC236}">
                <a16:creationId xmlns:a16="http://schemas.microsoft.com/office/drawing/2014/main" id="{9AF74CDA-19DD-45C1-88FF-2379736830CB}"/>
              </a:ext>
            </a:extLst>
          </p:cNvPr>
          <p:cNvSpPr>
            <a:spLocks noGrp="1"/>
          </p:cNvSpPr>
          <p:nvPr>
            <p:ph type="title" hasCustomPrompt="1"/>
          </p:nvPr>
        </p:nvSpPr>
        <p:spPr>
          <a:xfrm>
            <a:off x="1069561" y="3383857"/>
            <a:ext cx="10052879" cy="1060855"/>
          </a:xfrm>
          <a:prstGeom prst="rect">
            <a:avLst/>
          </a:prstGeom>
          <a:solidFill>
            <a:schemeClr val="bg1"/>
          </a:solidFill>
          <a:effectLst>
            <a:outerShdw blurRad="50800" dist="38100" dir="2700000" algn="tl" rotWithShape="0">
              <a:prstClr val="black">
                <a:alpha val="40000"/>
              </a:prstClr>
            </a:outerShdw>
          </a:effectLst>
        </p:spPr>
        <p:txBody>
          <a:bodyPr anchor="ctr">
            <a:noAutofit/>
          </a:bodyPr>
          <a:lstStyle>
            <a:lvl1pPr algn="ctr">
              <a:defRPr sz="5400" b="1">
                <a:solidFill>
                  <a:schemeClr val="accent1"/>
                </a:solidFill>
              </a:defRPr>
            </a:lvl1pPr>
          </a:lstStyle>
          <a:p>
            <a:r>
              <a:rPr lang="zh-CN" altLang="en-US" dirty="0"/>
              <a:t>单击此处编辑标题样式</a:t>
            </a:r>
          </a:p>
        </p:txBody>
      </p:sp>
      <p:sp>
        <p:nvSpPr>
          <p:cNvPr id="26" name="内容占位符 25">
            <a:extLst>
              <a:ext uri="{FF2B5EF4-FFF2-40B4-BE49-F238E27FC236}">
                <a16:creationId xmlns:a16="http://schemas.microsoft.com/office/drawing/2014/main" id="{981273AB-3D30-4A7E-951D-B80D3185213B}"/>
              </a:ext>
            </a:extLst>
          </p:cNvPr>
          <p:cNvSpPr>
            <a:spLocks noGrp="1"/>
          </p:cNvSpPr>
          <p:nvPr>
            <p:ph sz="quarter" idx="10" hasCustomPrompt="1"/>
          </p:nvPr>
        </p:nvSpPr>
        <p:spPr>
          <a:xfrm>
            <a:off x="4644345" y="5798690"/>
            <a:ext cx="2903311" cy="454025"/>
          </a:xfrm>
          <a:prstGeom prst="rect">
            <a:avLst/>
          </a:prstGeom>
        </p:spPr>
        <p:txBody>
          <a:bodyPr anchor="ctr"/>
          <a:lstStyle>
            <a:lvl1pPr marL="0" indent="0" algn="ctr">
              <a:lnSpc>
                <a:spcPct val="100000"/>
              </a:lnSpc>
              <a:buNone/>
              <a:defRPr sz="2400">
                <a:solidFill>
                  <a:schemeClr val="accent2"/>
                </a:solidFill>
              </a:defRPr>
            </a:lvl1pPr>
          </a:lstStyle>
          <a:p>
            <a:pPr lvl="0"/>
            <a:fld id="{C6124F18-99FF-4E25-B026-C95B196756F6}" type="datetime2">
              <a:rPr lang="zh-CN" altLang="en-US" smtClean="0"/>
              <a:t>2019年1月28日</a:t>
            </a:fld>
            <a:endParaRPr lang="zh-CN" altLang="en-US" dirty="0"/>
          </a:p>
        </p:txBody>
      </p:sp>
      <p:sp>
        <p:nvSpPr>
          <p:cNvPr id="32" name="文本占位符 31">
            <a:extLst>
              <a:ext uri="{FF2B5EF4-FFF2-40B4-BE49-F238E27FC236}">
                <a16:creationId xmlns:a16="http://schemas.microsoft.com/office/drawing/2014/main" id="{F905EEBF-8ACE-4D30-A4F5-C5796F8343A2}"/>
              </a:ext>
            </a:extLst>
          </p:cNvPr>
          <p:cNvSpPr>
            <a:spLocks noGrp="1"/>
          </p:cNvSpPr>
          <p:nvPr>
            <p:ph type="body" sz="quarter" idx="11"/>
          </p:nvPr>
        </p:nvSpPr>
        <p:spPr>
          <a:xfrm>
            <a:off x="4034910" y="5052868"/>
            <a:ext cx="4122181" cy="598488"/>
          </a:xfrm>
          <a:prstGeom prst="rect">
            <a:avLst/>
          </a:prstGeom>
        </p:spPr>
        <p:txBody>
          <a:bodyPr anchor="ctr"/>
          <a:lstStyle>
            <a:lvl1pPr marL="0" indent="0" algn="ctr">
              <a:lnSpc>
                <a:spcPct val="100000"/>
              </a:lnSpc>
              <a:buNone/>
              <a:defRPr sz="3200" b="1">
                <a:solidFill>
                  <a:schemeClr val="accent2"/>
                </a:solidFill>
              </a:defRPr>
            </a:lvl1pPr>
          </a:lstStyle>
          <a:p>
            <a:pPr lvl="0"/>
            <a:endParaRPr lang="zh-CN" altLang="en-US" dirty="0"/>
          </a:p>
        </p:txBody>
      </p:sp>
      <p:pic>
        <p:nvPicPr>
          <p:cNvPr id="35" name="图片 34">
            <a:extLst>
              <a:ext uri="{FF2B5EF4-FFF2-40B4-BE49-F238E27FC236}">
                <a16:creationId xmlns:a16="http://schemas.microsoft.com/office/drawing/2014/main" id="{CE9FF532-F6D9-45BD-B501-EEC1CB82C010}"/>
              </a:ext>
            </a:extLst>
          </p:cNvPr>
          <p:cNvPicPr>
            <a:picLocks noChangeAspect="1"/>
          </p:cNvPicPr>
          <p:nvPr userDrawn="1"/>
        </p:nvPicPr>
        <p:blipFill rotWithShape="1">
          <a:blip r:embed="rId4" cstate="print"/>
          <a:srcRect l="74359" r="1346"/>
          <a:stretch/>
        </p:blipFill>
        <p:spPr>
          <a:xfrm>
            <a:off x="8870172" y="274183"/>
            <a:ext cx="3002280" cy="411617"/>
          </a:xfrm>
          <a:prstGeom prst="rect">
            <a:avLst/>
          </a:prstGeom>
        </p:spPr>
      </p:pic>
      <p:grpSp>
        <p:nvGrpSpPr>
          <p:cNvPr id="2" name="组合 1">
            <a:extLst>
              <a:ext uri="{FF2B5EF4-FFF2-40B4-BE49-F238E27FC236}">
                <a16:creationId xmlns:a16="http://schemas.microsoft.com/office/drawing/2014/main" id="{3E0947F5-F302-4DA0-B1F5-30EE10CF1F22}"/>
              </a:ext>
            </a:extLst>
          </p:cNvPr>
          <p:cNvGrpSpPr/>
          <p:nvPr userDrawn="1"/>
        </p:nvGrpSpPr>
        <p:grpSpPr>
          <a:xfrm>
            <a:off x="3352562" y="6252715"/>
            <a:ext cx="5486876" cy="406590"/>
            <a:chOff x="3352562" y="6073254"/>
            <a:chExt cx="5486876" cy="406590"/>
          </a:xfrm>
        </p:grpSpPr>
        <p:pic>
          <p:nvPicPr>
            <p:cNvPr id="18" name="图片 17">
              <a:extLst>
                <a:ext uri="{FF2B5EF4-FFF2-40B4-BE49-F238E27FC236}">
                  <a16:creationId xmlns:a16="http://schemas.microsoft.com/office/drawing/2014/main" id="{AA839E5E-CB67-421E-974F-278CCBCFB8C5}"/>
                </a:ext>
              </a:extLst>
            </p:cNvPr>
            <p:cNvPicPr>
              <a:picLocks noChangeAspect="1"/>
            </p:cNvPicPr>
            <p:nvPr userDrawn="1"/>
          </p:nvPicPr>
          <p:blipFill rotWithShape="1">
            <a:blip r:embed="rId5">
              <a:alphaModFix amt="35000"/>
            </a:blip>
            <a:srcRect t="9831" b="36385"/>
            <a:stretch/>
          </p:blipFill>
          <p:spPr>
            <a:xfrm>
              <a:off x="3352562" y="6073254"/>
              <a:ext cx="5486876" cy="406590"/>
            </a:xfrm>
            <a:prstGeom prst="rect">
              <a:avLst/>
            </a:prstGeom>
          </p:spPr>
        </p:pic>
        <p:sp>
          <p:nvSpPr>
            <p:cNvPr id="37" name="椭圆 36">
              <a:extLst>
                <a:ext uri="{FF2B5EF4-FFF2-40B4-BE49-F238E27FC236}">
                  <a16:creationId xmlns:a16="http://schemas.microsoft.com/office/drawing/2014/main" id="{53D809C0-A4EF-44AF-AECA-4A85E4BA2C9D}"/>
                </a:ext>
              </a:extLst>
            </p:cNvPr>
            <p:cNvSpPr/>
            <p:nvPr userDrawn="1"/>
          </p:nvSpPr>
          <p:spPr>
            <a:xfrm>
              <a:off x="6051000" y="6259222"/>
              <a:ext cx="90000" cy="900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93579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封面3">
    <p:spTree>
      <p:nvGrpSpPr>
        <p:cNvPr id="1" name=""/>
        <p:cNvGrpSpPr/>
        <p:nvPr/>
      </p:nvGrpSpPr>
      <p:grpSpPr>
        <a:xfrm>
          <a:off x="0" y="0"/>
          <a:ext cx="0" cy="0"/>
          <a:chOff x="0" y="0"/>
          <a:chExt cx="0" cy="0"/>
        </a:xfrm>
      </p:grpSpPr>
      <p:pic>
        <p:nvPicPr>
          <p:cNvPr id="12" name="图片 11" descr="图片包含 建筑物, 圆屋顶, 地板&#10;&#10;描述已自动生成">
            <a:extLst>
              <a:ext uri="{FF2B5EF4-FFF2-40B4-BE49-F238E27FC236}">
                <a16:creationId xmlns:a16="http://schemas.microsoft.com/office/drawing/2014/main" id="{32C61E04-9C57-4412-9EA5-8082A6789B5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5" name="平行四边形 4">
            <a:extLst>
              <a:ext uri="{FF2B5EF4-FFF2-40B4-BE49-F238E27FC236}">
                <a16:creationId xmlns:a16="http://schemas.microsoft.com/office/drawing/2014/main" id="{C5A6C460-C718-4155-A390-E0273AFCB62A}"/>
              </a:ext>
            </a:extLst>
          </p:cNvPr>
          <p:cNvSpPr/>
          <p:nvPr userDrawn="1"/>
        </p:nvSpPr>
        <p:spPr>
          <a:xfrm>
            <a:off x="4144710" y="1537750"/>
            <a:ext cx="8047290" cy="3189811"/>
          </a:xfrm>
          <a:prstGeom prst="parallelogram">
            <a:avLst>
              <a:gd name="adj" fmla="val 0"/>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建筑物&#10;&#10;自动生成的说明">
            <a:extLst>
              <a:ext uri="{FF2B5EF4-FFF2-40B4-BE49-F238E27FC236}">
                <a16:creationId xmlns:a16="http://schemas.microsoft.com/office/drawing/2014/main" id="{DC463E02-403D-4EDF-904F-C4102C9C3D8E}"/>
              </a:ext>
            </a:extLst>
          </p:cNvPr>
          <p:cNvPicPr>
            <a:picLocks noChangeAspect="1"/>
          </p:cNvPicPr>
          <p:nvPr userDrawn="1"/>
        </p:nvPicPr>
        <p:blipFill>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tretch>
            <a:fillRect/>
          </a:stretch>
        </p:blipFill>
        <p:spPr>
          <a:xfrm>
            <a:off x="4439986" y="2142500"/>
            <a:ext cx="8047290" cy="2590938"/>
          </a:xfrm>
          <a:prstGeom prst="rect">
            <a:avLst/>
          </a:prstGeom>
        </p:spPr>
      </p:pic>
      <p:sp>
        <p:nvSpPr>
          <p:cNvPr id="22" name="标题 1">
            <a:extLst>
              <a:ext uri="{FF2B5EF4-FFF2-40B4-BE49-F238E27FC236}">
                <a16:creationId xmlns:a16="http://schemas.microsoft.com/office/drawing/2014/main" id="{9AF74CDA-19DD-45C1-88FF-2379736830CB}"/>
              </a:ext>
            </a:extLst>
          </p:cNvPr>
          <p:cNvSpPr>
            <a:spLocks noGrp="1"/>
          </p:cNvSpPr>
          <p:nvPr>
            <p:ph type="title" hasCustomPrompt="1"/>
          </p:nvPr>
        </p:nvSpPr>
        <p:spPr>
          <a:xfrm>
            <a:off x="5281297" y="2602227"/>
            <a:ext cx="6426437" cy="1060855"/>
          </a:xfrm>
          <a:prstGeom prst="rect">
            <a:avLst/>
          </a:prstGeom>
          <a:noFill/>
          <a:effectLst/>
        </p:spPr>
        <p:txBody>
          <a:bodyPr anchor="ctr">
            <a:noAutofit/>
          </a:bodyPr>
          <a:lstStyle>
            <a:lvl1pPr algn="ctr">
              <a:defRPr sz="4000" b="1">
                <a:solidFill>
                  <a:schemeClr val="accent1"/>
                </a:solidFill>
              </a:defRPr>
            </a:lvl1pPr>
          </a:lstStyle>
          <a:p>
            <a:r>
              <a:rPr lang="zh-CN" altLang="en-US" dirty="0"/>
              <a:t>单击此处编辑标题样式</a:t>
            </a:r>
          </a:p>
        </p:txBody>
      </p:sp>
      <p:sp>
        <p:nvSpPr>
          <p:cNvPr id="26" name="内容占位符 25">
            <a:extLst>
              <a:ext uri="{FF2B5EF4-FFF2-40B4-BE49-F238E27FC236}">
                <a16:creationId xmlns:a16="http://schemas.microsoft.com/office/drawing/2014/main" id="{981273AB-3D30-4A7E-951D-B80D3185213B}"/>
              </a:ext>
            </a:extLst>
          </p:cNvPr>
          <p:cNvSpPr>
            <a:spLocks noGrp="1"/>
          </p:cNvSpPr>
          <p:nvPr>
            <p:ph sz="quarter" idx="10" hasCustomPrompt="1"/>
          </p:nvPr>
        </p:nvSpPr>
        <p:spPr>
          <a:xfrm>
            <a:off x="7341280" y="4870088"/>
            <a:ext cx="2244701" cy="454025"/>
          </a:xfrm>
          <a:prstGeom prst="rect">
            <a:avLst/>
          </a:prstGeom>
        </p:spPr>
        <p:txBody>
          <a:bodyPr anchor="ctr"/>
          <a:lstStyle>
            <a:lvl1pPr marL="0" indent="0" algn="ctr">
              <a:lnSpc>
                <a:spcPct val="100000"/>
              </a:lnSpc>
              <a:buNone/>
              <a:defRPr sz="1800">
                <a:solidFill>
                  <a:schemeClr val="accent2"/>
                </a:solidFill>
              </a:defRPr>
            </a:lvl1pPr>
          </a:lstStyle>
          <a:p>
            <a:pPr lvl="0"/>
            <a:fld id="{C6124F18-99FF-4E25-B026-C95B196756F6}" type="datetime2">
              <a:rPr lang="zh-CN" altLang="en-US" smtClean="0"/>
              <a:t>2019年1月28日</a:t>
            </a:fld>
            <a:endParaRPr lang="zh-CN" altLang="en-US" dirty="0"/>
          </a:p>
        </p:txBody>
      </p:sp>
      <p:sp>
        <p:nvSpPr>
          <p:cNvPr id="32" name="文本占位符 31">
            <a:extLst>
              <a:ext uri="{FF2B5EF4-FFF2-40B4-BE49-F238E27FC236}">
                <a16:creationId xmlns:a16="http://schemas.microsoft.com/office/drawing/2014/main" id="{F905EEBF-8ACE-4D30-A4F5-C5796F8343A2}"/>
              </a:ext>
            </a:extLst>
          </p:cNvPr>
          <p:cNvSpPr>
            <a:spLocks noGrp="1"/>
          </p:cNvSpPr>
          <p:nvPr>
            <p:ph type="body" sz="quarter" idx="11"/>
          </p:nvPr>
        </p:nvSpPr>
        <p:spPr>
          <a:xfrm>
            <a:off x="6819584" y="3810704"/>
            <a:ext cx="3349862" cy="598488"/>
          </a:xfrm>
          <a:prstGeom prst="rect">
            <a:avLst/>
          </a:prstGeom>
        </p:spPr>
        <p:txBody>
          <a:bodyPr anchor="ctr"/>
          <a:lstStyle>
            <a:lvl1pPr marL="0" indent="0" algn="ctr">
              <a:lnSpc>
                <a:spcPct val="100000"/>
              </a:lnSpc>
              <a:buNone/>
              <a:defRPr sz="2400" b="1">
                <a:solidFill>
                  <a:schemeClr val="accent2"/>
                </a:solidFill>
              </a:defRPr>
            </a:lvl1pPr>
          </a:lstStyle>
          <a:p>
            <a:pPr lvl="0"/>
            <a:endParaRPr lang="zh-CN" altLang="en-US" dirty="0"/>
          </a:p>
        </p:txBody>
      </p:sp>
      <p:sp>
        <p:nvSpPr>
          <p:cNvPr id="15" name="图片占位符 14">
            <a:extLst>
              <a:ext uri="{FF2B5EF4-FFF2-40B4-BE49-F238E27FC236}">
                <a16:creationId xmlns:a16="http://schemas.microsoft.com/office/drawing/2014/main" id="{73862409-EB7F-40D8-9600-B7C8CE927E66}"/>
              </a:ext>
            </a:extLst>
          </p:cNvPr>
          <p:cNvSpPr>
            <a:spLocks noGrp="1"/>
          </p:cNvSpPr>
          <p:nvPr>
            <p:ph type="pic" sz="quarter" idx="12"/>
          </p:nvPr>
        </p:nvSpPr>
        <p:spPr>
          <a:xfrm>
            <a:off x="0" y="1119382"/>
            <a:ext cx="6323888" cy="4026547"/>
          </a:xfrm>
          <a:custGeom>
            <a:avLst/>
            <a:gdLst>
              <a:gd name="connsiteX0" fmla="*/ 0 w 4827208"/>
              <a:gd name="connsiteY0" fmla="*/ 0 h 3236615"/>
              <a:gd name="connsiteX1" fmla="*/ 4827208 w 4827208"/>
              <a:gd name="connsiteY1" fmla="*/ 0 h 3236615"/>
              <a:gd name="connsiteX2" fmla="*/ 3218537 w 4827208"/>
              <a:gd name="connsiteY2" fmla="*/ 3236615 h 3236615"/>
              <a:gd name="connsiteX3" fmla="*/ 0 w 4827208"/>
              <a:gd name="connsiteY3" fmla="*/ 3236615 h 3236615"/>
            </a:gdLst>
            <a:ahLst/>
            <a:cxnLst>
              <a:cxn ang="0">
                <a:pos x="connsiteX0" y="connsiteY0"/>
              </a:cxn>
              <a:cxn ang="0">
                <a:pos x="connsiteX1" y="connsiteY1"/>
              </a:cxn>
              <a:cxn ang="0">
                <a:pos x="connsiteX2" y="connsiteY2"/>
              </a:cxn>
              <a:cxn ang="0">
                <a:pos x="connsiteX3" y="connsiteY3"/>
              </a:cxn>
            </a:cxnLst>
            <a:rect l="l" t="t" r="r" b="b"/>
            <a:pathLst>
              <a:path w="4827208" h="3236615">
                <a:moveTo>
                  <a:pt x="0" y="0"/>
                </a:moveTo>
                <a:lnTo>
                  <a:pt x="4827208" y="0"/>
                </a:lnTo>
                <a:lnTo>
                  <a:pt x="3218537" y="3236615"/>
                </a:lnTo>
                <a:lnTo>
                  <a:pt x="0" y="3236615"/>
                </a:lnTo>
                <a:close/>
              </a:path>
            </a:pathLst>
          </a:custGeom>
          <a:effectLst>
            <a:outerShdw blurRad="50800" dist="38100" dir="2700000" algn="tl" rotWithShape="0">
              <a:prstClr val="black">
                <a:alpha val="40000"/>
              </a:prstClr>
            </a:outerShdw>
          </a:effectLst>
        </p:spPr>
        <p:txBody>
          <a:bodyPr wrap="square">
            <a:noAutofit/>
          </a:bodyPr>
          <a:lstStyle/>
          <a:p>
            <a:endParaRPr lang="zh-CN" altLang="en-US"/>
          </a:p>
        </p:txBody>
      </p:sp>
      <p:pic>
        <p:nvPicPr>
          <p:cNvPr id="6" name="图片 5">
            <a:extLst>
              <a:ext uri="{FF2B5EF4-FFF2-40B4-BE49-F238E27FC236}">
                <a16:creationId xmlns:a16="http://schemas.microsoft.com/office/drawing/2014/main" id="{1A63D107-02BD-4A0D-9132-36E8D944F421}"/>
              </a:ext>
            </a:extLst>
          </p:cNvPr>
          <p:cNvPicPr>
            <a:picLocks noChangeAspect="1"/>
          </p:cNvPicPr>
          <p:nvPr userDrawn="1"/>
        </p:nvPicPr>
        <p:blipFill>
          <a:blip r:embed="rId4"/>
          <a:stretch>
            <a:fillRect/>
          </a:stretch>
        </p:blipFill>
        <p:spPr>
          <a:xfrm>
            <a:off x="6524558" y="4410381"/>
            <a:ext cx="3935296" cy="209291"/>
          </a:xfrm>
          <a:prstGeom prst="rect">
            <a:avLst/>
          </a:prstGeom>
        </p:spPr>
      </p:pic>
      <p:pic>
        <p:nvPicPr>
          <p:cNvPr id="24" name="图片 23">
            <a:extLst>
              <a:ext uri="{FF2B5EF4-FFF2-40B4-BE49-F238E27FC236}">
                <a16:creationId xmlns:a16="http://schemas.microsoft.com/office/drawing/2014/main" id="{3D92EBD5-2225-4D92-B6FB-5F42D4CF9A7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2913" y="51177"/>
            <a:ext cx="2169174" cy="713098"/>
          </a:xfrm>
          <a:prstGeom prst="rect">
            <a:avLst/>
          </a:prstGeom>
        </p:spPr>
      </p:pic>
      <p:pic>
        <p:nvPicPr>
          <p:cNvPr id="27" name="图片 26">
            <a:extLst>
              <a:ext uri="{FF2B5EF4-FFF2-40B4-BE49-F238E27FC236}">
                <a16:creationId xmlns:a16="http://schemas.microsoft.com/office/drawing/2014/main" id="{7F038EC1-5530-4400-9F4D-38CB7EE61EE1}"/>
              </a:ext>
            </a:extLst>
          </p:cNvPr>
          <p:cNvPicPr>
            <a:picLocks noChangeAspect="1"/>
          </p:cNvPicPr>
          <p:nvPr userDrawn="1"/>
        </p:nvPicPr>
        <p:blipFill rotWithShape="1">
          <a:blip r:embed="rId6" cstate="print"/>
          <a:srcRect r="1346"/>
          <a:stretch/>
        </p:blipFill>
        <p:spPr>
          <a:xfrm>
            <a:off x="516" y="6041797"/>
            <a:ext cx="12166903" cy="411617"/>
          </a:xfrm>
          <a:prstGeom prst="rect">
            <a:avLst/>
          </a:prstGeom>
        </p:spPr>
      </p:pic>
    </p:spTree>
    <p:extLst>
      <p:ext uri="{BB962C8B-B14F-4D97-AF65-F5344CB8AC3E}">
        <p14:creationId xmlns:p14="http://schemas.microsoft.com/office/powerpoint/2010/main" val="2419962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1">
    <p:spTree>
      <p:nvGrpSpPr>
        <p:cNvPr id="1" name=""/>
        <p:cNvGrpSpPr/>
        <p:nvPr/>
      </p:nvGrpSpPr>
      <p:grpSpPr>
        <a:xfrm>
          <a:off x="0" y="0"/>
          <a:ext cx="0" cy="0"/>
          <a:chOff x="0" y="0"/>
          <a:chExt cx="0" cy="0"/>
        </a:xfrm>
      </p:grpSpPr>
      <p:pic>
        <p:nvPicPr>
          <p:cNvPr id="14" name="图片 13" descr="图片包含 建筑物, 圆屋顶, 地板&#10;&#10;描述已自动生成">
            <a:extLst>
              <a:ext uri="{FF2B5EF4-FFF2-40B4-BE49-F238E27FC236}">
                <a16:creationId xmlns:a16="http://schemas.microsoft.com/office/drawing/2014/main" id="{7C66039A-3D15-4D27-8FD3-6ADF01C340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grpSp>
        <p:nvGrpSpPr>
          <p:cNvPr id="4" name="组合 3">
            <a:extLst>
              <a:ext uri="{FF2B5EF4-FFF2-40B4-BE49-F238E27FC236}">
                <a16:creationId xmlns:a16="http://schemas.microsoft.com/office/drawing/2014/main" id="{75D47FDF-63E1-442F-8001-E72FBC10D88D}"/>
              </a:ext>
            </a:extLst>
          </p:cNvPr>
          <p:cNvGrpSpPr/>
          <p:nvPr userDrawn="1"/>
        </p:nvGrpSpPr>
        <p:grpSpPr>
          <a:xfrm>
            <a:off x="304800" y="2455636"/>
            <a:ext cx="4122059" cy="1462680"/>
            <a:chOff x="304800" y="2709636"/>
            <a:chExt cx="4122059" cy="1462680"/>
          </a:xfrm>
        </p:grpSpPr>
        <p:grpSp>
          <p:nvGrpSpPr>
            <p:cNvPr id="5" name="组合 4">
              <a:extLst>
                <a:ext uri="{FF2B5EF4-FFF2-40B4-BE49-F238E27FC236}">
                  <a16:creationId xmlns:a16="http://schemas.microsoft.com/office/drawing/2014/main" id="{9022DE15-F0A7-4081-B20E-F56AF7E8D451}"/>
                </a:ext>
              </a:extLst>
            </p:cNvPr>
            <p:cNvGrpSpPr/>
            <p:nvPr/>
          </p:nvGrpSpPr>
          <p:grpSpPr>
            <a:xfrm>
              <a:off x="304800" y="2709636"/>
              <a:ext cx="4122059" cy="1462680"/>
              <a:chOff x="667656" y="1497651"/>
              <a:chExt cx="4122059" cy="1462680"/>
            </a:xfrm>
          </p:grpSpPr>
          <p:grpSp>
            <p:nvGrpSpPr>
              <p:cNvPr id="7" name="组合 6">
                <a:extLst>
                  <a:ext uri="{FF2B5EF4-FFF2-40B4-BE49-F238E27FC236}">
                    <a16:creationId xmlns:a16="http://schemas.microsoft.com/office/drawing/2014/main" id="{068AF075-1EBE-4100-82B6-D1B2511E27A3}"/>
                  </a:ext>
                </a:extLst>
              </p:cNvPr>
              <p:cNvGrpSpPr/>
              <p:nvPr/>
            </p:nvGrpSpPr>
            <p:grpSpPr>
              <a:xfrm>
                <a:off x="667656" y="1497651"/>
                <a:ext cx="4122059" cy="1438728"/>
                <a:chOff x="537028" y="1493158"/>
                <a:chExt cx="4122059" cy="1438728"/>
              </a:xfrm>
            </p:grpSpPr>
            <p:sp>
              <p:nvSpPr>
                <p:cNvPr id="10" name="矩形 9">
                  <a:extLst>
                    <a:ext uri="{FF2B5EF4-FFF2-40B4-BE49-F238E27FC236}">
                      <a16:creationId xmlns:a16="http://schemas.microsoft.com/office/drawing/2014/main" id="{CD1F02EB-A5F5-4A25-8E13-33D76C3997D5}"/>
                    </a:ext>
                  </a:extLst>
                </p:cNvPr>
                <p:cNvSpPr/>
                <p:nvPr/>
              </p:nvSpPr>
              <p:spPr>
                <a:xfrm>
                  <a:off x="537029" y="1493158"/>
                  <a:ext cx="4122058" cy="14387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图片包含 建筑物&#10;&#10;自动生成的说明">
                  <a:extLst>
                    <a:ext uri="{FF2B5EF4-FFF2-40B4-BE49-F238E27FC236}">
                      <a16:creationId xmlns:a16="http://schemas.microsoft.com/office/drawing/2014/main" id="{27CDB2F7-E7B6-465A-921A-BD30952F7D41}"/>
                    </a:ext>
                  </a:extLst>
                </p:cNvPr>
                <p:cNvPicPr>
                  <a:picLocks noChangeAspect="1"/>
                </p:cNvPicPr>
                <p:nvPr/>
              </p:nvPicPr>
              <p:blipFill>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tretch>
                  <a:fillRect/>
                </a:stretch>
              </p:blipFill>
              <p:spPr>
                <a:xfrm>
                  <a:off x="537028" y="1604731"/>
                  <a:ext cx="4122058" cy="1327155"/>
                </a:xfrm>
                <a:prstGeom prst="rect">
                  <a:avLst/>
                </a:prstGeom>
                <a:effectLst/>
              </p:spPr>
            </p:pic>
          </p:grpSp>
          <p:sp>
            <p:nvSpPr>
              <p:cNvPr id="8" name="文本框 7">
                <a:extLst>
                  <a:ext uri="{FF2B5EF4-FFF2-40B4-BE49-F238E27FC236}">
                    <a16:creationId xmlns:a16="http://schemas.microsoft.com/office/drawing/2014/main" id="{0901EB5B-A305-4D12-8523-8654B0DF8D3C}"/>
                  </a:ext>
                </a:extLst>
              </p:cNvPr>
              <p:cNvSpPr txBox="1"/>
              <p:nvPr/>
            </p:nvSpPr>
            <p:spPr>
              <a:xfrm>
                <a:off x="2387598" y="1755350"/>
                <a:ext cx="2235199" cy="923330"/>
              </a:xfrm>
              <a:prstGeom prst="rect">
                <a:avLst/>
              </a:prstGeom>
              <a:noFill/>
            </p:spPr>
            <p:txBody>
              <a:bodyPr wrap="square" rtlCol="0">
                <a:spAutoFit/>
              </a:bodyPr>
              <a:lstStyle/>
              <a:p>
                <a:pPr algn="ctr"/>
                <a:r>
                  <a:rPr lang="zh-CN" altLang="en-US" sz="5400" b="1" dirty="0">
                    <a:solidFill>
                      <a:schemeClr val="accent1"/>
                    </a:solidFill>
                  </a:rPr>
                  <a:t>目  录</a:t>
                </a:r>
              </a:p>
            </p:txBody>
          </p:sp>
          <p:sp>
            <p:nvSpPr>
              <p:cNvPr id="9" name="矩形 8">
                <a:extLst>
                  <a:ext uri="{FF2B5EF4-FFF2-40B4-BE49-F238E27FC236}">
                    <a16:creationId xmlns:a16="http://schemas.microsoft.com/office/drawing/2014/main" id="{9DBDFDE5-938B-46BA-BF04-52626678C645}"/>
                  </a:ext>
                </a:extLst>
              </p:cNvPr>
              <p:cNvSpPr/>
              <p:nvPr/>
            </p:nvSpPr>
            <p:spPr>
              <a:xfrm rot="16200000">
                <a:off x="2683685" y="854302"/>
                <a:ext cx="90000" cy="4122058"/>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DC96E7EA-26DC-40A9-97DD-57F90BFFB6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887" y="2871509"/>
              <a:ext cx="1590855" cy="1114981"/>
            </a:xfrm>
            <a:prstGeom prst="rect">
              <a:avLst/>
            </a:prstGeom>
          </p:spPr>
        </p:pic>
      </p:grpSp>
      <p:sp>
        <p:nvSpPr>
          <p:cNvPr id="13" name="图片占位符 12">
            <a:extLst>
              <a:ext uri="{FF2B5EF4-FFF2-40B4-BE49-F238E27FC236}">
                <a16:creationId xmlns:a16="http://schemas.microsoft.com/office/drawing/2014/main" id="{86D2A06B-94AC-4433-BBC3-A98A9F2FD48B}"/>
              </a:ext>
            </a:extLst>
          </p:cNvPr>
          <p:cNvSpPr>
            <a:spLocks noGrp="1"/>
          </p:cNvSpPr>
          <p:nvPr>
            <p:ph type="pic" sz="quarter" idx="10"/>
          </p:nvPr>
        </p:nvSpPr>
        <p:spPr>
          <a:xfrm>
            <a:off x="5772150" y="0"/>
            <a:ext cx="6419850" cy="6858000"/>
          </a:xfrm>
          <a:prstGeom prst="rect">
            <a:avLst/>
          </a:prstGeom>
        </p:spPr>
        <p:txBody>
          <a:bodyPr/>
          <a:lstStyle/>
          <a:p>
            <a:endParaRPr lang="zh-CN" altLang="en-US"/>
          </a:p>
        </p:txBody>
      </p:sp>
      <p:sp>
        <p:nvSpPr>
          <p:cNvPr id="22" name="矩形 21">
            <a:extLst>
              <a:ext uri="{FF2B5EF4-FFF2-40B4-BE49-F238E27FC236}">
                <a16:creationId xmlns:a16="http://schemas.microsoft.com/office/drawing/2014/main" id="{DE1AFFB6-310A-466D-BAD1-F84A11C9C967}"/>
              </a:ext>
            </a:extLst>
          </p:cNvPr>
          <p:cNvSpPr/>
          <p:nvPr userDrawn="1"/>
        </p:nvSpPr>
        <p:spPr>
          <a:xfrm flipV="1">
            <a:off x="5672624" y="0"/>
            <a:ext cx="90000" cy="6858000"/>
          </a:xfrm>
          <a:prstGeom prst="rect">
            <a:avLst/>
          </a:prstGeom>
          <a:solidFill>
            <a:schemeClr val="accent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12896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录-2">
    <p:spTree>
      <p:nvGrpSpPr>
        <p:cNvPr id="1" name=""/>
        <p:cNvGrpSpPr/>
        <p:nvPr/>
      </p:nvGrpSpPr>
      <p:grpSpPr>
        <a:xfrm>
          <a:off x="0" y="0"/>
          <a:ext cx="0" cy="0"/>
          <a:chOff x="0" y="0"/>
          <a:chExt cx="0" cy="0"/>
        </a:xfrm>
      </p:grpSpPr>
      <p:pic>
        <p:nvPicPr>
          <p:cNvPr id="15" name="图片 14" descr="图片包含 建筑物, 圆屋顶, 地板&#10;&#10;描述已自动生成">
            <a:extLst>
              <a:ext uri="{FF2B5EF4-FFF2-40B4-BE49-F238E27FC236}">
                <a16:creationId xmlns:a16="http://schemas.microsoft.com/office/drawing/2014/main" id="{1CF278BF-7BDF-4094-9C1D-962B78BFDF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grpSp>
        <p:nvGrpSpPr>
          <p:cNvPr id="5" name="组合 4">
            <a:extLst>
              <a:ext uri="{FF2B5EF4-FFF2-40B4-BE49-F238E27FC236}">
                <a16:creationId xmlns:a16="http://schemas.microsoft.com/office/drawing/2014/main" id="{ACBE5229-6D64-4AB4-BD32-C5A9C0A25B3D}"/>
              </a:ext>
            </a:extLst>
          </p:cNvPr>
          <p:cNvGrpSpPr/>
          <p:nvPr/>
        </p:nvGrpSpPr>
        <p:grpSpPr>
          <a:xfrm>
            <a:off x="4034970" y="685800"/>
            <a:ext cx="4122060" cy="1462680"/>
            <a:chOff x="667655" y="1497651"/>
            <a:chExt cx="4122060" cy="1462680"/>
          </a:xfrm>
        </p:grpSpPr>
        <p:grpSp>
          <p:nvGrpSpPr>
            <p:cNvPr id="7" name="组合 6">
              <a:extLst>
                <a:ext uri="{FF2B5EF4-FFF2-40B4-BE49-F238E27FC236}">
                  <a16:creationId xmlns:a16="http://schemas.microsoft.com/office/drawing/2014/main" id="{56977AD1-FB29-49DB-B293-6E501C63653E}"/>
                </a:ext>
              </a:extLst>
            </p:cNvPr>
            <p:cNvGrpSpPr/>
            <p:nvPr/>
          </p:nvGrpSpPr>
          <p:grpSpPr>
            <a:xfrm>
              <a:off x="667656" y="1497651"/>
              <a:ext cx="4122059" cy="1438728"/>
              <a:chOff x="537028" y="1493158"/>
              <a:chExt cx="4122059" cy="1438728"/>
            </a:xfrm>
          </p:grpSpPr>
          <p:sp>
            <p:nvSpPr>
              <p:cNvPr id="10" name="矩形 9">
                <a:extLst>
                  <a:ext uri="{FF2B5EF4-FFF2-40B4-BE49-F238E27FC236}">
                    <a16:creationId xmlns:a16="http://schemas.microsoft.com/office/drawing/2014/main" id="{D2C25A7C-283B-4D59-8088-0D173FD791A1}"/>
                  </a:ext>
                </a:extLst>
              </p:cNvPr>
              <p:cNvSpPr/>
              <p:nvPr/>
            </p:nvSpPr>
            <p:spPr>
              <a:xfrm>
                <a:off x="537029" y="1493158"/>
                <a:ext cx="4122058" cy="143872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descr="图片包含 建筑物&#10;&#10;自动生成的说明">
                <a:extLst>
                  <a:ext uri="{FF2B5EF4-FFF2-40B4-BE49-F238E27FC236}">
                    <a16:creationId xmlns:a16="http://schemas.microsoft.com/office/drawing/2014/main" id="{909D8670-2666-4A27-A0FE-9BF4BFDA7DA3}"/>
                  </a:ext>
                </a:extLst>
              </p:cNvPr>
              <p:cNvPicPr>
                <a:picLocks noChangeAspect="1"/>
              </p:cNvPicPr>
              <p:nvPr/>
            </p:nvPicPr>
            <p:blipFill>
              <a:blip r:embed="rId3">
                <a:duotone>
                  <a:schemeClr val="bg2">
                    <a:shade val="45000"/>
                    <a:satMod val="135000"/>
                  </a:schemeClr>
                  <a:prstClr val="white"/>
                </a:duotone>
                <a:alphaModFix amt="25000"/>
                <a:extLst>
                  <a:ext uri="{28A0092B-C50C-407E-A947-70E740481C1C}">
                    <a14:useLocalDpi xmlns:a14="http://schemas.microsoft.com/office/drawing/2010/main" val="0"/>
                  </a:ext>
                </a:extLst>
              </a:blip>
              <a:stretch>
                <a:fillRect/>
              </a:stretch>
            </p:blipFill>
            <p:spPr>
              <a:xfrm>
                <a:off x="537028" y="1604731"/>
                <a:ext cx="4122058" cy="1327155"/>
              </a:xfrm>
              <a:prstGeom prst="rect">
                <a:avLst/>
              </a:prstGeom>
              <a:effectLst/>
            </p:spPr>
          </p:pic>
        </p:grpSp>
        <p:sp>
          <p:nvSpPr>
            <p:cNvPr id="8" name="文本框 7">
              <a:extLst>
                <a:ext uri="{FF2B5EF4-FFF2-40B4-BE49-F238E27FC236}">
                  <a16:creationId xmlns:a16="http://schemas.microsoft.com/office/drawing/2014/main" id="{10563126-3B82-41C3-959D-6EE0A64FB1C8}"/>
                </a:ext>
              </a:extLst>
            </p:cNvPr>
            <p:cNvSpPr txBox="1"/>
            <p:nvPr/>
          </p:nvSpPr>
          <p:spPr>
            <a:xfrm>
              <a:off x="667655" y="1755350"/>
              <a:ext cx="4122059" cy="1015663"/>
            </a:xfrm>
            <a:prstGeom prst="rect">
              <a:avLst/>
            </a:prstGeom>
            <a:noFill/>
          </p:spPr>
          <p:txBody>
            <a:bodyPr wrap="square" rtlCol="0">
              <a:spAutoFit/>
            </a:bodyPr>
            <a:lstStyle/>
            <a:p>
              <a:pPr algn="ctr"/>
              <a:r>
                <a:rPr lang="zh-CN" altLang="en-US" sz="6000" b="1" dirty="0">
                  <a:solidFill>
                    <a:schemeClr val="accent1"/>
                  </a:solidFill>
                </a:rPr>
                <a:t>目         录</a:t>
              </a:r>
            </a:p>
          </p:txBody>
        </p:sp>
        <p:sp>
          <p:nvSpPr>
            <p:cNvPr id="9" name="矩形 8">
              <a:extLst>
                <a:ext uri="{FF2B5EF4-FFF2-40B4-BE49-F238E27FC236}">
                  <a16:creationId xmlns:a16="http://schemas.microsoft.com/office/drawing/2014/main" id="{A1F06D8F-A998-4957-BCDD-C5D37E948A62}"/>
                </a:ext>
              </a:extLst>
            </p:cNvPr>
            <p:cNvSpPr/>
            <p:nvPr/>
          </p:nvSpPr>
          <p:spPr>
            <a:xfrm rot="16200000">
              <a:off x="2683685" y="854302"/>
              <a:ext cx="90000" cy="4122058"/>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a:extLst>
              <a:ext uri="{FF2B5EF4-FFF2-40B4-BE49-F238E27FC236}">
                <a16:creationId xmlns:a16="http://schemas.microsoft.com/office/drawing/2014/main" id="{9F63F420-5C8B-4249-B74B-AB25DACFA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1047" y="797373"/>
            <a:ext cx="1590855" cy="1114981"/>
          </a:xfrm>
          <a:prstGeom prst="rect">
            <a:avLst/>
          </a:prstGeom>
        </p:spPr>
      </p:pic>
      <p:sp>
        <p:nvSpPr>
          <p:cNvPr id="13" name="图片占位符 12">
            <a:extLst>
              <a:ext uri="{FF2B5EF4-FFF2-40B4-BE49-F238E27FC236}">
                <a16:creationId xmlns:a16="http://schemas.microsoft.com/office/drawing/2014/main" id="{E9A5540C-0F48-4B7F-B5D6-F8A8EDA2E8C4}"/>
              </a:ext>
            </a:extLst>
          </p:cNvPr>
          <p:cNvSpPr>
            <a:spLocks noGrp="1"/>
          </p:cNvSpPr>
          <p:nvPr userDrawn="1">
            <p:ph type="pic" sz="quarter" idx="10"/>
          </p:nvPr>
        </p:nvSpPr>
        <p:spPr>
          <a:xfrm>
            <a:off x="-19050" y="3428999"/>
            <a:ext cx="12211050" cy="3428999"/>
          </a:xfrm>
          <a:prstGeom prst="rect">
            <a:avLst/>
          </a:prstGeom>
        </p:spPr>
        <p:txBody>
          <a:bodyPr/>
          <a:lstStyle/>
          <a:p>
            <a:endParaRPr lang="zh-CN" altLang="en-US"/>
          </a:p>
        </p:txBody>
      </p:sp>
      <p:sp>
        <p:nvSpPr>
          <p:cNvPr id="14" name="矩形 13">
            <a:extLst>
              <a:ext uri="{FF2B5EF4-FFF2-40B4-BE49-F238E27FC236}">
                <a16:creationId xmlns:a16="http://schemas.microsoft.com/office/drawing/2014/main" id="{9D9484F6-57FB-4D78-BAC6-3A0A97C9E850}"/>
              </a:ext>
            </a:extLst>
          </p:cNvPr>
          <p:cNvSpPr/>
          <p:nvPr userDrawn="1"/>
        </p:nvSpPr>
        <p:spPr>
          <a:xfrm rot="16200000" flipV="1">
            <a:off x="6051001" y="-2738344"/>
            <a:ext cx="90000" cy="12198901"/>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74477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章节过渡页">
    <p:spTree>
      <p:nvGrpSpPr>
        <p:cNvPr id="1" name=""/>
        <p:cNvGrpSpPr/>
        <p:nvPr/>
      </p:nvGrpSpPr>
      <p:grpSpPr>
        <a:xfrm>
          <a:off x="0" y="0"/>
          <a:ext cx="0" cy="0"/>
          <a:chOff x="0" y="0"/>
          <a:chExt cx="0" cy="0"/>
        </a:xfrm>
      </p:grpSpPr>
      <p:pic>
        <p:nvPicPr>
          <p:cNvPr id="8" name="图片 7" descr="图片包含 建筑物, 圆屋顶, 地板&#10;&#10;描述已自动生成">
            <a:extLst>
              <a:ext uri="{FF2B5EF4-FFF2-40B4-BE49-F238E27FC236}">
                <a16:creationId xmlns:a16="http://schemas.microsoft.com/office/drawing/2014/main" id="{BCB8885F-CCB9-4EC9-AC5C-83B4329CC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42" name="矩形 41">
            <a:extLst>
              <a:ext uri="{FF2B5EF4-FFF2-40B4-BE49-F238E27FC236}">
                <a16:creationId xmlns:a16="http://schemas.microsoft.com/office/drawing/2014/main" id="{8BB665EA-8CD9-4D53-A4AF-D2B7101CE5DB}"/>
              </a:ext>
            </a:extLst>
          </p:cNvPr>
          <p:cNvSpPr/>
          <p:nvPr userDrawn="1"/>
        </p:nvSpPr>
        <p:spPr>
          <a:xfrm rot="16200000">
            <a:off x="6051000" y="-2616750"/>
            <a:ext cx="90000" cy="12192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图片占位符 33">
            <a:extLst>
              <a:ext uri="{FF2B5EF4-FFF2-40B4-BE49-F238E27FC236}">
                <a16:creationId xmlns:a16="http://schemas.microsoft.com/office/drawing/2014/main" id="{94A66D01-D8F9-449F-918E-8E0F01222D9D}"/>
              </a:ext>
            </a:extLst>
          </p:cNvPr>
          <p:cNvSpPr>
            <a:spLocks noGrp="1"/>
          </p:cNvSpPr>
          <p:nvPr>
            <p:ph type="pic" sz="quarter" idx="10"/>
          </p:nvPr>
        </p:nvSpPr>
        <p:spPr>
          <a:xfrm>
            <a:off x="0" y="-19050"/>
            <a:ext cx="12192000" cy="3442348"/>
          </a:xfrm>
          <a:prstGeom prst="rect">
            <a:avLst/>
          </a:prstGeom>
        </p:spPr>
        <p:txBody>
          <a:bodyPr/>
          <a:lstStyle/>
          <a:p>
            <a:endParaRPr lang="zh-CN" altLang="en-US" dirty="0"/>
          </a:p>
        </p:txBody>
      </p:sp>
      <p:sp>
        <p:nvSpPr>
          <p:cNvPr id="14" name="标题 13">
            <a:extLst>
              <a:ext uri="{FF2B5EF4-FFF2-40B4-BE49-F238E27FC236}">
                <a16:creationId xmlns:a16="http://schemas.microsoft.com/office/drawing/2014/main" id="{43182647-270A-4077-B505-0FC4222D150B}"/>
              </a:ext>
            </a:extLst>
          </p:cNvPr>
          <p:cNvSpPr>
            <a:spLocks noGrp="1"/>
          </p:cNvSpPr>
          <p:nvPr>
            <p:ph type="title"/>
          </p:nvPr>
        </p:nvSpPr>
        <p:spPr>
          <a:xfrm>
            <a:off x="4654075" y="3047028"/>
            <a:ext cx="6489700" cy="775349"/>
          </a:xfrm>
          <a:prstGeom prst="rect">
            <a:avLst/>
          </a:prstGeom>
          <a:solidFill>
            <a:schemeClr val="bg1"/>
          </a:solidFill>
          <a:effectLst>
            <a:outerShdw blurRad="50800" dist="38100" dir="2700000" algn="tl" rotWithShape="0">
              <a:prstClr val="black">
                <a:alpha val="40000"/>
              </a:prstClr>
            </a:outerShdw>
          </a:effectLst>
        </p:spPr>
        <p:txBody>
          <a:bodyPr anchor="ctr"/>
          <a:lstStyle>
            <a:lvl1pPr algn="ctr">
              <a:defRPr sz="4000" b="1">
                <a:solidFill>
                  <a:schemeClr val="accent1"/>
                </a:solidFill>
              </a:defRPr>
            </a:lvl1pPr>
          </a:lstStyle>
          <a:p>
            <a:r>
              <a:rPr lang="zh-CN" altLang="en-US" dirty="0"/>
              <a:t>单击此处编辑母版标题样式</a:t>
            </a:r>
          </a:p>
        </p:txBody>
      </p:sp>
      <p:pic>
        <p:nvPicPr>
          <p:cNvPr id="35" name="图片 34">
            <a:extLst>
              <a:ext uri="{FF2B5EF4-FFF2-40B4-BE49-F238E27FC236}">
                <a16:creationId xmlns:a16="http://schemas.microsoft.com/office/drawing/2014/main" id="{465DB092-56FD-4A68-9D16-CFF0FD3DE80D}"/>
              </a:ext>
            </a:extLst>
          </p:cNvPr>
          <p:cNvPicPr>
            <a:picLocks noChangeAspect="1"/>
          </p:cNvPicPr>
          <p:nvPr userDrawn="1"/>
        </p:nvPicPr>
        <p:blipFill rotWithShape="1">
          <a:blip r:embed="rId3" cstate="print"/>
          <a:srcRect r="1346"/>
          <a:stretch/>
        </p:blipFill>
        <p:spPr>
          <a:xfrm>
            <a:off x="516" y="6041797"/>
            <a:ext cx="12166903" cy="411617"/>
          </a:xfrm>
          <a:prstGeom prst="rect">
            <a:avLst/>
          </a:prstGeom>
        </p:spPr>
      </p:pic>
      <p:sp>
        <p:nvSpPr>
          <p:cNvPr id="39" name="文本占位符 38">
            <a:extLst>
              <a:ext uri="{FF2B5EF4-FFF2-40B4-BE49-F238E27FC236}">
                <a16:creationId xmlns:a16="http://schemas.microsoft.com/office/drawing/2014/main" id="{39166EE3-A8B8-4A65-AEC2-261BB698A785}"/>
              </a:ext>
            </a:extLst>
          </p:cNvPr>
          <p:cNvSpPr>
            <a:spLocks noGrp="1"/>
          </p:cNvSpPr>
          <p:nvPr>
            <p:ph type="body" sz="quarter" idx="11"/>
          </p:nvPr>
        </p:nvSpPr>
        <p:spPr>
          <a:xfrm>
            <a:off x="4654075" y="4054685"/>
            <a:ext cx="6489700" cy="1534265"/>
          </a:xfrm>
          <a:prstGeom prst="rect">
            <a:avLst/>
          </a:prstGeom>
        </p:spPr>
        <p:txBody>
          <a:bodyPr/>
          <a:lstStyle>
            <a:lvl1pPr marL="0" indent="0" algn="just">
              <a:lnSpc>
                <a:spcPct val="130000"/>
              </a:lnSpc>
              <a:buNone/>
              <a:defRPr sz="2200">
                <a:solidFill>
                  <a:schemeClr val="accent2"/>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编辑母版文本样式</a:t>
            </a:r>
          </a:p>
        </p:txBody>
      </p:sp>
    </p:spTree>
    <p:extLst>
      <p:ext uri="{BB962C8B-B14F-4D97-AF65-F5344CB8AC3E}">
        <p14:creationId xmlns:p14="http://schemas.microsoft.com/office/powerpoint/2010/main" val="3497728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章节过渡页-2">
    <p:spTree>
      <p:nvGrpSpPr>
        <p:cNvPr id="1" name=""/>
        <p:cNvGrpSpPr/>
        <p:nvPr/>
      </p:nvGrpSpPr>
      <p:grpSpPr>
        <a:xfrm>
          <a:off x="0" y="0"/>
          <a:ext cx="0" cy="0"/>
          <a:chOff x="0" y="0"/>
          <a:chExt cx="0" cy="0"/>
        </a:xfrm>
      </p:grpSpPr>
      <p:pic>
        <p:nvPicPr>
          <p:cNvPr id="9" name="图片 8" descr="图片包含 建筑物, 圆屋顶, 地板&#10;&#10;描述已自动生成">
            <a:extLst>
              <a:ext uri="{FF2B5EF4-FFF2-40B4-BE49-F238E27FC236}">
                <a16:creationId xmlns:a16="http://schemas.microsoft.com/office/drawing/2014/main" id="{CA20EC42-E2DC-453A-A334-D1D7BD3BE5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42" name="矩形 41">
            <a:extLst>
              <a:ext uri="{FF2B5EF4-FFF2-40B4-BE49-F238E27FC236}">
                <a16:creationId xmlns:a16="http://schemas.microsoft.com/office/drawing/2014/main" id="{8BB665EA-8CD9-4D53-A4AF-D2B7101CE5DB}"/>
              </a:ext>
            </a:extLst>
          </p:cNvPr>
          <p:cNvSpPr/>
          <p:nvPr userDrawn="1"/>
        </p:nvSpPr>
        <p:spPr>
          <a:xfrm rot="10800000">
            <a:off x="5885901" y="-45000"/>
            <a:ext cx="90000" cy="6948000"/>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图片占位符 33">
            <a:extLst>
              <a:ext uri="{FF2B5EF4-FFF2-40B4-BE49-F238E27FC236}">
                <a16:creationId xmlns:a16="http://schemas.microsoft.com/office/drawing/2014/main" id="{94A66D01-D8F9-449F-918E-8E0F01222D9D}"/>
              </a:ext>
            </a:extLst>
          </p:cNvPr>
          <p:cNvSpPr>
            <a:spLocks noGrp="1"/>
          </p:cNvSpPr>
          <p:nvPr>
            <p:ph type="pic" sz="quarter" idx="10"/>
          </p:nvPr>
        </p:nvSpPr>
        <p:spPr>
          <a:xfrm>
            <a:off x="0" y="-19050"/>
            <a:ext cx="5842000" cy="6877050"/>
          </a:xfrm>
          <a:prstGeom prst="rect">
            <a:avLst/>
          </a:prstGeom>
        </p:spPr>
        <p:txBody>
          <a:bodyPr/>
          <a:lstStyle/>
          <a:p>
            <a:endParaRPr lang="zh-CN" altLang="en-US" dirty="0"/>
          </a:p>
        </p:txBody>
      </p:sp>
      <p:sp>
        <p:nvSpPr>
          <p:cNvPr id="14" name="标题 13">
            <a:extLst>
              <a:ext uri="{FF2B5EF4-FFF2-40B4-BE49-F238E27FC236}">
                <a16:creationId xmlns:a16="http://schemas.microsoft.com/office/drawing/2014/main" id="{43182647-270A-4077-B505-0FC4222D150B}"/>
              </a:ext>
            </a:extLst>
          </p:cNvPr>
          <p:cNvSpPr>
            <a:spLocks noGrp="1"/>
          </p:cNvSpPr>
          <p:nvPr>
            <p:ph type="title"/>
          </p:nvPr>
        </p:nvSpPr>
        <p:spPr>
          <a:xfrm>
            <a:off x="6238874" y="3047028"/>
            <a:ext cx="5648325" cy="775349"/>
          </a:xfrm>
          <a:prstGeom prst="rect">
            <a:avLst/>
          </a:prstGeom>
          <a:solidFill>
            <a:schemeClr val="bg1"/>
          </a:solidFill>
          <a:effectLst>
            <a:outerShdw blurRad="50800" dist="38100" dir="2700000" algn="tl" rotWithShape="0">
              <a:prstClr val="black">
                <a:alpha val="40000"/>
              </a:prstClr>
            </a:outerShdw>
          </a:effectLst>
        </p:spPr>
        <p:txBody>
          <a:bodyPr anchor="ctr"/>
          <a:lstStyle>
            <a:lvl1pPr algn="ctr">
              <a:defRPr sz="4000" b="1">
                <a:solidFill>
                  <a:schemeClr val="accent1"/>
                </a:solidFill>
              </a:defRPr>
            </a:lvl1pPr>
          </a:lstStyle>
          <a:p>
            <a:r>
              <a:rPr lang="zh-CN" altLang="en-US" dirty="0"/>
              <a:t>单击此处编辑母版标题样式</a:t>
            </a:r>
          </a:p>
        </p:txBody>
      </p:sp>
      <p:sp>
        <p:nvSpPr>
          <p:cNvPr id="39" name="文本占位符 38">
            <a:extLst>
              <a:ext uri="{FF2B5EF4-FFF2-40B4-BE49-F238E27FC236}">
                <a16:creationId xmlns:a16="http://schemas.microsoft.com/office/drawing/2014/main" id="{39166EE3-A8B8-4A65-AEC2-261BB698A785}"/>
              </a:ext>
            </a:extLst>
          </p:cNvPr>
          <p:cNvSpPr>
            <a:spLocks noGrp="1"/>
          </p:cNvSpPr>
          <p:nvPr>
            <p:ph type="body" sz="quarter" idx="11"/>
          </p:nvPr>
        </p:nvSpPr>
        <p:spPr>
          <a:xfrm>
            <a:off x="6238874" y="4054685"/>
            <a:ext cx="5648325" cy="1534265"/>
          </a:xfrm>
          <a:prstGeom prst="rect">
            <a:avLst/>
          </a:prstGeom>
        </p:spPr>
        <p:txBody>
          <a:bodyPr/>
          <a:lstStyle>
            <a:lvl1pPr marL="0" indent="0" algn="just">
              <a:lnSpc>
                <a:spcPct val="130000"/>
              </a:lnSpc>
              <a:buNone/>
              <a:defRPr sz="2200">
                <a:solidFill>
                  <a:schemeClr val="accent2"/>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dirty="0"/>
              <a:t>编辑母版文本样式</a:t>
            </a:r>
          </a:p>
        </p:txBody>
      </p:sp>
      <p:pic>
        <p:nvPicPr>
          <p:cNvPr id="7" name="图片 6">
            <a:extLst>
              <a:ext uri="{FF2B5EF4-FFF2-40B4-BE49-F238E27FC236}">
                <a16:creationId xmlns:a16="http://schemas.microsoft.com/office/drawing/2014/main" id="{7A251A89-E640-49C6-A3E7-63D966517577}"/>
              </a:ext>
            </a:extLst>
          </p:cNvPr>
          <p:cNvPicPr>
            <a:picLocks noChangeAspect="1"/>
          </p:cNvPicPr>
          <p:nvPr userDrawn="1"/>
        </p:nvPicPr>
        <p:blipFill rotWithShape="1">
          <a:blip r:embed="rId3" cstate="print"/>
          <a:srcRect l="49487" r="1345"/>
          <a:stretch/>
        </p:blipFill>
        <p:spPr>
          <a:xfrm>
            <a:off x="6238430" y="6041797"/>
            <a:ext cx="5920443" cy="411617"/>
          </a:xfrm>
          <a:prstGeom prst="rect">
            <a:avLst/>
          </a:prstGeom>
        </p:spPr>
      </p:pic>
    </p:spTree>
    <p:extLst>
      <p:ext uri="{BB962C8B-B14F-4D97-AF65-F5344CB8AC3E}">
        <p14:creationId xmlns:p14="http://schemas.microsoft.com/office/powerpoint/2010/main" val="548275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descr="图片包含 建筑物, 圆屋顶, 地板&#10;&#10;描述已自动生成">
            <a:extLst>
              <a:ext uri="{FF2B5EF4-FFF2-40B4-BE49-F238E27FC236}">
                <a16:creationId xmlns:a16="http://schemas.microsoft.com/office/drawing/2014/main" id="{B46500FD-D914-4D54-A821-0896603096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pPr/>
              <a:t>‹#›</a:t>
            </a:fld>
            <a:endParaRPr lang="zh-CN" altLang="en-US" dirty="0"/>
          </a:p>
        </p:txBody>
      </p:sp>
      <p:pic>
        <p:nvPicPr>
          <p:cNvPr id="4" name="图片 3">
            <a:extLst>
              <a:ext uri="{FF2B5EF4-FFF2-40B4-BE49-F238E27FC236}">
                <a16:creationId xmlns:a16="http://schemas.microsoft.com/office/drawing/2014/main" id="{64227868-C0F1-41FC-A8C9-A533B4E11486}"/>
              </a:ext>
            </a:extLst>
          </p:cNvPr>
          <p:cNvPicPr>
            <a:picLocks noChangeAspect="1"/>
          </p:cNvPicPr>
          <p:nvPr userDrawn="1"/>
        </p:nvPicPr>
        <p:blipFill rotWithShape="1">
          <a:blip r:embed="rId3" cstate="print"/>
          <a:srcRect r="1346"/>
          <a:stretch/>
        </p:blipFill>
        <p:spPr>
          <a:xfrm>
            <a:off x="516" y="6041797"/>
            <a:ext cx="12166903" cy="411617"/>
          </a:xfrm>
          <a:prstGeom prst="rect">
            <a:avLst/>
          </a:prstGeom>
        </p:spPr>
      </p:pic>
      <p:sp>
        <p:nvSpPr>
          <p:cNvPr id="9" name="文本占位符 31">
            <a:extLst>
              <a:ext uri="{FF2B5EF4-FFF2-40B4-BE49-F238E27FC236}">
                <a16:creationId xmlns:a16="http://schemas.microsoft.com/office/drawing/2014/main" id="{56FC8349-67FC-4E3B-B988-7A27FDAE9D24}"/>
              </a:ext>
            </a:extLst>
          </p:cNvPr>
          <p:cNvSpPr>
            <a:spLocks noGrp="1"/>
          </p:cNvSpPr>
          <p:nvPr>
            <p:ph type="body" sz="quarter" idx="12"/>
          </p:nvPr>
        </p:nvSpPr>
        <p:spPr>
          <a:xfrm>
            <a:off x="319056"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0" name="文本占位符 31">
            <a:extLst>
              <a:ext uri="{FF2B5EF4-FFF2-40B4-BE49-F238E27FC236}">
                <a16:creationId xmlns:a16="http://schemas.microsoft.com/office/drawing/2014/main" id="{85368C87-925C-44AC-B001-5C4EE6F00645}"/>
              </a:ext>
            </a:extLst>
          </p:cNvPr>
          <p:cNvSpPr>
            <a:spLocks noGrp="1"/>
          </p:cNvSpPr>
          <p:nvPr>
            <p:ph type="body" sz="quarter" idx="13"/>
          </p:nvPr>
        </p:nvSpPr>
        <p:spPr>
          <a:xfrm>
            <a:off x="4788940"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9" name="平行四边形 18">
            <a:extLst>
              <a:ext uri="{FF2B5EF4-FFF2-40B4-BE49-F238E27FC236}">
                <a16:creationId xmlns:a16="http://schemas.microsoft.com/office/drawing/2014/main" id="{9AE407FD-1006-4AC4-B10B-CB7686E66A86}"/>
              </a:ext>
            </a:extLst>
          </p:cNvPr>
          <p:cNvSpPr/>
          <p:nvPr userDrawn="1"/>
        </p:nvSpPr>
        <p:spPr>
          <a:xfrm>
            <a:off x="0" y="1"/>
            <a:ext cx="12191483" cy="685800"/>
          </a:xfrm>
          <a:prstGeom prst="parallelogram">
            <a:avLst>
              <a:gd name="adj" fmla="val 430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descr="图片包含 户外, 标牌, 黑色&#10;&#10;自动生成的说明">
            <a:extLst>
              <a:ext uri="{FF2B5EF4-FFF2-40B4-BE49-F238E27FC236}">
                <a16:creationId xmlns:a16="http://schemas.microsoft.com/office/drawing/2014/main" id="{D5338ABA-2308-412D-96F5-DE590FFF99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19056" y="73482"/>
            <a:ext cx="538838" cy="538838"/>
          </a:xfrm>
          <a:prstGeom prst="rect">
            <a:avLst/>
          </a:prstGeom>
        </p:spPr>
      </p:pic>
      <p:sp>
        <p:nvSpPr>
          <p:cNvPr id="21" name="文本占位符 31">
            <a:extLst>
              <a:ext uri="{FF2B5EF4-FFF2-40B4-BE49-F238E27FC236}">
                <a16:creationId xmlns:a16="http://schemas.microsoft.com/office/drawing/2014/main" id="{C2D49473-9331-4572-8AFC-3A905D765CF9}"/>
              </a:ext>
            </a:extLst>
          </p:cNvPr>
          <p:cNvSpPr>
            <a:spLocks noGrp="1"/>
          </p:cNvSpPr>
          <p:nvPr>
            <p:ph type="body" sz="quarter" idx="14"/>
          </p:nvPr>
        </p:nvSpPr>
        <p:spPr>
          <a:xfrm>
            <a:off x="1075351" y="43657"/>
            <a:ext cx="7081677" cy="598488"/>
          </a:xfrm>
          <a:prstGeom prst="rect">
            <a:avLst/>
          </a:prstGeom>
        </p:spPr>
        <p:txBody>
          <a:bodyPr anchor="ctr"/>
          <a:lstStyle>
            <a:lvl1pPr marL="0" indent="0" algn="l">
              <a:lnSpc>
                <a:spcPct val="100000"/>
              </a:lnSpc>
              <a:buNone/>
              <a:defRPr sz="3200" b="1">
                <a:solidFill>
                  <a:schemeClr val="bg1"/>
                </a:solidFill>
              </a:defRPr>
            </a:lvl1pPr>
          </a:lstStyle>
          <a:p>
            <a:pPr lvl="0"/>
            <a:endParaRPr lang="zh-CN" altLang="en-US" dirty="0"/>
          </a:p>
        </p:txBody>
      </p:sp>
      <p:sp>
        <p:nvSpPr>
          <p:cNvPr id="11" name="平行四边形 10">
            <a:extLst>
              <a:ext uri="{FF2B5EF4-FFF2-40B4-BE49-F238E27FC236}">
                <a16:creationId xmlns:a16="http://schemas.microsoft.com/office/drawing/2014/main" id="{3E2A174E-0D40-4C44-A4CB-067A3AD3E27A}"/>
              </a:ext>
            </a:extLst>
          </p:cNvPr>
          <p:cNvSpPr/>
          <p:nvPr userDrawn="1"/>
        </p:nvSpPr>
        <p:spPr>
          <a:xfrm>
            <a:off x="11428834" y="119857"/>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平行四边形 11">
            <a:extLst>
              <a:ext uri="{FF2B5EF4-FFF2-40B4-BE49-F238E27FC236}">
                <a16:creationId xmlns:a16="http://schemas.microsoft.com/office/drawing/2014/main" id="{B6623D7A-6A25-4FAF-BE38-10BE0650BF71}"/>
              </a:ext>
            </a:extLst>
          </p:cNvPr>
          <p:cNvSpPr/>
          <p:nvPr userDrawn="1"/>
        </p:nvSpPr>
        <p:spPr>
          <a:xfrm>
            <a:off x="11016782" y="322602"/>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4000658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仅标题(标题导航)">
    <p:spTree>
      <p:nvGrpSpPr>
        <p:cNvPr id="1" name=""/>
        <p:cNvGrpSpPr/>
        <p:nvPr/>
      </p:nvGrpSpPr>
      <p:grpSpPr>
        <a:xfrm>
          <a:off x="0" y="0"/>
          <a:ext cx="0" cy="0"/>
          <a:chOff x="0" y="0"/>
          <a:chExt cx="0" cy="0"/>
        </a:xfrm>
      </p:grpSpPr>
      <p:pic>
        <p:nvPicPr>
          <p:cNvPr id="24" name="图片 23" descr="图片包含 建筑物, 圆屋顶, 地板&#10;&#10;描述已自动生成">
            <a:extLst>
              <a:ext uri="{FF2B5EF4-FFF2-40B4-BE49-F238E27FC236}">
                <a16:creationId xmlns:a16="http://schemas.microsoft.com/office/drawing/2014/main" id="{FCB44420-1668-4CDF-B7B1-BF64940901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 y="0"/>
            <a:ext cx="12188951" cy="6858000"/>
          </a:xfrm>
          <a:prstGeom prst="rect">
            <a:avLst/>
          </a:prstGeom>
        </p:spPr>
      </p:pic>
      <p:sp>
        <p:nvSpPr>
          <p:cNvPr id="3" name="灯片编号占位符 2">
            <a:extLst>
              <a:ext uri="{FF2B5EF4-FFF2-40B4-BE49-F238E27FC236}">
                <a16:creationId xmlns:a16="http://schemas.microsoft.com/office/drawing/2014/main" id="{C1D5E491-4859-47A4-8F29-DAACA1914DBE}"/>
              </a:ext>
            </a:extLst>
          </p:cNvPr>
          <p:cNvSpPr>
            <a:spLocks noGrp="1"/>
          </p:cNvSpPr>
          <p:nvPr>
            <p:ph type="sldNum" sz="quarter" idx="10"/>
          </p:nvPr>
        </p:nvSpPr>
        <p:spPr/>
        <p:txBody>
          <a:bodyPr/>
          <a:lstStyle/>
          <a:p>
            <a:fld id="{6C53781C-E1F6-4315-A39D-61273F2E0596}" type="slidenum">
              <a:rPr lang="zh-CN" altLang="en-US" smtClean="0"/>
              <a:pPr/>
              <a:t>‹#›</a:t>
            </a:fld>
            <a:endParaRPr lang="zh-CN" altLang="en-US" dirty="0"/>
          </a:p>
        </p:txBody>
      </p:sp>
      <p:sp>
        <p:nvSpPr>
          <p:cNvPr id="9" name="文本占位符 31">
            <a:extLst>
              <a:ext uri="{FF2B5EF4-FFF2-40B4-BE49-F238E27FC236}">
                <a16:creationId xmlns:a16="http://schemas.microsoft.com/office/drawing/2014/main" id="{56FC8349-67FC-4E3B-B988-7A27FDAE9D24}"/>
              </a:ext>
            </a:extLst>
          </p:cNvPr>
          <p:cNvSpPr>
            <a:spLocks noGrp="1"/>
          </p:cNvSpPr>
          <p:nvPr>
            <p:ph type="body" sz="quarter" idx="12"/>
          </p:nvPr>
        </p:nvSpPr>
        <p:spPr>
          <a:xfrm>
            <a:off x="319056"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0" name="文本占位符 31">
            <a:extLst>
              <a:ext uri="{FF2B5EF4-FFF2-40B4-BE49-F238E27FC236}">
                <a16:creationId xmlns:a16="http://schemas.microsoft.com/office/drawing/2014/main" id="{85368C87-925C-44AC-B001-5C4EE6F00645}"/>
              </a:ext>
            </a:extLst>
          </p:cNvPr>
          <p:cNvSpPr>
            <a:spLocks noGrp="1"/>
          </p:cNvSpPr>
          <p:nvPr>
            <p:ph type="body" sz="quarter" idx="13"/>
          </p:nvPr>
        </p:nvSpPr>
        <p:spPr>
          <a:xfrm>
            <a:off x="4788940" y="6438900"/>
            <a:ext cx="4151344" cy="419100"/>
          </a:xfrm>
          <a:prstGeom prst="rect">
            <a:avLst/>
          </a:prstGeom>
        </p:spPr>
        <p:txBody>
          <a:bodyPr lIns="0" tIns="0" rIns="0" bIns="0" anchor="ctr"/>
          <a:lstStyle>
            <a:lvl1pPr marL="0" indent="0" algn="l">
              <a:lnSpc>
                <a:spcPct val="100000"/>
              </a:lnSpc>
              <a:buNone/>
              <a:defRPr sz="2000" b="0">
                <a:solidFill>
                  <a:schemeClr val="tx1">
                    <a:lumMod val="75000"/>
                    <a:lumOff val="25000"/>
                  </a:schemeClr>
                </a:solidFill>
              </a:defRPr>
            </a:lvl1pPr>
          </a:lstStyle>
          <a:p>
            <a:pPr lvl="0"/>
            <a:endParaRPr lang="zh-CN" altLang="en-US" dirty="0"/>
          </a:p>
        </p:txBody>
      </p:sp>
      <p:sp>
        <p:nvSpPr>
          <p:cNvPr id="19" name="平行四边形 18">
            <a:extLst>
              <a:ext uri="{FF2B5EF4-FFF2-40B4-BE49-F238E27FC236}">
                <a16:creationId xmlns:a16="http://schemas.microsoft.com/office/drawing/2014/main" id="{9AE407FD-1006-4AC4-B10B-CB7686E66A86}"/>
              </a:ext>
            </a:extLst>
          </p:cNvPr>
          <p:cNvSpPr/>
          <p:nvPr userDrawn="1"/>
        </p:nvSpPr>
        <p:spPr>
          <a:xfrm>
            <a:off x="0" y="1"/>
            <a:ext cx="12191483" cy="685800"/>
          </a:xfrm>
          <a:prstGeom prst="parallelogram">
            <a:avLst>
              <a:gd name="adj" fmla="val 4305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descr="图片包含 户外, 标牌, 黑色&#10;&#10;自动生成的说明">
            <a:extLst>
              <a:ext uri="{FF2B5EF4-FFF2-40B4-BE49-F238E27FC236}">
                <a16:creationId xmlns:a16="http://schemas.microsoft.com/office/drawing/2014/main" id="{D5338ABA-2308-412D-96F5-DE590FFF9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056" y="73482"/>
            <a:ext cx="538838" cy="538838"/>
          </a:xfrm>
          <a:prstGeom prst="rect">
            <a:avLst/>
          </a:prstGeom>
        </p:spPr>
      </p:pic>
      <p:sp>
        <p:nvSpPr>
          <p:cNvPr id="11" name="平行四边形 10">
            <a:extLst>
              <a:ext uri="{FF2B5EF4-FFF2-40B4-BE49-F238E27FC236}">
                <a16:creationId xmlns:a16="http://schemas.microsoft.com/office/drawing/2014/main" id="{B0646154-6233-4139-B550-A28CDF04E3FA}"/>
              </a:ext>
            </a:extLst>
          </p:cNvPr>
          <p:cNvSpPr/>
          <p:nvPr userDrawn="1"/>
        </p:nvSpPr>
        <p:spPr>
          <a:xfrm>
            <a:off x="995330" y="105510"/>
            <a:ext cx="1957419" cy="512879"/>
          </a:xfrm>
          <a:prstGeom prst="parallelogram">
            <a:avLst>
              <a:gd name="adj" fmla="val 43056"/>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accent1"/>
                </a:solidFill>
              </a:rPr>
              <a:t>标题一</a:t>
            </a:r>
          </a:p>
        </p:txBody>
      </p:sp>
      <p:sp>
        <p:nvSpPr>
          <p:cNvPr id="12" name="平行四边形 11">
            <a:extLst>
              <a:ext uri="{FF2B5EF4-FFF2-40B4-BE49-F238E27FC236}">
                <a16:creationId xmlns:a16="http://schemas.microsoft.com/office/drawing/2014/main" id="{DB662845-A8FE-4E13-82B8-ABEE9422A575}"/>
              </a:ext>
            </a:extLst>
          </p:cNvPr>
          <p:cNvSpPr/>
          <p:nvPr userDrawn="1"/>
        </p:nvSpPr>
        <p:spPr>
          <a:xfrm>
            <a:off x="2831521" y="105510"/>
            <a:ext cx="1957419"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accent1">
                    <a:lumMod val="60000"/>
                    <a:lumOff val="40000"/>
                  </a:schemeClr>
                </a:solidFill>
              </a:rPr>
              <a:t>标题二</a:t>
            </a:r>
          </a:p>
        </p:txBody>
      </p:sp>
      <p:sp>
        <p:nvSpPr>
          <p:cNvPr id="15" name="平行四边形 14">
            <a:extLst>
              <a:ext uri="{FF2B5EF4-FFF2-40B4-BE49-F238E27FC236}">
                <a16:creationId xmlns:a16="http://schemas.microsoft.com/office/drawing/2014/main" id="{44330A7B-15B1-4D7C-8EFE-B8A0161426A0}"/>
              </a:ext>
            </a:extLst>
          </p:cNvPr>
          <p:cNvSpPr/>
          <p:nvPr userDrawn="1"/>
        </p:nvSpPr>
        <p:spPr>
          <a:xfrm>
            <a:off x="4645215" y="105510"/>
            <a:ext cx="1957419"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b="1" dirty="0">
                <a:solidFill>
                  <a:schemeClr val="accent1">
                    <a:lumMod val="60000"/>
                    <a:lumOff val="40000"/>
                  </a:schemeClr>
                </a:solidFill>
              </a:rPr>
              <a:t>标题三</a:t>
            </a:r>
          </a:p>
        </p:txBody>
      </p:sp>
      <p:sp>
        <p:nvSpPr>
          <p:cNvPr id="16" name="平行四边形 15">
            <a:extLst>
              <a:ext uri="{FF2B5EF4-FFF2-40B4-BE49-F238E27FC236}">
                <a16:creationId xmlns:a16="http://schemas.microsoft.com/office/drawing/2014/main" id="{FAB9E410-8F4C-4E41-B027-DFC233733AB7}"/>
              </a:ext>
            </a:extLst>
          </p:cNvPr>
          <p:cNvSpPr/>
          <p:nvPr userDrawn="1"/>
        </p:nvSpPr>
        <p:spPr>
          <a:xfrm>
            <a:off x="6481406" y="105510"/>
            <a:ext cx="1957419"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b="1" dirty="0">
                <a:solidFill>
                  <a:schemeClr val="accent1">
                    <a:lumMod val="60000"/>
                    <a:lumOff val="40000"/>
                  </a:schemeClr>
                </a:solidFill>
              </a:rPr>
              <a:t>标题四</a:t>
            </a:r>
          </a:p>
        </p:txBody>
      </p:sp>
      <p:sp>
        <p:nvSpPr>
          <p:cNvPr id="17" name="平行四边形 16">
            <a:extLst>
              <a:ext uri="{FF2B5EF4-FFF2-40B4-BE49-F238E27FC236}">
                <a16:creationId xmlns:a16="http://schemas.microsoft.com/office/drawing/2014/main" id="{9F88429B-B890-4CEE-A503-4E91AAB2562D}"/>
              </a:ext>
            </a:extLst>
          </p:cNvPr>
          <p:cNvSpPr/>
          <p:nvPr userDrawn="1"/>
        </p:nvSpPr>
        <p:spPr>
          <a:xfrm>
            <a:off x="8295100" y="105510"/>
            <a:ext cx="1957419" cy="512879"/>
          </a:xfrm>
          <a:prstGeom prst="parallelogram">
            <a:avLst>
              <a:gd name="adj" fmla="val 4305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b="1" dirty="0">
                <a:solidFill>
                  <a:schemeClr val="accent1">
                    <a:lumMod val="60000"/>
                    <a:lumOff val="40000"/>
                  </a:schemeClr>
                </a:solidFill>
              </a:rPr>
              <a:t>标题五</a:t>
            </a:r>
          </a:p>
        </p:txBody>
      </p:sp>
      <p:pic>
        <p:nvPicPr>
          <p:cNvPr id="18" name="图片 17">
            <a:extLst>
              <a:ext uri="{FF2B5EF4-FFF2-40B4-BE49-F238E27FC236}">
                <a16:creationId xmlns:a16="http://schemas.microsoft.com/office/drawing/2014/main" id="{8AC3C199-AD82-4263-B8E8-8D1CD35372A9}"/>
              </a:ext>
            </a:extLst>
          </p:cNvPr>
          <p:cNvPicPr>
            <a:picLocks noChangeAspect="1"/>
          </p:cNvPicPr>
          <p:nvPr userDrawn="1"/>
        </p:nvPicPr>
        <p:blipFill rotWithShape="1">
          <a:blip r:embed="rId4" cstate="print"/>
          <a:srcRect r="1346"/>
          <a:stretch/>
        </p:blipFill>
        <p:spPr>
          <a:xfrm>
            <a:off x="516" y="6041797"/>
            <a:ext cx="12166903" cy="411617"/>
          </a:xfrm>
          <a:prstGeom prst="rect">
            <a:avLst/>
          </a:prstGeom>
        </p:spPr>
      </p:pic>
      <p:sp>
        <p:nvSpPr>
          <p:cNvPr id="21" name="平行四边形 20">
            <a:extLst>
              <a:ext uri="{FF2B5EF4-FFF2-40B4-BE49-F238E27FC236}">
                <a16:creationId xmlns:a16="http://schemas.microsoft.com/office/drawing/2014/main" id="{2051FE92-34E2-4DFE-BC0D-28D53B1BE4ED}"/>
              </a:ext>
            </a:extLst>
          </p:cNvPr>
          <p:cNvSpPr/>
          <p:nvPr userDrawn="1"/>
        </p:nvSpPr>
        <p:spPr>
          <a:xfrm>
            <a:off x="11428834" y="119857"/>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平行四边形 21">
            <a:extLst>
              <a:ext uri="{FF2B5EF4-FFF2-40B4-BE49-F238E27FC236}">
                <a16:creationId xmlns:a16="http://schemas.microsoft.com/office/drawing/2014/main" id="{EE8F87D0-86D3-40A7-B41A-5B19E1D5D4CF}"/>
              </a:ext>
            </a:extLst>
          </p:cNvPr>
          <p:cNvSpPr/>
          <p:nvPr userDrawn="1"/>
        </p:nvSpPr>
        <p:spPr>
          <a:xfrm>
            <a:off x="11016782" y="322602"/>
            <a:ext cx="473565" cy="242093"/>
          </a:xfrm>
          <a:prstGeom prst="parallelogram">
            <a:avLst>
              <a:gd name="adj" fmla="val 444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3796813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DF26411B-55E1-4CE5-B9CA-4734B17AE0EC}"/>
              </a:ext>
            </a:extLst>
          </p:cNvPr>
          <p:cNvSpPr>
            <a:spLocks noGrp="1"/>
          </p:cNvSpPr>
          <p:nvPr>
            <p:ph type="sldNum" sz="quarter" idx="4"/>
          </p:nvPr>
        </p:nvSpPr>
        <p:spPr>
          <a:xfrm>
            <a:off x="10849970" y="6515101"/>
            <a:ext cx="1037230" cy="342900"/>
          </a:xfrm>
          <a:prstGeom prst="rect">
            <a:avLst/>
          </a:prstGeom>
        </p:spPr>
        <p:txBody>
          <a:bodyPr vert="horz" lIns="91440" tIns="45720" rIns="91440" bIns="45720" rtlCol="0" anchor="ctr"/>
          <a:lstStyle>
            <a:lvl1pPr algn="r">
              <a:defRPr sz="1200">
                <a:solidFill>
                  <a:schemeClr val="tx1">
                    <a:tint val="75000"/>
                  </a:schemeClr>
                </a:solidFill>
              </a:defRPr>
            </a:lvl1pPr>
          </a:lstStyle>
          <a:p>
            <a:fld id="{548644C6-89F0-466C-949F-E70AD72679A8}" type="slidenum">
              <a:rPr lang="zh-CN" altLang="en-US" smtClean="0"/>
              <a:t>‹#›</a:t>
            </a:fld>
            <a:endParaRPr lang="zh-CN" altLang="en-US"/>
          </a:p>
        </p:txBody>
      </p:sp>
    </p:spTree>
    <p:extLst>
      <p:ext uri="{BB962C8B-B14F-4D97-AF65-F5344CB8AC3E}">
        <p14:creationId xmlns:p14="http://schemas.microsoft.com/office/powerpoint/2010/main" val="206858475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55" r:id="rId4"/>
    <p:sldLayoutId id="2147483657" r:id="rId5"/>
    <p:sldLayoutId id="2147483653" r:id="rId6"/>
    <p:sldLayoutId id="2147483658" r:id="rId7"/>
    <p:sldLayoutId id="2147483650" r:id="rId8"/>
    <p:sldLayoutId id="2147483659" r:id="rId9"/>
    <p:sldLayoutId id="2147483651" r:id="rId10"/>
    <p:sldLayoutId id="2147483654" r:id="rId11"/>
    <p:sldLayoutId id="2147483660" r:id="rId12"/>
    <p:sldLayoutId id="2147483663" r:id="rId13"/>
    <p:sldLayoutId id="2147483652" r:id="rId14"/>
    <p:sldLayoutId id="214748366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2" pos="7488" userDrawn="1">
          <p15:clr>
            <a:srgbClr val="F26B43"/>
          </p15:clr>
        </p15:guide>
        <p15:guide id="3" orient="horz" pos="432" userDrawn="1">
          <p15:clr>
            <a:srgbClr val="F26B43"/>
          </p15:clr>
        </p15:guide>
        <p15:guide id="4" orient="horz" pos="472" userDrawn="1">
          <p15:clr>
            <a:srgbClr val="F26B43"/>
          </p15:clr>
        </p15:guide>
        <p15:guide id="5" orient="horz" pos="4104" userDrawn="1">
          <p15:clr>
            <a:srgbClr val="F26B43"/>
          </p15:clr>
        </p15:guide>
        <p15:guide id="6" orient="horz" pos="40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486659"/>
      </p:ext>
    </p:extLst>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0.xml"/><Relationship Id="rId5" Type="http://schemas.openxmlformats.org/officeDocument/2006/relationships/image" Target="../media/image45.pn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a:extLst>
              <a:ext uri="{FF2B5EF4-FFF2-40B4-BE49-F238E27FC236}">
                <a16:creationId xmlns:a16="http://schemas.microsoft.com/office/drawing/2014/main" id="{57BA57AA-0245-4C19-883C-04CF12107B4C}"/>
              </a:ext>
            </a:extLst>
          </p:cNvPr>
          <p:cNvSpPr>
            <a:spLocks noGrp="1"/>
          </p:cNvSpPr>
          <p:nvPr>
            <p:ph type="title"/>
          </p:nvPr>
        </p:nvSpPr>
        <p:spPr/>
        <p:txBody>
          <a:bodyPr/>
          <a:lstStyle/>
          <a:p>
            <a:r>
              <a:rPr lang="zh-CN" altLang="en-US" dirty="0"/>
              <a:t>学术写作、规范与伦理</a:t>
            </a:r>
          </a:p>
        </p:txBody>
      </p:sp>
      <p:sp>
        <p:nvSpPr>
          <p:cNvPr id="47" name="内容占位符 46">
            <a:extLst>
              <a:ext uri="{FF2B5EF4-FFF2-40B4-BE49-F238E27FC236}">
                <a16:creationId xmlns:a16="http://schemas.microsoft.com/office/drawing/2014/main" id="{57A06D35-929D-48A7-90F7-673BFC4AE088}"/>
              </a:ext>
            </a:extLst>
          </p:cNvPr>
          <p:cNvSpPr>
            <a:spLocks noGrp="1"/>
          </p:cNvSpPr>
          <p:nvPr>
            <p:ph sz="quarter" idx="10"/>
          </p:nvPr>
        </p:nvSpPr>
        <p:spPr/>
        <p:txBody>
          <a:bodyPr/>
          <a:lstStyle/>
          <a:p>
            <a:r>
              <a:rPr lang="en-US" altLang="zh-CN" dirty="0"/>
              <a:t>2022.10</a:t>
            </a:r>
            <a:endParaRPr lang="zh-CN" altLang="en-US" dirty="0"/>
          </a:p>
        </p:txBody>
      </p:sp>
      <p:sp>
        <p:nvSpPr>
          <p:cNvPr id="48" name="文本占位符 47">
            <a:extLst>
              <a:ext uri="{FF2B5EF4-FFF2-40B4-BE49-F238E27FC236}">
                <a16:creationId xmlns:a16="http://schemas.microsoft.com/office/drawing/2014/main" id="{CC85D74C-8DF8-4C88-900D-1AF0872B2B97}"/>
              </a:ext>
            </a:extLst>
          </p:cNvPr>
          <p:cNvSpPr>
            <a:spLocks noGrp="1"/>
          </p:cNvSpPr>
          <p:nvPr>
            <p:ph type="body" sz="quarter" idx="11"/>
          </p:nvPr>
        </p:nvSpPr>
        <p:spPr/>
        <p:txBody>
          <a:bodyPr/>
          <a:lstStyle/>
          <a:p>
            <a:r>
              <a:rPr lang="zh-CN" altLang="en-US" dirty="0"/>
              <a:t>张晗</a:t>
            </a:r>
          </a:p>
        </p:txBody>
      </p:sp>
      <p:pic>
        <p:nvPicPr>
          <p:cNvPr id="33" name="图片占位符 32" descr="图片包含 户外, 地面, 天空, 建筑物&#10;&#10;自动生成的说明">
            <a:extLst>
              <a:ext uri="{FF2B5EF4-FFF2-40B4-BE49-F238E27FC236}">
                <a16:creationId xmlns:a16="http://schemas.microsoft.com/office/drawing/2014/main" id="{F388417C-463F-4AAD-B8CE-B3D41B61A4F2}"/>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6944" b="6944"/>
          <a:stretch>
            <a:fillRect/>
          </a:stretch>
        </p:blipFill>
        <p:spPr/>
      </p:pic>
      <p:sp>
        <p:nvSpPr>
          <p:cNvPr id="40" name="文本框 39">
            <a:extLst>
              <a:ext uri="{FF2B5EF4-FFF2-40B4-BE49-F238E27FC236}">
                <a16:creationId xmlns:a16="http://schemas.microsoft.com/office/drawing/2014/main" id="{B52EC41F-0350-4579-B30E-AB9780CD5BFB}"/>
              </a:ext>
            </a:extLst>
          </p:cNvPr>
          <p:cNvSpPr txBox="1"/>
          <p:nvPr/>
        </p:nvSpPr>
        <p:spPr>
          <a:xfrm>
            <a:off x="5926290" y="3419597"/>
            <a:ext cx="5446560" cy="369332"/>
          </a:xfrm>
          <a:prstGeom prst="rect">
            <a:avLst/>
          </a:prstGeom>
          <a:noFill/>
        </p:spPr>
        <p:txBody>
          <a:bodyPr wrap="square" rtlCol="0">
            <a:spAutoFit/>
          </a:bodyPr>
          <a:lstStyle/>
          <a:p>
            <a:pPr algn="ctr"/>
            <a:r>
              <a:rPr lang="zh-CN" altLang="en-US" dirty="0">
                <a:solidFill>
                  <a:schemeClr val="tx1">
                    <a:lumMod val="75000"/>
                    <a:lumOff val="25000"/>
                  </a:schemeClr>
                </a:solidFill>
              </a:rPr>
              <a:t>学术论文写作与发表规范 </a:t>
            </a:r>
            <a:r>
              <a:rPr lang="en-US" altLang="zh-CN" dirty="0">
                <a:solidFill>
                  <a:schemeClr val="tx1">
                    <a:lumMod val="75000"/>
                    <a:lumOff val="25000"/>
                  </a:schemeClr>
                </a:solidFill>
              </a:rPr>
              <a:t>-</a:t>
            </a:r>
            <a:r>
              <a:rPr lang="zh-CN" altLang="en-US" dirty="0">
                <a:solidFill>
                  <a:schemeClr val="tx1">
                    <a:lumMod val="75000"/>
                    <a:lumOff val="25000"/>
                  </a:schemeClr>
                </a:solidFill>
              </a:rPr>
              <a:t> </a:t>
            </a:r>
            <a:r>
              <a:rPr lang="en-US" altLang="zh-CN" dirty="0">
                <a:solidFill>
                  <a:schemeClr val="tx1">
                    <a:lumMod val="75000"/>
                    <a:lumOff val="25000"/>
                  </a:schemeClr>
                </a:solidFill>
              </a:rPr>
              <a:t>II</a:t>
            </a:r>
            <a:endParaRPr lang="zh-CN" altLang="en-US" dirty="0">
              <a:solidFill>
                <a:schemeClr val="tx1">
                  <a:lumMod val="75000"/>
                  <a:lumOff val="25000"/>
                </a:schemeClr>
              </a:solidFill>
            </a:endParaRPr>
          </a:p>
        </p:txBody>
      </p:sp>
    </p:spTree>
    <p:extLst>
      <p:ext uri="{BB962C8B-B14F-4D97-AF65-F5344CB8AC3E}">
        <p14:creationId xmlns:p14="http://schemas.microsoft.com/office/powerpoint/2010/main" val="9001172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论文主体部分的写法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D083A5D9-46E1-9B4B-983C-C45EC36BFFD4}"/>
                  </a:ext>
                </a:extLst>
              </p:cNvPr>
              <p:cNvSpPr txBox="1"/>
              <p:nvPr/>
            </p:nvSpPr>
            <p:spPr>
              <a:xfrm>
                <a:off x="246337" y="909033"/>
                <a:ext cx="11699325" cy="5262979"/>
              </a:xfrm>
              <a:prstGeom prst="rect">
                <a:avLst/>
              </a:prstGeom>
              <a:noFill/>
            </p:spPr>
            <p:txBody>
              <a:bodyPr wrap="square" rtlCol="0">
                <a:spAutoFit/>
              </a:bodyPr>
              <a:lstStyle/>
              <a:p>
                <a:pPr algn="just"/>
                <a:r>
                  <a:rPr lang="en" altLang="zh-CN" sz="2400" dirty="0">
                    <a:highlight>
                      <a:srgbClr val="FFFF00"/>
                    </a:highlight>
                  </a:rPr>
                  <a:t>To</a:t>
                </a:r>
                <a:r>
                  <a:rPr lang="zh-CN" altLang="en-US" sz="2400" dirty="0">
                    <a:highlight>
                      <a:srgbClr val="FFFF00"/>
                    </a:highlight>
                  </a:rPr>
                  <a:t> </a:t>
                </a:r>
                <a:r>
                  <a:rPr lang="en" altLang="zh-CN" sz="2400" dirty="0">
                    <a:highlight>
                      <a:srgbClr val="FFFF00"/>
                    </a:highlight>
                  </a:rPr>
                  <a:t>search</a:t>
                </a:r>
                <a:r>
                  <a:rPr lang="zh-CN" altLang="en-US" sz="2400" dirty="0">
                    <a:highlight>
                      <a:srgbClr val="FFFF00"/>
                    </a:highlight>
                  </a:rPr>
                  <a:t> </a:t>
                </a:r>
                <a:r>
                  <a:rPr lang="en" altLang="zh-CN" sz="2400" dirty="0">
                    <a:highlight>
                      <a:srgbClr val="FFFF00"/>
                    </a:highlight>
                  </a:rPr>
                  <a:t>for</a:t>
                </a:r>
                <a:r>
                  <a:rPr lang="zh-CN" altLang="en-US" sz="2400" dirty="0">
                    <a:highlight>
                      <a:srgbClr val="FFFF00"/>
                    </a:highlight>
                  </a:rPr>
                  <a:t> </a:t>
                </a:r>
                <a:r>
                  <a:rPr lang="en" altLang="zh-CN" sz="2400" dirty="0">
                    <a:highlight>
                      <a:srgbClr val="FFFF00"/>
                    </a:highlight>
                  </a:rPr>
                  <a:t>common</a:t>
                </a:r>
                <a:r>
                  <a:rPr lang="zh-CN" altLang="en-US" sz="2400" dirty="0">
                    <a:highlight>
                      <a:srgbClr val="FFFF00"/>
                    </a:highlight>
                  </a:rPr>
                  <a:t> </a:t>
                </a:r>
                <a:r>
                  <a:rPr lang="en" altLang="zh-CN" sz="2400" dirty="0">
                    <a:highlight>
                      <a:srgbClr val="FFFF00"/>
                    </a:highlight>
                  </a:rPr>
                  <a:t>patterns</a:t>
                </a:r>
                <a:r>
                  <a:rPr lang="zh-CN" altLang="en-US" sz="2400" dirty="0">
                    <a:highlight>
                      <a:srgbClr val="FFFF00"/>
                    </a:highlight>
                  </a:rPr>
                  <a:t> </a:t>
                </a:r>
                <a:r>
                  <a:rPr lang="en" altLang="zh-CN" sz="2400" dirty="0">
                    <a:highlight>
                      <a:srgbClr val="FFFF00"/>
                    </a:highlight>
                  </a:rPr>
                  <a:t>in</a:t>
                </a:r>
                <a:r>
                  <a:rPr lang="zh-CN" altLang="en-US" sz="2400" dirty="0">
                    <a:highlight>
                      <a:srgbClr val="FFFF00"/>
                    </a:highlight>
                  </a:rPr>
                  <a:t> </a:t>
                </a:r>
                <a:r>
                  <a:rPr lang="en" altLang="zh-CN" sz="2400" dirty="0">
                    <a:highlight>
                      <a:srgbClr val="FFFF00"/>
                    </a:highlight>
                  </a:rPr>
                  <a:t>fresh</a:t>
                </a:r>
                <a:r>
                  <a:rPr lang="zh-CN" altLang="en-US" sz="2400" dirty="0">
                    <a:highlight>
                      <a:srgbClr val="FFFF00"/>
                    </a:highlight>
                  </a:rPr>
                  <a:t> </a:t>
                </a:r>
                <a:r>
                  <a:rPr lang="en" altLang="zh-CN" sz="2400" dirty="0">
                    <a:highlight>
                      <a:srgbClr val="FFFF00"/>
                    </a:highlight>
                  </a:rPr>
                  <a:t>water</a:t>
                </a:r>
                <a:r>
                  <a:rPr lang="zh-CN" altLang="en-US" sz="2400" dirty="0">
                    <a:highlight>
                      <a:srgbClr val="FFFF00"/>
                    </a:highlight>
                  </a:rPr>
                  <a:t> </a:t>
                </a:r>
                <a:r>
                  <a:rPr lang="en" altLang="zh-CN" sz="2400" dirty="0">
                    <a:highlight>
                      <a:srgbClr val="FFFF00"/>
                    </a:highlight>
                  </a:rPr>
                  <a:t>age</a:t>
                </a:r>
                <a:r>
                  <a:rPr lang="zh-CN" altLang="en-US" sz="2400" dirty="0">
                    <a:highlight>
                      <a:srgbClr val="FFFF00"/>
                    </a:highlight>
                  </a:rPr>
                  <a:t> </a:t>
                </a:r>
                <a:r>
                  <a:rPr lang="en" altLang="zh-CN" sz="2400" dirty="0">
                    <a:highlight>
                      <a:srgbClr val="FFFF00"/>
                    </a:highlight>
                  </a:rPr>
                  <a:t>and</a:t>
                </a:r>
                <a:r>
                  <a:rPr lang="zh-CN" altLang="en-US" sz="2400" dirty="0">
                    <a:highlight>
                      <a:srgbClr val="FFFF00"/>
                    </a:highlight>
                  </a:rPr>
                  <a:t> </a:t>
                </a:r>
                <a:r>
                  <a:rPr lang="en" altLang="zh-CN" sz="2400" dirty="0">
                    <a:highlight>
                      <a:srgbClr val="FFFF00"/>
                    </a:highlight>
                  </a:rPr>
                  <a:t>ocean</a:t>
                </a:r>
                <a:r>
                  <a:rPr lang="zh-CN" altLang="en-US" sz="2400" dirty="0">
                    <a:highlight>
                      <a:srgbClr val="FFFF00"/>
                    </a:highlight>
                  </a:rPr>
                  <a:t> </a:t>
                </a:r>
                <a:r>
                  <a:rPr lang="en" altLang="zh-CN" sz="2400" dirty="0">
                    <a:highlight>
                      <a:srgbClr val="FFFF00"/>
                    </a:highlight>
                  </a:rPr>
                  <a:t>age</a:t>
                </a:r>
                <a:r>
                  <a:rPr lang="zh-CN" altLang="en-US" sz="2400" dirty="0">
                    <a:highlight>
                      <a:srgbClr val="FFFF00"/>
                    </a:highlight>
                  </a:rPr>
                  <a:t> </a:t>
                </a:r>
                <a:r>
                  <a:rPr lang="en" altLang="zh-CN" sz="2400" dirty="0">
                    <a:highlight>
                      <a:srgbClr val="FFFF00"/>
                    </a:highlight>
                  </a:rPr>
                  <a:t>(separate</a:t>
                </a:r>
                <a:r>
                  <a:rPr lang="zh-CN" altLang="en-US" sz="2400" dirty="0">
                    <a:highlight>
                      <a:srgbClr val="FFFF00"/>
                    </a:highlight>
                  </a:rPr>
                  <a:t> </a:t>
                </a:r>
                <a:r>
                  <a:rPr lang="en" altLang="zh-CN" sz="2400" dirty="0">
                    <a:highlight>
                      <a:srgbClr val="FFFF00"/>
                    </a:highlight>
                  </a:rPr>
                  <a:t>analyses)</a:t>
                </a:r>
                <a:r>
                  <a:rPr lang="zh-CN" altLang="en-US" sz="2400" dirty="0">
                    <a:highlight>
                      <a:srgbClr val="FFFF00"/>
                    </a:highlight>
                  </a:rPr>
                  <a:t> </a:t>
                </a:r>
                <a:r>
                  <a:rPr lang="en" altLang="zh-CN" sz="2400" dirty="0">
                    <a:highlight>
                      <a:srgbClr val="FFFF00"/>
                    </a:highlight>
                  </a:rPr>
                  <a:t>among</a:t>
                </a:r>
                <a:r>
                  <a:rPr lang="zh-CN" altLang="en-US" sz="2400" dirty="0">
                    <a:highlight>
                      <a:srgbClr val="FFFF00"/>
                    </a:highlight>
                  </a:rPr>
                  <a:t> </a:t>
                </a:r>
                <a:r>
                  <a:rPr lang="en" altLang="zh-CN" sz="2400" dirty="0">
                    <a:highlight>
                      <a:srgbClr val="FFFF00"/>
                    </a:highlight>
                  </a:rPr>
                  <a:t>the</a:t>
                </a:r>
                <a:r>
                  <a:rPr lang="zh-CN" altLang="en-US" sz="2400" dirty="0">
                    <a:highlight>
                      <a:srgbClr val="FFFF00"/>
                    </a:highlight>
                  </a:rPr>
                  <a:t> </a:t>
                </a:r>
                <a:r>
                  <a:rPr lang="en" altLang="zh-CN" sz="2400" dirty="0">
                    <a:highlight>
                      <a:srgbClr val="FFFF00"/>
                    </a:highlight>
                  </a:rPr>
                  <a:t>seven</a:t>
                </a:r>
                <a:r>
                  <a:rPr lang="zh-CN" altLang="en-US" sz="2400" dirty="0">
                    <a:highlight>
                      <a:srgbClr val="FFFF00"/>
                    </a:highlight>
                  </a:rPr>
                  <a:t> </a:t>
                </a:r>
                <a:r>
                  <a:rPr lang="en" altLang="zh-CN" sz="2400" dirty="0">
                    <a:highlight>
                      <a:srgbClr val="FFFF00"/>
                    </a:highlight>
                  </a:rPr>
                  <a:t>different</a:t>
                </a:r>
                <a:r>
                  <a:rPr lang="zh-CN" altLang="en-US" sz="2400" dirty="0">
                    <a:highlight>
                      <a:srgbClr val="FFFF00"/>
                    </a:highlight>
                  </a:rPr>
                  <a:t> </a:t>
                </a:r>
                <a:r>
                  <a:rPr lang="en" altLang="zh-CN" sz="2400" dirty="0">
                    <a:highlight>
                      <a:srgbClr val="FFFF00"/>
                    </a:highlight>
                  </a:rPr>
                  <a:t>river</a:t>
                </a:r>
                <a:r>
                  <a:rPr lang="zh-CN" altLang="en-US" sz="2400" dirty="0">
                    <a:highlight>
                      <a:srgbClr val="FFFF00"/>
                    </a:highlight>
                  </a:rPr>
                  <a:t> </a:t>
                </a:r>
                <a:r>
                  <a:rPr lang="en" altLang="zh-CN" sz="2400" dirty="0">
                    <a:highlight>
                      <a:srgbClr val="FFFF00"/>
                    </a:highlight>
                  </a:rPr>
                  <a:t>systems,</a:t>
                </a:r>
                <a:r>
                  <a:rPr lang="zh-CN" altLang="en-US" sz="2400" dirty="0">
                    <a:highlight>
                      <a:srgbClr val="FFFF00"/>
                    </a:highlight>
                  </a:rPr>
                  <a:t> </a:t>
                </a:r>
                <a:r>
                  <a:rPr lang="en" altLang="zh-CN" sz="2400" dirty="0">
                    <a:highlight>
                      <a:srgbClr val="FFFF00"/>
                    </a:highlight>
                  </a:rPr>
                  <a:t>as</a:t>
                </a:r>
                <a:r>
                  <a:rPr lang="zh-CN" altLang="en-US" sz="2400" dirty="0">
                    <a:highlight>
                      <a:srgbClr val="FFFF00"/>
                    </a:highlight>
                  </a:rPr>
                  <a:t> </a:t>
                </a:r>
                <a:r>
                  <a:rPr lang="en" altLang="zh-CN" sz="2400" dirty="0">
                    <a:highlight>
                      <a:srgbClr val="FFFF00"/>
                    </a:highlight>
                  </a:rPr>
                  <a:t>well</a:t>
                </a:r>
                <a:r>
                  <a:rPr lang="zh-CN" altLang="en-US" sz="2400" dirty="0">
                    <a:highlight>
                      <a:srgbClr val="FFFF00"/>
                    </a:highlight>
                  </a:rPr>
                  <a:t> </a:t>
                </a:r>
                <a:r>
                  <a:rPr lang="en" altLang="zh-CN" sz="2400" dirty="0">
                    <a:highlight>
                      <a:srgbClr val="FFFF00"/>
                    </a:highlight>
                  </a:rPr>
                  <a:t>as</a:t>
                </a:r>
                <a:r>
                  <a:rPr lang="zh-CN" altLang="en-US" sz="2400" dirty="0">
                    <a:highlight>
                      <a:srgbClr val="FFFF00"/>
                    </a:highlight>
                  </a:rPr>
                  <a:t> </a:t>
                </a:r>
                <a:r>
                  <a:rPr lang="en" altLang="zh-CN" sz="2400" dirty="0">
                    <a:highlight>
                      <a:srgbClr val="FFFF00"/>
                    </a:highlight>
                  </a:rPr>
                  <a:t>to</a:t>
                </a:r>
                <a:r>
                  <a:rPr lang="zh-CN" altLang="en-US" sz="2400" dirty="0">
                    <a:highlight>
                      <a:srgbClr val="FFFF00"/>
                    </a:highlight>
                  </a:rPr>
                  <a:t> </a:t>
                </a:r>
                <a:r>
                  <a:rPr lang="en" altLang="zh-CN" sz="2400" dirty="0">
                    <a:highlight>
                      <a:srgbClr val="FFFF00"/>
                    </a:highlight>
                  </a:rPr>
                  <a:t>test</a:t>
                </a:r>
                <a:r>
                  <a:rPr lang="zh-CN" altLang="en-US" sz="2400" dirty="0">
                    <a:highlight>
                      <a:srgbClr val="FFFF00"/>
                    </a:highlight>
                  </a:rPr>
                  <a:t> </a:t>
                </a:r>
                <a:r>
                  <a:rPr lang="en" altLang="zh-CN" sz="2400" dirty="0">
                    <a:highlight>
                      <a:srgbClr val="FFFF00"/>
                    </a:highlight>
                  </a:rPr>
                  <a:t>for</a:t>
                </a:r>
                <a:r>
                  <a:rPr lang="zh-CN" altLang="en-US" sz="2400" dirty="0">
                    <a:highlight>
                      <a:srgbClr val="FFFF00"/>
                    </a:highlight>
                  </a:rPr>
                  <a:t> </a:t>
                </a:r>
                <a:r>
                  <a:rPr lang="en" altLang="zh-CN" sz="2400" dirty="0">
                    <a:highlight>
                      <a:srgbClr val="FFFF00"/>
                    </a:highlight>
                  </a:rPr>
                  <a:t>the</a:t>
                </a:r>
                <a:r>
                  <a:rPr lang="zh-CN" altLang="en-US" sz="2400" dirty="0">
                    <a:highlight>
                      <a:srgbClr val="FFFF00"/>
                    </a:highlight>
                  </a:rPr>
                  <a:t> </a:t>
                </a:r>
                <a:r>
                  <a:rPr lang="en" altLang="zh-CN" sz="2400" dirty="0">
                    <a:highlight>
                      <a:srgbClr val="FFFF00"/>
                    </a:highlight>
                  </a:rPr>
                  <a:t>influence</a:t>
                </a:r>
                <a:r>
                  <a:rPr lang="zh-CN" altLang="en-US" sz="2400" dirty="0">
                    <a:highlight>
                      <a:srgbClr val="FFFF00"/>
                    </a:highlight>
                  </a:rPr>
                  <a:t> </a:t>
                </a:r>
                <a:r>
                  <a:rPr lang="en" altLang="zh-CN" sz="2400" dirty="0">
                    <a:highlight>
                      <a:srgbClr val="FFFF00"/>
                    </a:highlight>
                  </a:rPr>
                  <a:t>of</a:t>
                </a:r>
                <a:r>
                  <a:rPr lang="zh-CN" altLang="en-US" sz="2400" dirty="0">
                    <a:highlight>
                      <a:srgbClr val="FFFF00"/>
                    </a:highlight>
                  </a:rPr>
                  <a:t> </a:t>
                </a:r>
                <a:r>
                  <a:rPr lang="en" altLang="zh-CN" sz="2400" dirty="0">
                    <a:highlight>
                      <a:srgbClr val="FFFF00"/>
                    </a:highlight>
                  </a:rPr>
                  <a:t>covariates</a:t>
                </a:r>
                <a:r>
                  <a:rPr lang="en" altLang="zh-CN" sz="2400" dirty="0"/>
                  <a:t>,</a:t>
                </a:r>
                <a:r>
                  <a:rPr lang="zh-CN" altLang="en-US" sz="2400" dirty="0"/>
                  <a:t> </a:t>
                </a:r>
                <a:r>
                  <a:rPr lang="en" altLang="zh-CN" sz="2400" dirty="0">
                    <a:solidFill>
                      <a:schemeClr val="bg1">
                        <a:lumMod val="75000"/>
                      </a:schemeClr>
                    </a:solidFill>
                  </a:rPr>
                  <a:t>we</a:t>
                </a:r>
                <a:r>
                  <a:rPr lang="zh-CN" altLang="en-US" sz="2400" dirty="0">
                    <a:solidFill>
                      <a:schemeClr val="bg1">
                        <a:lumMod val="75000"/>
                      </a:schemeClr>
                    </a:solidFill>
                  </a:rPr>
                  <a:t> </a:t>
                </a:r>
                <a:r>
                  <a:rPr lang="en" altLang="zh-CN" sz="2400" dirty="0">
                    <a:solidFill>
                      <a:schemeClr val="bg1">
                        <a:lumMod val="75000"/>
                      </a:schemeClr>
                    </a:solidFill>
                  </a:rPr>
                  <a:t>used</a:t>
                </a:r>
                <a:r>
                  <a:rPr lang="zh-CN" altLang="en-US" sz="2400" dirty="0">
                    <a:solidFill>
                      <a:schemeClr val="bg1">
                        <a:lumMod val="75000"/>
                      </a:schemeClr>
                    </a:solidFill>
                  </a:rPr>
                  <a:t> </a:t>
                </a:r>
                <a:r>
                  <a:rPr lang="en" altLang="zh-CN" sz="2400" dirty="0">
                    <a:solidFill>
                      <a:schemeClr val="bg1">
                        <a:lumMod val="75000"/>
                      </a:schemeClr>
                    </a:solidFill>
                  </a:rPr>
                  <a:t>a</a:t>
                </a:r>
                <a:r>
                  <a:rPr lang="zh-CN" altLang="en-US" sz="2400" dirty="0">
                    <a:solidFill>
                      <a:schemeClr val="bg1">
                        <a:lumMod val="75000"/>
                      </a:schemeClr>
                    </a:solidFill>
                  </a:rPr>
                  <a:t> </a:t>
                </a:r>
                <a:r>
                  <a:rPr lang="en" altLang="zh-CN" sz="2400" dirty="0">
                    <a:solidFill>
                      <a:schemeClr val="bg1">
                        <a:lumMod val="75000"/>
                      </a:schemeClr>
                    </a:solidFill>
                  </a:rPr>
                  <a:t>multivariate</a:t>
                </a:r>
                <a:r>
                  <a:rPr lang="zh-CN" altLang="en-US" sz="2400" dirty="0">
                    <a:solidFill>
                      <a:schemeClr val="bg1">
                        <a:lumMod val="75000"/>
                      </a:schemeClr>
                    </a:solidFill>
                  </a:rPr>
                  <a:t> </a:t>
                </a:r>
                <a:r>
                  <a:rPr lang="en" altLang="zh-CN" sz="2400" dirty="0">
                    <a:solidFill>
                      <a:schemeClr val="bg1">
                        <a:lumMod val="75000"/>
                      </a:schemeClr>
                    </a:solidFill>
                  </a:rPr>
                  <a:t>autoregressive</a:t>
                </a:r>
                <a:r>
                  <a:rPr lang="zh-CN" altLang="en-US" sz="2400" dirty="0">
                    <a:solidFill>
                      <a:schemeClr val="bg1">
                        <a:lumMod val="75000"/>
                      </a:schemeClr>
                    </a:solidFill>
                  </a:rPr>
                  <a:t> </a:t>
                </a:r>
                <a:r>
                  <a:rPr lang="en" altLang="zh-CN" sz="2400" dirty="0">
                    <a:solidFill>
                      <a:schemeClr val="bg1">
                        <a:lumMod val="75000"/>
                      </a:schemeClr>
                    </a:solidFill>
                  </a:rPr>
                  <a:t>state–space</a:t>
                </a:r>
                <a:r>
                  <a:rPr lang="zh-CN" altLang="en-US" sz="2400" dirty="0">
                    <a:solidFill>
                      <a:schemeClr val="bg1">
                        <a:lumMod val="75000"/>
                      </a:schemeClr>
                    </a:solidFill>
                  </a:rPr>
                  <a:t> </a:t>
                </a:r>
                <a:r>
                  <a:rPr lang="en" altLang="zh-CN" sz="2400" dirty="0">
                    <a:solidFill>
                      <a:schemeClr val="bg1">
                        <a:lumMod val="75000"/>
                      </a:schemeClr>
                    </a:solidFill>
                  </a:rPr>
                  <a:t>modelling</a:t>
                </a:r>
                <a:r>
                  <a:rPr lang="zh-CN" altLang="en-US" sz="2400" dirty="0">
                    <a:solidFill>
                      <a:schemeClr val="bg1">
                        <a:lumMod val="75000"/>
                      </a:schemeClr>
                    </a:solidFill>
                  </a:rPr>
                  <a:t> </a:t>
                </a:r>
                <a:r>
                  <a:rPr lang="en" altLang="zh-CN" sz="2400" dirty="0">
                    <a:solidFill>
                      <a:schemeClr val="bg1">
                        <a:lumMod val="75000"/>
                      </a:schemeClr>
                    </a:solidFill>
                  </a:rPr>
                  <a:t>approach. With</a:t>
                </a:r>
                <a:r>
                  <a:rPr lang="zh-CN" altLang="en-US" sz="2400" dirty="0">
                    <a:solidFill>
                      <a:schemeClr val="bg1">
                        <a:lumMod val="75000"/>
                      </a:schemeClr>
                    </a:solidFill>
                  </a:rPr>
                  <a:t> </a:t>
                </a:r>
                <a:r>
                  <a:rPr lang="en" altLang="zh-CN" sz="2400" dirty="0">
                    <a:solidFill>
                      <a:schemeClr val="bg1">
                        <a:lumMod val="75000"/>
                      </a:schemeClr>
                    </a:solidFill>
                  </a:rPr>
                  <a:t>MARSS,</a:t>
                </a:r>
                <a:r>
                  <a:rPr lang="zh-CN" altLang="en-US" sz="2400" dirty="0">
                    <a:solidFill>
                      <a:schemeClr val="bg1">
                        <a:lumMod val="75000"/>
                      </a:schemeClr>
                    </a:solidFill>
                  </a:rPr>
                  <a:t> </a:t>
                </a:r>
                <a:r>
                  <a:rPr lang="en" altLang="zh-CN" sz="2400" dirty="0">
                    <a:solidFill>
                      <a:schemeClr val="bg1">
                        <a:lumMod val="75000"/>
                      </a:schemeClr>
                    </a:solidFill>
                  </a:rPr>
                  <a:t>we</a:t>
                </a:r>
                <a:r>
                  <a:rPr lang="zh-CN" altLang="en-US" sz="2400" dirty="0">
                    <a:solidFill>
                      <a:schemeClr val="bg1">
                        <a:lumMod val="75000"/>
                      </a:schemeClr>
                    </a:solidFill>
                  </a:rPr>
                  <a:t> </a:t>
                </a:r>
                <a:r>
                  <a:rPr lang="en" altLang="zh-CN" sz="2400" dirty="0">
                    <a:solidFill>
                      <a:schemeClr val="bg1">
                        <a:lumMod val="75000"/>
                      </a:schemeClr>
                    </a:solidFill>
                  </a:rPr>
                  <a:t>are</a:t>
                </a:r>
                <a:r>
                  <a:rPr lang="zh-CN" altLang="en-US" sz="2400" dirty="0">
                    <a:solidFill>
                      <a:schemeClr val="bg1">
                        <a:lumMod val="75000"/>
                      </a:schemeClr>
                    </a:solidFill>
                  </a:rPr>
                  <a:t> </a:t>
                </a:r>
                <a:r>
                  <a:rPr lang="en" altLang="zh-CN" sz="2400" dirty="0">
                    <a:solidFill>
                      <a:schemeClr val="bg1">
                        <a:lumMod val="75000"/>
                      </a:schemeClr>
                    </a:solidFill>
                  </a:rPr>
                  <a:t>trying</a:t>
                </a:r>
                <a:r>
                  <a:rPr lang="zh-CN" altLang="en-US" sz="2400" dirty="0">
                    <a:solidFill>
                      <a:schemeClr val="bg1">
                        <a:lumMod val="75000"/>
                      </a:schemeClr>
                    </a:solidFill>
                  </a:rPr>
                  <a:t> </a:t>
                </a:r>
                <a:r>
                  <a:rPr lang="en" altLang="zh-CN" sz="2400" dirty="0">
                    <a:solidFill>
                      <a:schemeClr val="bg1">
                        <a:lumMod val="75000"/>
                      </a:schemeClr>
                    </a:solidFill>
                  </a:rPr>
                  <a:t>to</a:t>
                </a:r>
                <a:r>
                  <a:rPr lang="zh-CN" altLang="en-US" sz="2400" dirty="0">
                    <a:solidFill>
                      <a:schemeClr val="bg1">
                        <a:lumMod val="75000"/>
                      </a:schemeClr>
                    </a:solidFill>
                  </a:rPr>
                  <a:t> </a:t>
                </a:r>
                <a:r>
                  <a:rPr lang="en" altLang="zh-CN" sz="2400" dirty="0">
                    <a:solidFill>
                      <a:schemeClr val="bg1">
                        <a:lumMod val="75000"/>
                      </a:schemeClr>
                    </a:solidFill>
                  </a:rPr>
                  <a:t>explain</a:t>
                </a:r>
                <a:r>
                  <a:rPr lang="zh-CN" altLang="en-US" sz="2400" dirty="0">
                    <a:solidFill>
                      <a:schemeClr val="bg1">
                        <a:lumMod val="75000"/>
                      </a:schemeClr>
                    </a:solidFill>
                  </a:rPr>
                  <a:t> </a:t>
                </a:r>
                <a:r>
                  <a:rPr lang="en" altLang="zh-CN" sz="2400" dirty="0">
                    <a:solidFill>
                      <a:schemeClr val="bg1">
                        <a:lumMod val="75000"/>
                      </a:schemeClr>
                    </a:solidFill>
                  </a:rPr>
                  <a:t>temporal</a:t>
                </a:r>
                <a:r>
                  <a:rPr lang="zh-CN" altLang="en-US" sz="2400" dirty="0">
                    <a:solidFill>
                      <a:schemeClr val="bg1">
                        <a:lumMod val="75000"/>
                      </a:schemeClr>
                    </a:solidFill>
                  </a:rPr>
                  <a:t> </a:t>
                </a:r>
                <a:r>
                  <a:rPr lang="en" altLang="zh-CN" sz="2400" dirty="0">
                    <a:solidFill>
                      <a:schemeClr val="bg1">
                        <a:lumMod val="75000"/>
                      </a:schemeClr>
                    </a:solidFill>
                  </a:rPr>
                  <a:t>variation</a:t>
                </a:r>
                <a:r>
                  <a:rPr lang="zh-CN" altLang="en-US" sz="2400" dirty="0">
                    <a:solidFill>
                      <a:schemeClr val="bg1">
                        <a:lumMod val="75000"/>
                      </a:schemeClr>
                    </a:solidFill>
                  </a:rPr>
                  <a:t> </a:t>
                </a:r>
                <a:r>
                  <a:rPr lang="en" altLang="zh-CN" sz="2400" dirty="0">
                    <a:solidFill>
                      <a:schemeClr val="bg1">
                        <a:lumMod val="75000"/>
                      </a:schemeClr>
                    </a:solidFill>
                  </a:rPr>
                  <a:t>in</a:t>
                </a:r>
                <a:r>
                  <a:rPr lang="zh-CN" altLang="en-US" sz="2400" dirty="0">
                    <a:solidFill>
                      <a:schemeClr val="bg1">
                        <a:lumMod val="75000"/>
                      </a:schemeClr>
                    </a:solidFill>
                  </a:rPr>
                  <a:t> </a:t>
                </a:r>
                <a:r>
                  <a:rPr lang="en" altLang="zh-CN" sz="2400" dirty="0">
                    <a:solidFill>
                      <a:schemeClr val="bg1">
                        <a:lumMod val="75000"/>
                      </a:schemeClr>
                    </a:solidFill>
                  </a:rPr>
                  <a:t>a</a:t>
                </a:r>
                <a:r>
                  <a:rPr lang="zh-CN" altLang="en-US" sz="2400" dirty="0">
                    <a:solidFill>
                      <a:schemeClr val="bg1">
                        <a:lumMod val="75000"/>
                      </a:schemeClr>
                    </a:solidFill>
                  </a:rPr>
                  <a:t> </a:t>
                </a:r>
                <a:r>
                  <a:rPr lang="en" altLang="zh-CN" sz="2400" dirty="0">
                    <a:solidFill>
                      <a:schemeClr val="bg1">
                        <a:lumMod val="75000"/>
                      </a:schemeClr>
                    </a:solidFill>
                  </a:rPr>
                  <a:t>set</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i="1" dirty="0">
                    <a:solidFill>
                      <a:schemeClr val="bg1">
                        <a:lumMod val="75000"/>
                      </a:schemeClr>
                    </a:solidFill>
                  </a:rPr>
                  <a:t>n</a:t>
                </a:r>
                <a:r>
                  <a:rPr lang="zh-CN" altLang="en-US" sz="2400" i="1" dirty="0">
                    <a:solidFill>
                      <a:schemeClr val="bg1">
                        <a:lumMod val="75000"/>
                      </a:schemeClr>
                    </a:solidFill>
                  </a:rPr>
                  <a:t> </a:t>
                </a:r>
                <a:r>
                  <a:rPr lang="en" altLang="zh-CN" sz="2400" dirty="0">
                    <a:solidFill>
                      <a:schemeClr val="bg1">
                        <a:lumMod val="75000"/>
                      </a:schemeClr>
                    </a:solidFill>
                  </a:rPr>
                  <a:t>observed</a:t>
                </a:r>
                <a:r>
                  <a:rPr lang="zh-CN" altLang="en-US" sz="2400" dirty="0">
                    <a:solidFill>
                      <a:schemeClr val="bg1">
                        <a:lumMod val="75000"/>
                      </a:schemeClr>
                    </a:solidFill>
                  </a:rPr>
                  <a:t> </a:t>
                </a:r>
                <a:r>
                  <a:rPr lang="en" altLang="zh-CN" sz="2400" dirty="0">
                    <a:solidFill>
                      <a:schemeClr val="bg1">
                        <a:lumMod val="75000"/>
                      </a:schemeClr>
                    </a:solidFill>
                  </a:rPr>
                  <a:t>time-series</a:t>
                </a:r>
                <a:r>
                  <a:rPr lang="zh-CN" altLang="en-US" sz="2400" dirty="0">
                    <a:solidFill>
                      <a:schemeClr val="bg1">
                        <a:lumMod val="75000"/>
                      </a:schemeClr>
                    </a:solidFill>
                  </a:rPr>
                  <a:t> </a:t>
                </a:r>
                <a:r>
                  <a:rPr lang="en" altLang="zh-CN" sz="2400" dirty="0">
                    <a:solidFill>
                      <a:schemeClr val="bg1">
                        <a:lumMod val="75000"/>
                      </a:schemeClr>
                    </a:solidFill>
                  </a:rPr>
                  <a:t>using</a:t>
                </a:r>
                <a:r>
                  <a:rPr lang="zh-CN" altLang="en-US" sz="2400" dirty="0">
                    <a:solidFill>
                      <a:schemeClr val="bg1">
                        <a:lumMod val="75000"/>
                      </a:schemeClr>
                    </a:solidFill>
                  </a:rPr>
                  <a:t> </a:t>
                </a:r>
                <a:r>
                  <a:rPr lang="en" altLang="zh-CN" sz="2400" dirty="0">
                    <a:solidFill>
                      <a:schemeClr val="bg1">
                        <a:lumMod val="75000"/>
                      </a:schemeClr>
                    </a:solidFill>
                  </a:rPr>
                  <a:t>linear</a:t>
                </a:r>
                <a:r>
                  <a:rPr lang="zh-CN" altLang="en-US" sz="2400" dirty="0">
                    <a:solidFill>
                      <a:schemeClr val="bg1">
                        <a:lumMod val="75000"/>
                      </a:schemeClr>
                    </a:solidFill>
                  </a:rPr>
                  <a:t> </a:t>
                </a:r>
                <a:r>
                  <a:rPr lang="en" altLang="zh-CN" sz="2400" dirty="0">
                    <a:solidFill>
                      <a:schemeClr val="bg1">
                        <a:lumMod val="75000"/>
                      </a:schemeClr>
                    </a:solidFill>
                  </a:rPr>
                  <a:t>combinations</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dirty="0">
                    <a:solidFill>
                      <a:schemeClr val="bg1">
                        <a:lumMod val="75000"/>
                      </a:schemeClr>
                    </a:solidFill>
                  </a:rPr>
                  <a:t>autocorrelated</a:t>
                </a:r>
                <a:r>
                  <a:rPr lang="zh-CN" altLang="en-US" sz="2400" dirty="0">
                    <a:solidFill>
                      <a:schemeClr val="bg1">
                        <a:lumMod val="75000"/>
                      </a:schemeClr>
                    </a:solidFill>
                  </a:rPr>
                  <a:t> </a:t>
                </a:r>
                <a:r>
                  <a:rPr lang="en" altLang="zh-CN" sz="2400" dirty="0">
                    <a:solidFill>
                      <a:schemeClr val="bg1">
                        <a:lumMod val="75000"/>
                      </a:schemeClr>
                    </a:solidFill>
                  </a:rPr>
                  <a:t>processes</a:t>
                </a:r>
                <a:r>
                  <a:rPr lang="zh-CN" altLang="en-US" sz="2400" dirty="0">
                    <a:solidFill>
                      <a:schemeClr val="bg1">
                        <a:lumMod val="75000"/>
                      </a:schemeClr>
                    </a:solidFill>
                  </a:rPr>
                  <a:t> </a:t>
                </a:r>
                <a:r>
                  <a:rPr lang="en" altLang="zh-CN" sz="2400" dirty="0">
                    <a:solidFill>
                      <a:schemeClr val="bg1">
                        <a:lumMod val="75000"/>
                      </a:schemeClr>
                    </a:solidFill>
                  </a:rPr>
                  <a:t>(potentially</a:t>
                </a:r>
                <a:r>
                  <a:rPr lang="zh-CN" altLang="en-US" sz="2400" dirty="0">
                    <a:solidFill>
                      <a:schemeClr val="bg1">
                        <a:lumMod val="75000"/>
                      </a:schemeClr>
                    </a:solidFill>
                  </a:rPr>
                  <a:t> </a:t>
                </a:r>
                <a:r>
                  <a:rPr lang="en" altLang="zh-CN" sz="2400" dirty="0">
                    <a:solidFill>
                      <a:schemeClr val="bg1">
                        <a:lumMod val="75000"/>
                      </a:schemeClr>
                    </a:solidFill>
                  </a:rPr>
                  <a:t>shared</a:t>
                </a:r>
                <a:r>
                  <a:rPr lang="zh-CN" altLang="en-US" sz="2400" dirty="0">
                    <a:solidFill>
                      <a:schemeClr val="bg1">
                        <a:lumMod val="75000"/>
                      </a:schemeClr>
                    </a:solidFill>
                  </a:rPr>
                  <a:t> </a:t>
                </a:r>
                <a:r>
                  <a:rPr lang="en" altLang="zh-CN" sz="2400" dirty="0">
                    <a:solidFill>
                      <a:schemeClr val="bg1">
                        <a:lumMod val="75000"/>
                      </a:schemeClr>
                    </a:solidFill>
                  </a:rPr>
                  <a:t>across</a:t>
                </a:r>
                <a:r>
                  <a:rPr lang="zh-CN" altLang="en-US" sz="2400" dirty="0">
                    <a:solidFill>
                      <a:schemeClr val="bg1">
                        <a:lumMod val="75000"/>
                      </a:schemeClr>
                    </a:solidFill>
                  </a:rPr>
                  <a:t> </a:t>
                </a:r>
                <a:r>
                  <a:rPr lang="en" altLang="zh-CN" sz="2400" dirty="0">
                    <a:solidFill>
                      <a:schemeClr val="bg1">
                        <a:lumMod val="75000"/>
                      </a:schemeClr>
                    </a:solidFill>
                  </a:rPr>
                  <a:t>time</a:t>
                </a:r>
                <a:r>
                  <a:rPr lang="en-US" altLang="zh-CN" sz="2400" dirty="0">
                    <a:solidFill>
                      <a:schemeClr val="bg1">
                        <a:lumMod val="75000"/>
                      </a:schemeClr>
                    </a:solidFill>
                  </a:rPr>
                  <a:t>-</a:t>
                </a:r>
                <a:r>
                  <a:rPr lang="en" altLang="zh-CN" sz="2400" dirty="0">
                    <a:solidFill>
                      <a:schemeClr val="bg1">
                        <a:lumMod val="75000"/>
                      </a:schemeClr>
                    </a:solidFill>
                  </a:rPr>
                  <a:t>series),</a:t>
                </a:r>
                <a:r>
                  <a:rPr lang="zh-CN" altLang="en-US" sz="2400" dirty="0">
                    <a:solidFill>
                      <a:schemeClr val="bg1">
                        <a:lumMod val="75000"/>
                      </a:schemeClr>
                    </a:solidFill>
                  </a:rPr>
                  <a:t> </a:t>
                </a:r>
                <a:r>
                  <a:rPr lang="en" altLang="zh-CN" sz="2400" dirty="0">
                    <a:solidFill>
                      <a:schemeClr val="bg1">
                        <a:lumMod val="75000"/>
                      </a:schemeClr>
                    </a:solidFill>
                  </a:rPr>
                  <a:t>covariates,</a:t>
                </a:r>
                <a:r>
                  <a:rPr lang="zh-CN" altLang="en-US" sz="2400" dirty="0">
                    <a:solidFill>
                      <a:schemeClr val="bg1">
                        <a:lumMod val="75000"/>
                      </a:schemeClr>
                    </a:solidFill>
                  </a:rPr>
                  <a:t> </a:t>
                </a:r>
                <a:r>
                  <a:rPr lang="en" altLang="zh-CN" sz="2400" dirty="0">
                    <a:solidFill>
                      <a:schemeClr val="bg1">
                        <a:lumMod val="75000"/>
                      </a:schemeClr>
                    </a:solidFill>
                  </a:rPr>
                  <a:t>additional</a:t>
                </a:r>
                <a:r>
                  <a:rPr lang="zh-CN" altLang="en-US" sz="2400" dirty="0">
                    <a:solidFill>
                      <a:schemeClr val="bg1">
                        <a:lumMod val="75000"/>
                      </a:schemeClr>
                    </a:solidFill>
                  </a:rPr>
                  <a:t> </a:t>
                </a:r>
                <a:r>
                  <a:rPr lang="en" altLang="zh-CN" sz="2400" dirty="0">
                    <a:solidFill>
                      <a:schemeClr val="bg1">
                        <a:lumMod val="75000"/>
                      </a:schemeClr>
                    </a:solidFill>
                  </a:rPr>
                  <a:t>linear</a:t>
                </a:r>
                <a:r>
                  <a:rPr lang="zh-CN" altLang="en-US" sz="2400" dirty="0">
                    <a:solidFill>
                      <a:schemeClr val="bg1">
                        <a:lumMod val="75000"/>
                      </a:schemeClr>
                    </a:solidFill>
                  </a:rPr>
                  <a:t> </a:t>
                </a:r>
                <a:r>
                  <a:rPr lang="en" altLang="zh-CN" sz="2400" dirty="0">
                    <a:solidFill>
                      <a:schemeClr val="bg1">
                        <a:lumMod val="75000"/>
                      </a:schemeClr>
                    </a:solidFill>
                  </a:rPr>
                  <a:t>trend</a:t>
                </a:r>
                <a:r>
                  <a:rPr lang="zh-CN" altLang="en-US" sz="2400" dirty="0">
                    <a:solidFill>
                      <a:schemeClr val="bg1">
                        <a:lumMod val="75000"/>
                      </a:schemeClr>
                    </a:solidFill>
                  </a:rPr>
                  <a:t> </a:t>
                </a:r>
                <a:r>
                  <a:rPr lang="en" altLang="zh-CN" sz="2400" dirty="0">
                    <a:solidFill>
                      <a:schemeClr val="bg1">
                        <a:lumMod val="75000"/>
                      </a:schemeClr>
                    </a:solidFill>
                  </a:rPr>
                  <a:t>and</a:t>
                </a:r>
                <a:r>
                  <a:rPr lang="zh-CN" altLang="en-US" sz="2400" dirty="0">
                    <a:solidFill>
                      <a:schemeClr val="bg1">
                        <a:lumMod val="75000"/>
                      </a:schemeClr>
                    </a:solidFill>
                  </a:rPr>
                  <a:t> </a:t>
                </a:r>
                <a:r>
                  <a:rPr lang="en" altLang="zh-CN" sz="2400" dirty="0">
                    <a:solidFill>
                      <a:schemeClr val="bg1">
                        <a:lumMod val="75000"/>
                      </a:schemeClr>
                    </a:solidFill>
                  </a:rPr>
                  <a:t>error.</a:t>
                </a:r>
                <a:r>
                  <a:rPr lang="zh-CN" altLang="en-US" sz="2400" dirty="0">
                    <a:solidFill>
                      <a:schemeClr val="bg1">
                        <a:lumMod val="75000"/>
                      </a:schemeClr>
                    </a:solidFill>
                  </a:rPr>
                  <a:t> </a:t>
                </a:r>
                <a:r>
                  <a:rPr lang="en" altLang="zh-CN" sz="2400" dirty="0">
                    <a:solidFill>
                      <a:schemeClr val="bg1">
                        <a:lumMod val="75000"/>
                      </a:schemeClr>
                    </a:solidFill>
                  </a:rPr>
                  <a:t>The</a:t>
                </a:r>
                <a:r>
                  <a:rPr lang="zh-CN" altLang="en-US" sz="2400" dirty="0">
                    <a:solidFill>
                      <a:schemeClr val="bg1">
                        <a:lumMod val="75000"/>
                      </a:schemeClr>
                    </a:solidFill>
                  </a:rPr>
                  <a:t> </a:t>
                </a:r>
                <a:r>
                  <a:rPr lang="en" altLang="zh-CN" sz="2400" dirty="0">
                    <a:solidFill>
                      <a:schemeClr val="bg1">
                        <a:lumMod val="75000"/>
                      </a:schemeClr>
                    </a:solidFill>
                  </a:rPr>
                  <a:t>model</a:t>
                </a:r>
                <a:r>
                  <a:rPr lang="zh-CN" altLang="en-US" sz="2400" dirty="0">
                    <a:solidFill>
                      <a:schemeClr val="bg1">
                        <a:lumMod val="75000"/>
                      </a:schemeClr>
                    </a:solidFill>
                  </a:rPr>
                  <a:t> </a:t>
                </a:r>
                <a:r>
                  <a:rPr lang="en" altLang="zh-CN" sz="2400" dirty="0">
                    <a:solidFill>
                      <a:schemeClr val="bg1">
                        <a:lumMod val="75000"/>
                      </a:schemeClr>
                    </a:solidFill>
                  </a:rPr>
                  <a:t>consists</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dirty="0">
                    <a:solidFill>
                      <a:schemeClr val="bg1">
                        <a:lumMod val="75000"/>
                      </a:schemeClr>
                    </a:solidFill>
                  </a:rPr>
                  <a:t>a</a:t>
                </a:r>
                <a:r>
                  <a:rPr lang="zh-CN" altLang="en-US" sz="2400" dirty="0">
                    <a:solidFill>
                      <a:schemeClr val="bg1">
                        <a:lumMod val="75000"/>
                      </a:schemeClr>
                    </a:solidFill>
                  </a:rPr>
                  <a:t> </a:t>
                </a:r>
                <a:r>
                  <a:rPr lang="en" altLang="zh-CN" sz="2400" dirty="0">
                    <a:solidFill>
                      <a:schemeClr val="bg1">
                        <a:lumMod val="75000"/>
                      </a:schemeClr>
                    </a:solidFill>
                  </a:rPr>
                  <a:t>state</a:t>
                </a:r>
                <a:r>
                  <a:rPr lang="zh-CN" altLang="en-US" sz="2400" dirty="0">
                    <a:solidFill>
                      <a:schemeClr val="bg1">
                        <a:lumMod val="75000"/>
                      </a:schemeClr>
                    </a:solidFill>
                  </a:rPr>
                  <a:t> </a:t>
                </a:r>
                <a:r>
                  <a:rPr lang="en" altLang="zh-CN" sz="2400" dirty="0">
                    <a:solidFill>
                      <a:schemeClr val="bg1">
                        <a:lumMod val="75000"/>
                      </a:schemeClr>
                    </a:solidFill>
                  </a:rPr>
                  <a:t>equation</a:t>
                </a:r>
                <a:r>
                  <a:rPr lang="zh-CN" altLang="en-US" sz="2400" dirty="0">
                    <a:solidFill>
                      <a:schemeClr val="bg1">
                        <a:lumMod val="75000"/>
                      </a:schemeClr>
                    </a:solidFill>
                  </a:rPr>
                  <a:t> </a:t>
                </a:r>
                <a:r>
                  <a:rPr lang="en" altLang="zh-CN" sz="2400" dirty="0">
                    <a:solidFill>
                      <a:schemeClr val="bg1">
                        <a:lumMod val="75000"/>
                      </a:schemeClr>
                    </a:solidFill>
                  </a:rPr>
                  <a:t>and</a:t>
                </a:r>
                <a:r>
                  <a:rPr lang="zh-CN" altLang="en-US" sz="2400" dirty="0">
                    <a:solidFill>
                      <a:schemeClr val="bg1">
                        <a:lumMod val="75000"/>
                      </a:schemeClr>
                    </a:solidFill>
                  </a:rPr>
                  <a:t> </a:t>
                </a:r>
                <a:r>
                  <a:rPr lang="en" altLang="zh-CN" sz="2400" dirty="0">
                    <a:solidFill>
                      <a:schemeClr val="bg1">
                        <a:lumMod val="75000"/>
                      </a:schemeClr>
                    </a:solidFill>
                  </a:rPr>
                  <a:t>an</a:t>
                </a:r>
                <a:r>
                  <a:rPr lang="zh-CN" altLang="en-US" sz="2400" dirty="0">
                    <a:solidFill>
                      <a:schemeClr val="bg1">
                        <a:lumMod val="75000"/>
                      </a:schemeClr>
                    </a:solidFill>
                  </a:rPr>
                  <a:t> </a:t>
                </a:r>
                <a:r>
                  <a:rPr lang="en" altLang="zh-CN" sz="2400" dirty="0">
                    <a:solidFill>
                      <a:schemeClr val="bg1">
                        <a:lumMod val="75000"/>
                      </a:schemeClr>
                    </a:solidFill>
                  </a:rPr>
                  <a:t>observation</a:t>
                </a:r>
                <a:r>
                  <a:rPr lang="zh-CN" altLang="en-US" sz="2400" dirty="0">
                    <a:solidFill>
                      <a:schemeClr val="bg1">
                        <a:lumMod val="75000"/>
                      </a:schemeClr>
                    </a:solidFill>
                  </a:rPr>
                  <a:t> </a:t>
                </a:r>
                <a:r>
                  <a:rPr lang="en" altLang="zh-CN" sz="2400" dirty="0">
                    <a:solidFill>
                      <a:schemeClr val="bg1">
                        <a:lumMod val="75000"/>
                      </a:schemeClr>
                    </a:solidFill>
                  </a:rPr>
                  <a:t>equation.</a:t>
                </a:r>
              </a:p>
              <a:p>
                <a:pPr algn="just"/>
                <a:r>
                  <a:rPr lang="en" altLang="zh-CN" sz="2400" dirty="0">
                    <a:solidFill>
                      <a:schemeClr val="bg1">
                        <a:lumMod val="75000"/>
                      </a:schemeClr>
                    </a:solidFill>
                  </a:rPr>
                  <a:t>The</a:t>
                </a:r>
                <a:r>
                  <a:rPr lang="zh-CN" altLang="en-US" sz="2400" dirty="0">
                    <a:solidFill>
                      <a:schemeClr val="bg1">
                        <a:lumMod val="75000"/>
                      </a:schemeClr>
                    </a:solidFill>
                  </a:rPr>
                  <a:t> </a:t>
                </a:r>
                <a:r>
                  <a:rPr lang="en" altLang="zh-CN" sz="2400" dirty="0">
                    <a:solidFill>
                      <a:schemeClr val="bg1">
                        <a:lumMod val="75000"/>
                      </a:schemeClr>
                    </a:solidFill>
                  </a:rPr>
                  <a:t>state</a:t>
                </a:r>
                <a:r>
                  <a:rPr lang="zh-CN" altLang="en-US" sz="2400" dirty="0">
                    <a:solidFill>
                      <a:schemeClr val="bg1">
                        <a:lumMod val="75000"/>
                      </a:schemeClr>
                    </a:solidFill>
                  </a:rPr>
                  <a:t> </a:t>
                </a:r>
                <a:r>
                  <a:rPr lang="en" altLang="zh-CN" sz="2400" dirty="0">
                    <a:solidFill>
                      <a:schemeClr val="bg1">
                        <a:lumMod val="75000"/>
                      </a:schemeClr>
                    </a:solidFill>
                  </a:rPr>
                  <a:t>equation,</a:t>
                </a:r>
                <a:r>
                  <a:rPr lang="zh-CN" altLang="en-US" sz="2400" dirty="0">
                    <a:solidFill>
                      <a:schemeClr val="bg1">
                        <a:lumMod val="75000"/>
                      </a:schemeClr>
                    </a:solidFill>
                  </a:rPr>
                  <a:t> </a:t>
                </a:r>
                <a:endParaRPr lang="en-US" altLang="zh-CN" sz="2400" dirty="0">
                  <a:solidFill>
                    <a:schemeClr val="bg1">
                      <a:lumMod val="75000"/>
                    </a:schemeClr>
                  </a:solidFill>
                </a:endParaRPr>
              </a:p>
              <a:p>
                <a:pPr algn="just"/>
                <a:r>
                  <a:rPr lang="en" altLang="zh-CN" sz="2400" dirty="0">
                    <a:solidFill>
                      <a:schemeClr val="bg1">
                        <a:lumMod val="75000"/>
                      </a:schemeClr>
                    </a:solidFill>
                  </a:rPr>
                  <a:t>represents</a:t>
                </a:r>
                <a:r>
                  <a:rPr lang="zh-CN" altLang="en-US" sz="2400" dirty="0">
                    <a:solidFill>
                      <a:schemeClr val="bg1">
                        <a:lumMod val="75000"/>
                      </a:schemeClr>
                    </a:solidFill>
                  </a:rPr>
                  <a:t> </a:t>
                </a:r>
                <a:r>
                  <a:rPr lang="en" altLang="zh-CN" sz="2400" dirty="0">
                    <a:solidFill>
                      <a:schemeClr val="bg1">
                        <a:lumMod val="75000"/>
                      </a:schemeClr>
                    </a:solidFill>
                  </a:rPr>
                  <a:t>a</a:t>
                </a:r>
                <a:r>
                  <a:rPr lang="zh-CN" altLang="en-US" sz="2400" dirty="0">
                    <a:solidFill>
                      <a:schemeClr val="bg1">
                        <a:lumMod val="75000"/>
                      </a:schemeClr>
                    </a:solidFill>
                  </a:rPr>
                  <a:t> </a:t>
                </a:r>
                <a:r>
                  <a:rPr lang="en" altLang="zh-CN" sz="2400" dirty="0">
                    <a:solidFill>
                      <a:schemeClr val="bg1">
                        <a:lumMod val="75000"/>
                      </a:schemeClr>
                    </a:solidFill>
                  </a:rPr>
                  <a:t>vector</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dirty="0">
                    <a:solidFill>
                      <a:schemeClr val="bg1">
                        <a:lumMod val="75000"/>
                      </a:schemeClr>
                    </a:solidFill>
                  </a:rPr>
                  <a:t>unobserved</a:t>
                </a:r>
                <a:r>
                  <a:rPr lang="zh-CN" altLang="en-US" sz="2400" dirty="0">
                    <a:solidFill>
                      <a:schemeClr val="bg1">
                        <a:lumMod val="75000"/>
                      </a:schemeClr>
                    </a:solidFill>
                  </a:rPr>
                  <a:t> </a:t>
                </a:r>
                <a:r>
                  <a:rPr lang="en" altLang="zh-CN" sz="2400" dirty="0">
                    <a:solidFill>
                      <a:schemeClr val="bg1">
                        <a:lumMod val="75000"/>
                      </a:schemeClr>
                    </a:solidFill>
                  </a:rPr>
                  <a:t>autocorrelated</a:t>
                </a:r>
                <a:r>
                  <a:rPr lang="zh-CN" altLang="en-US" sz="2400" dirty="0">
                    <a:solidFill>
                      <a:schemeClr val="bg1">
                        <a:lumMod val="75000"/>
                      </a:schemeClr>
                    </a:solidFill>
                  </a:rPr>
                  <a:t> </a:t>
                </a:r>
                <a:r>
                  <a:rPr lang="en" altLang="zh-CN" sz="2400" dirty="0">
                    <a:solidFill>
                      <a:schemeClr val="bg1">
                        <a:lumMod val="75000"/>
                      </a:schemeClr>
                    </a:solidFill>
                  </a:rPr>
                  <a:t>process</a:t>
                </a:r>
                <a:r>
                  <a:rPr lang="zh-CN" altLang="en-US" sz="2400" dirty="0">
                    <a:solidFill>
                      <a:schemeClr val="bg1">
                        <a:lumMod val="75000"/>
                      </a:schemeClr>
                    </a:solidFill>
                  </a:rPr>
                  <a:t> </a:t>
                </a:r>
                <a:r>
                  <a:rPr lang="en" altLang="zh-CN" sz="2400" dirty="0">
                    <a:solidFill>
                      <a:schemeClr val="bg1">
                        <a:lumMod val="75000"/>
                      </a:schemeClr>
                    </a:solidFill>
                  </a:rPr>
                  <a:t>overtime.</a:t>
                </a:r>
                <a:r>
                  <a:rPr lang="zh-CN" altLang="en-US" sz="2400" dirty="0">
                    <a:solidFill>
                      <a:schemeClr val="bg1">
                        <a:lumMod val="75000"/>
                      </a:schemeClr>
                    </a:solidFill>
                  </a:rPr>
                  <a:t> </a:t>
                </a:r>
                <a:r>
                  <a:rPr lang="en" altLang="zh-CN" sz="2400" dirty="0">
                    <a:solidFill>
                      <a:schemeClr val="bg1">
                        <a:lumMod val="75000"/>
                      </a:schemeClr>
                    </a:solidFill>
                  </a:rPr>
                  <a:t>Here,</a:t>
                </a:r>
                <a:r>
                  <a:rPr lang="zh-CN" altLang="en-US" sz="2400" dirty="0">
                    <a:solidFill>
                      <a:schemeClr val="bg1">
                        <a:lumMod val="75000"/>
                      </a:schemeClr>
                    </a:solidFill>
                  </a:rPr>
                  <a:t> </a:t>
                </a:r>
                <a14:m>
                  <m:oMath xmlns:m="http://schemas.openxmlformats.org/officeDocument/2006/math">
                    <m:sSub>
                      <m:sSubPr>
                        <m:ctrlPr>
                          <a:rPr lang="en-US" altLang="zh-CN" sz="2400" i="1" smtClean="0">
                            <a:solidFill>
                              <a:schemeClr val="bg1">
                                <a:lumMod val="75000"/>
                              </a:schemeClr>
                            </a:solidFill>
                            <a:latin typeface="Cambria Math" panose="02040503050406030204" pitchFamily="18" charset="0"/>
                          </a:rPr>
                        </m:ctrlPr>
                      </m:sSubPr>
                      <m:e>
                        <m:r>
                          <a:rPr lang="en-US" altLang="zh-CN" sz="2400" b="0" i="1" smtClean="0">
                            <a:solidFill>
                              <a:schemeClr val="bg1">
                                <a:lumMod val="75000"/>
                              </a:schemeClr>
                            </a:solidFill>
                            <a:latin typeface="Cambria Math" panose="02040503050406030204" pitchFamily="18" charset="0"/>
                          </a:rPr>
                          <m:t>𝑥</m:t>
                        </m:r>
                      </m:e>
                      <m:sub>
                        <m:r>
                          <a:rPr lang="en-US" altLang="zh-CN" sz="2400" b="0" i="1" smtClean="0">
                            <a:solidFill>
                              <a:schemeClr val="bg1">
                                <a:lumMod val="75000"/>
                              </a:schemeClr>
                            </a:solidFill>
                            <a:latin typeface="Cambria Math" panose="02040503050406030204" pitchFamily="18" charset="0"/>
                          </a:rPr>
                          <m:t>𝑡</m:t>
                        </m:r>
                      </m:sub>
                    </m:sSub>
                    <m:r>
                      <a:rPr lang="en-US" altLang="zh-CN" sz="2400" b="0" i="1" smtClean="0">
                        <a:solidFill>
                          <a:schemeClr val="bg1">
                            <a:lumMod val="75000"/>
                          </a:schemeClr>
                        </a:solidFill>
                        <a:latin typeface="Cambria Math" panose="02040503050406030204" pitchFamily="18" charset="0"/>
                      </a:rPr>
                      <m:t> </m:t>
                    </m:r>
                  </m:oMath>
                </a14:m>
                <a:r>
                  <a:rPr lang="en" altLang="zh-CN" sz="2400" dirty="0">
                    <a:solidFill>
                      <a:schemeClr val="bg1">
                        <a:lumMod val="75000"/>
                      </a:schemeClr>
                    </a:solidFill>
                  </a:rPr>
                  <a:t>is the unobserved value of the state(s) at time </a:t>
                </a:r>
                <a:r>
                  <a:rPr lang="en" altLang="zh-CN" sz="2400" i="1" dirty="0">
                    <a:solidFill>
                      <a:schemeClr val="bg1">
                        <a:lumMod val="75000"/>
                      </a:schemeClr>
                    </a:solidFill>
                  </a:rPr>
                  <a:t>t</a:t>
                </a:r>
                <a:r>
                  <a:rPr lang="en" altLang="zh-CN" sz="2400" dirty="0">
                    <a:solidFill>
                      <a:schemeClr val="bg1">
                        <a:lumMod val="75000"/>
                      </a:schemeClr>
                    </a:solidFill>
                  </a:rPr>
                  <a:t>, </a:t>
                </a:r>
                <a:r>
                  <a:rPr lang="en" altLang="zh-CN" sz="2400" i="1" dirty="0">
                    <a:solidFill>
                      <a:schemeClr val="bg1">
                        <a:lumMod val="75000"/>
                      </a:schemeClr>
                    </a:solidFill>
                  </a:rPr>
                  <a:t>B </a:t>
                </a:r>
                <a:r>
                  <a:rPr lang="en" altLang="zh-CN" sz="2400" dirty="0">
                    <a:solidFill>
                      <a:schemeClr val="bg1">
                        <a:lumMod val="75000"/>
                      </a:schemeClr>
                    </a:solidFill>
                  </a:rPr>
                  <a:t>is the auto correlation in the state(s), </a:t>
                </a:r>
                <a:r>
                  <a:rPr lang="en" altLang="zh-CN" sz="2400" i="1" dirty="0">
                    <a:solidFill>
                      <a:schemeClr val="bg1">
                        <a:lumMod val="75000"/>
                      </a:schemeClr>
                    </a:solidFill>
                  </a:rPr>
                  <a:t>c </a:t>
                </a:r>
                <a:r>
                  <a:rPr lang="en" altLang="zh-CN" sz="2400" dirty="0">
                    <a:solidFill>
                      <a:schemeClr val="bg1">
                        <a:lumMod val="75000"/>
                      </a:schemeClr>
                    </a:solidFill>
                  </a:rPr>
                  <a:t>are potential covariates that explain the autocorrelated state(s) and the irrespective coefficients, </a:t>
                </a:r>
                <a:r>
                  <a:rPr lang="en" altLang="zh-CN" sz="2400" i="1" dirty="0">
                    <a:solidFill>
                      <a:schemeClr val="bg1">
                        <a:lumMod val="75000"/>
                      </a:schemeClr>
                    </a:solidFill>
                  </a:rPr>
                  <a:t>C</a:t>
                </a:r>
                <a:r>
                  <a:rPr lang="en" altLang="zh-CN" sz="2400" dirty="0">
                    <a:solidFill>
                      <a:schemeClr val="bg1">
                        <a:lumMod val="75000"/>
                      </a:schemeClr>
                    </a:solidFill>
                  </a:rPr>
                  <a:t>, and </a:t>
                </a:r>
                <a:r>
                  <a:rPr lang="en" altLang="zh-CN" sz="2400" i="1" dirty="0">
                    <a:solidFill>
                      <a:schemeClr val="bg1">
                        <a:lumMod val="75000"/>
                      </a:schemeClr>
                    </a:solidFill>
                  </a:rPr>
                  <a:t>u </a:t>
                </a:r>
                <a:r>
                  <a:rPr lang="en" altLang="zh-CN" sz="2400" dirty="0">
                    <a:solidFill>
                      <a:schemeClr val="bg1">
                        <a:lumMod val="75000"/>
                      </a:schemeClr>
                    </a:solidFill>
                  </a:rPr>
                  <a:t>is a possible linear trend. The process error (</a:t>
                </a:r>
                <a14:m>
                  <m:oMath xmlns:m="http://schemas.openxmlformats.org/officeDocument/2006/math">
                    <m:sSub>
                      <m:sSubPr>
                        <m:ctrlPr>
                          <a:rPr lang="en" altLang="zh-CN" sz="2400" i="1" smtClean="0">
                            <a:solidFill>
                              <a:schemeClr val="bg1">
                                <a:lumMod val="75000"/>
                              </a:schemeClr>
                            </a:solidFill>
                            <a:latin typeface="Cambria Math" panose="02040503050406030204" pitchFamily="18" charset="0"/>
                          </a:rPr>
                        </m:ctrlPr>
                      </m:sSubPr>
                      <m:e>
                        <m:r>
                          <a:rPr lang="en-US" altLang="zh-CN" sz="2400" b="0" i="1" smtClean="0">
                            <a:solidFill>
                              <a:schemeClr val="bg1">
                                <a:lumMod val="75000"/>
                              </a:schemeClr>
                            </a:solidFill>
                            <a:latin typeface="Cambria Math" panose="02040503050406030204" pitchFamily="18" charset="0"/>
                          </a:rPr>
                          <m:t>𝑤</m:t>
                        </m:r>
                      </m:e>
                      <m:sub>
                        <m:r>
                          <a:rPr lang="en-US" altLang="zh-CN" sz="2400" b="0" i="1" smtClean="0">
                            <a:solidFill>
                              <a:schemeClr val="bg1">
                                <a:lumMod val="75000"/>
                              </a:schemeClr>
                            </a:solidFill>
                            <a:latin typeface="Cambria Math" panose="02040503050406030204" pitchFamily="18" charset="0"/>
                          </a:rPr>
                          <m:t>𝑡</m:t>
                        </m:r>
                      </m:sub>
                    </m:sSub>
                  </m:oMath>
                </a14:m>
                <a:r>
                  <a:rPr lang="en" altLang="zh-CN" sz="2400" dirty="0">
                    <a:solidFill>
                      <a:schemeClr val="bg1">
                        <a:lumMod val="75000"/>
                      </a:schemeClr>
                    </a:solidFill>
                  </a:rPr>
                  <a:t>) follows a multivariate normal distribution </a:t>
                </a:r>
                <a:r>
                  <a:rPr lang="en" altLang="zh-CN" sz="2400" dirty="0" err="1">
                    <a:solidFill>
                      <a:schemeClr val="bg1">
                        <a:lumMod val="75000"/>
                      </a:schemeClr>
                    </a:solidFill>
                  </a:rPr>
                  <a:t>centred</a:t>
                </a:r>
                <a:r>
                  <a:rPr lang="en" altLang="zh-CN" sz="2400" dirty="0">
                    <a:solidFill>
                      <a:schemeClr val="bg1">
                        <a:lumMod val="75000"/>
                      </a:schemeClr>
                    </a:solidFill>
                  </a:rPr>
                  <a:t> on zero with a covariance matrix </a:t>
                </a:r>
                <a:r>
                  <a:rPr lang="en" altLang="zh-CN" sz="2400" i="1" dirty="0">
                    <a:solidFill>
                      <a:schemeClr val="bg1">
                        <a:lumMod val="75000"/>
                      </a:schemeClr>
                    </a:solidFill>
                  </a:rPr>
                  <a:t>Q</a:t>
                </a:r>
                <a:r>
                  <a:rPr lang="en" altLang="zh-CN" sz="2400" dirty="0">
                    <a:solidFill>
                      <a:schemeClr val="bg1">
                        <a:lumMod val="75000"/>
                      </a:schemeClr>
                    </a:solidFill>
                  </a:rPr>
                  <a:t>.</a:t>
                </a:r>
              </a:p>
              <a:p>
                <a:pPr algn="just"/>
                <a:r>
                  <a:rPr lang="en" altLang="zh-CN" sz="2400" dirty="0">
                    <a:solidFill>
                      <a:schemeClr val="bg1">
                        <a:lumMod val="75000"/>
                      </a:schemeClr>
                    </a:solidFill>
                  </a:rPr>
                  <a:t>The observation equation relates…</a:t>
                </a:r>
              </a:p>
            </p:txBody>
          </p:sp>
        </mc:Choice>
        <mc:Fallback xmlns="">
          <p:sp>
            <p:nvSpPr>
              <p:cNvPr id="22" name="文本框 21">
                <a:extLst>
                  <a:ext uri="{FF2B5EF4-FFF2-40B4-BE49-F238E27FC236}">
                    <a16:creationId xmlns:a16="http://schemas.microsoft.com/office/drawing/2014/main" id="{D083A5D9-46E1-9B4B-983C-C45EC36BFFD4}"/>
                  </a:ext>
                </a:extLst>
              </p:cNvPr>
              <p:cNvSpPr txBox="1">
                <a:spLocks noRot="1" noChangeAspect="1" noMove="1" noResize="1" noEditPoints="1" noAdjustHandles="1" noChangeArrowheads="1" noChangeShapeType="1" noTextEdit="1"/>
              </p:cNvSpPr>
              <p:nvPr/>
            </p:nvSpPr>
            <p:spPr>
              <a:xfrm>
                <a:off x="246337" y="909033"/>
                <a:ext cx="11699325" cy="5262979"/>
              </a:xfrm>
              <a:prstGeom prst="rect">
                <a:avLst/>
              </a:prstGeom>
              <a:blipFill>
                <a:blip r:embed="rId2"/>
                <a:stretch>
                  <a:fillRect l="-759" t="-964" r="-2386" b="-1687"/>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47EB0B9B-F782-A54E-802D-2FA212EFF057}"/>
              </a:ext>
            </a:extLst>
          </p:cNvPr>
          <p:cNvPicPr>
            <a:picLocks noChangeAspect="1"/>
          </p:cNvPicPr>
          <p:nvPr/>
        </p:nvPicPr>
        <p:blipFill>
          <a:blip r:embed="rId3">
            <a:alphaModFix amt="27000"/>
          </a:blip>
          <a:stretch>
            <a:fillRect/>
          </a:stretch>
        </p:blipFill>
        <p:spPr>
          <a:xfrm>
            <a:off x="3135027" y="3540522"/>
            <a:ext cx="5232400" cy="317500"/>
          </a:xfrm>
          <a:prstGeom prst="rect">
            <a:avLst/>
          </a:prstGeom>
        </p:spPr>
      </p:pic>
      <p:sp>
        <p:nvSpPr>
          <p:cNvPr id="2" name="文本框 1">
            <a:extLst>
              <a:ext uri="{FF2B5EF4-FFF2-40B4-BE49-F238E27FC236}">
                <a16:creationId xmlns:a16="http://schemas.microsoft.com/office/drawing/2014/main" id="{04B4BEAE-6F0B-784D-9074-9D43583E3515}"/>
              </a:ext>
            </a:extLst>
          </p:cNvPr>
          <p:cNvSpPr txBox="1"/>
          <p:nvPr/>
        </p:nvSpPr>
        <p:spPr>
          <a:xfrm>
            <a:off x="2689231" y="1640002"/>
            <a:ext cx="891591" cy="584775"/>
          </a:xfrm>
          <a:prstGeom prst="rect">
            <a:avLst/>
          </a:prstGeom>
          <a:solidFill>
            <a:schemeClr val="bg1"/>
          </a:solidFill>
          <a:ln w="25400">
            <a:solidFill>
              <a:schemeClr val="accent1">
                <a:shade val="50000"/>
              </a:schemeClr>
            </a:solidFill>
          </a:ln>
        </p:spPr>
        <p:txBody>
          <a:bodyPr wrap="none" rtlCol="0">
            <a:spAutoFit/>
          </a:bodyPr>
          <a:lstStyle/>
          <a:p>
            <a:r>
              <a:rPr kumimoji="1" lang="en-US" altLang="zh-CN" sz="3200" dirty="0"/>
              <a:t>Aim</a:t>
            </a:r>
            <a:endParaRPr kumimoji="1" lang="zh-CN" altLang="en-US" sz="3200" dirty="0"/>
          </a:p>
        </p:txBody>
      </p:sp>
    </p:spTree>
    <p:extLst>
      <p:ext uri="{BB962C8B-B14F-4D97-AF65-F5344CB8AC3E}">
        <p14:creationId xmlns:p14="http://schemas.microsoft.com/office/powerpoint/2010/main" val="644205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论文主体部分的写法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D083A5D9-46E1-9B4B-983C-C45EC36BFFD4}"/>
                  </a:ext>
                </a:extLst>
              </p:cNvPr>
              <p:cNvSpPr txBox="1"/>
              <p:nvPr/>
            </p:nvSpPr>
            <p:spPr>
              <a:xfrm>
                <a:off x="246337" y="909033"/>
                <a:ext cx="11699325" cy="5262979"/>
              </a:xfrm>
              <a:prstGeom prst="rect">
                <a:avLst/>
              </a:prstGeom>
              <a:noFill/>
            </p:spPr>
            <p:txBody>
              <a:bodyPr wrap="square" rtlCol="0">
                <a:spAutoFit/>
              </a:bodyPr>
              <a:lstStyle/>
              <a:p>
                <a:pPr algn="just"/>
                <a:r>
                  <a:rPr lang="en" altLang="zh-CN" sz="2400" dirty="0">
                    <a:solidFill>
                      <a:schemeClr val="bg1">
                        <a:lumMod val="75000"/>
                      </a:schemeClr>
                    </a:solidFill>
                  </a:rPr>
                  <a:t>To</a:t>
                </a:r>
                <a:r>
                  <a:rPr lang="zh-CN" altLang="en-US" sz="2400" dirty="0">
                    <a:solidFill>
                      <a:schemeClr val="bg1">
                        <a:lumMod val="75000"/>
                      </a:schemeClr>
                    </a:solidFill>
                  </a:rPr>
                  <a:t> </a:t>
                </a:r>
                <a:r>
                  <a:rPr lang="en" altLang="zh-CN" sz="2400" dirty="0">
                    <a:solidFill>
                      <a:schemeClr val="bg1">
                        <a:lumMod val="75000"/>
                      </a:schemeClr>
                    </a:solidFill>
                  </a:rPr>
                  <a:t>search</a:t>
                </a:r>
                <a:r>
                  <a:rPr lang="zh-CN" altLang="en-US" sz="2400" dirty="0">
                    <a:solidFill>
                      <a:schemeClr val="bg1">
                        <a:lumMod val="75000"/>
                      </a:schemeClr>
                    </a:solidFill>
                  </a:rPr>
                  <a:t> </a:t>
                </a:r>
                <a:r>
                  <a:rPr lang="en" altLang="zh-CN" sz="2400" dirty="0">
                    <a:solidFill>
                      <a:schemeClr val="bg1">
                        <a:lumMod val="75000"/>
                      </a:schemeClr>
                    </a:solidFill>
                  </a:rPr>
                  <a:t>for</a:t>
                </a:r>
                <a:r>
                  <a:rPr lang="zh-CN" altLang="en-US" sz="2400" dirty="0">
                    <a:solidFill>
                      <a:schemeClr val="bg1">
                        <a:lumMod val="75000"/>
                      </a:schemeClr>
                    </a:solidFill>
                  </a:rPr>
                  <a:t> </a:t>
                </a:r>
                <a:r>
                  <a:rPr lang="en" altLang="zh-CN" sz="2400" dirty="0">
                    <a:solidFill>
                      <a:schemeClr val="bg1">
                        <a:lumMod val="75000"/>
                      </a:schemeClr>
                    </a:solidFill>
                  </a:rPr>
                  <a:t>common</a:t>
                </a:r>
                <a:r>
                  <a:rPr lang="zh-CN" altLang="en-US" sz="2400" dirty="0">
                    <a:solidFill>
                      <a:schemeClr val="bg1">
                        <a:lumMod val="75000"/>
                      </a:schemeClr>
                    </a:solidFill>
                  </a:rPr>
                  <a:t> </a:t>
                </a:r>
                <a:r>
                  <a:rPr lang="en" altLang="zh-CN" sz="2400" dirty="0">
                    <a:solidFill>
                      <a:schemeClr val="bg1">
                        <a:lumMod val="75000"/>
                      </a:schemeClr>
                    </a:solidFill>
                  </a:rPr>
                  <a:t>patterns</a:t>
                </a:r>
                <a:r>
                  <a:rPr lang="zh-CN" altLang="en-US" sz="2400" dirty="0">
                    <a:solidFill>
                      <a:schemeClr val="bg1">
                        <a:lumMod val="75000"/>
                      </a:schemeClr>
                    </a:solidFill>
                  </a:rPr>
                  <a:t> </a:t>
                </a:r>
                <a:r>
                  <a:rPr lang="en" altLang="zh-CN" sz="2400" dirty="0">
                    <a:solidFill>
                      <a:schemeClr val="bg1">
                        <a:lumMod val="75000"/>
                      </a:schemeClr>
                    </a:solidFill>
                  </a:rPr>
                  <a:t>in</a:t>
                </a:r>
                <a:r>
                  <a:rPr lang="zh-CN" altLang="en-US" sz="2400" dirty="0">
                    <a:solidFill>
                      <a:schemeClr val="bg1">
                        <a:lumMod val="75000"/>
                      </a:schemeClr>
                    </a:solidFill>
                  </a:rPr>
                  <a:t> </a:t>
                </a:r>
                <a:r>
                  <a:rPr lang="en" altLang="zh-CN" sz="2400" dirty="0">
                    <a:solidFill>
                      <a:schemeClr val="bg1">
                        <a:lumMod val="75000"/>
                      </a:schemeClr>
                    </a:solidFill>
                  </a:rPr>
                  <a:t>fresh</a:t>
                </a:r>
                <a:r>
                  <a:rPr lang="zh-CN" altLang="en-US" sz="2400" dirty="0">
                    <a:solidFill>
                      <a:schemeClr val="bg1">
                        <a:lumMod val="75000"/>
                      </a:schemeClr>
                    </a:solidFill>
                  </a:rPr>
                  <a:t> </a:t>
                </a:r>
                <a:r>
                  <a:rPr lang="en" altLang="zh-CN" sz="2400" dirty="0">
                    <a:solidFill>
                      <a:schemeClr val="bg1">
                        <a:lumMod val="75000"/>
                      </a:schemeClr>
                    </a:solidFill>
                  </a:rPr>
                  <a:t>water</a:t>
                </a:r>
                <a:r>
                  <a:rPr lang="zh-CN" altLang="en-US" sz="2400" dirty="0">
                    <a:solidFill>
                      <a:schemeClr val="bg1">
                        <a:lumMod val="75000"/>
                      </a:schemeClr>
                    </a:solidFill>
                  </a:rPr>
                  <a:t> </a:t>
                </a:r>
                <a:r>
                  <a:rPr lang="en" altLang="zh-CN" sz="2400" dirty="0">
                    <a:solidFill>
                      <a:schemeClr val="bg1">
                        <a:lumMod val="75000"/>
                      </a:schemeClr>
                    </a:solidFill>
                  </a:rPr>
                  <a:t>age</a:t>
                </a:r>
                <a:r>
                  <a:rPr lang="zh-CN" altLang="en-US" sz="2400" dirty="0">
                    <a:solidFill>
                      <a:schemeClr val="bg1">
                        <a:lumMod val="75000"/>
                      </a:schemeClr>
                    </a:solidFill>
                  </a:rPr>
                  <a:t> </a:t>
                </a:r>
                <a:r>
                  <a:rPr lang="en" altLang="zh-CN" sz="2400" dirty="0">
                    <a:solidFill>
                      <a:schemeClr val="bg1">
                        <a:lumMod val="75000"/>
                      </a:schemeClr>
                    </a:solidFill>
                  </a:rPr>
                  <a:t>and</a:t>
                </a:r>
                <a:r>
                  <a:rPr lang="zh-CN" altLang="en-US" sz="2400" dirty="0">
                    <a:solidFill>
                      <a:schemeClr val="bg1">
                        <a:lumMod val="75000"/>
                      </a:schemeClr>
                    </a:solidFill>
                  </a:rPr>
                  <a:t> </a:t>
                </a:r>
                <a:r>
                  <a:rPr lang="en" altLang="zh-CN" sz="2400" dirty="0">
                    <a:solidFill>
                      <a:schemeClr val="bg1">
                        <a:lumMod val="75000"/>
                      </a:schemeClr>
                    </a:solidFill>
                  </a:rPr>
                  <a:t>ocean</a:t>
                </a:r>
                <a:r>
                  <a:rPr lang="zh-CN" altLang="en-US" sz="2400" dirty="0">
                    <a:solidFill>
                      <a:schemeClr val="bg1">
                        <a:lumMod val="75000"/>
                      </a:schemeClr>
                    </a:solidFill>
                  </a:rPr>
                  <a:t> </a:t>
                </a:r>
                <a:r>
                  <a:rPr lang="en" altLang="zh-CN" sz="2400" dirty="0">
                    <a:solidFill>
                      <a:schemeClr val="bg1">
                        <a:lumMod val="75000"/>
                      </a:schemeClr>
                    </a:solidFill>
                  </a:rPr>
                  <a:t>age</a:t>
                </a:r>
                <a:r>
                  <a:rPr lang="zh-CN" altLang="en-US" sz="2400" dirty="0">
                    <a:solidFill>
                      <a:schemeClr val="bg1">
                        <a:lumMod val="75000"/>
                      </a:schemeClr>
                    </a:solidFill>
                  </a:rPr>
                  <a:t> </a:t>
                </a:r>
                <a:r>
                  <a:rPr lang="en" altLang="zh-CN" sz="2400" dirty="0">
                    <a:solidFill>
                      <a:schemeClr val="bg1">
                        <a:lumMod val="75000"/>
                      </a:schemeClr>
                    </a:solidFill>
                  </a:rPr>
                  <a:t>(separate</a:t>
                </a:r>
                <a:r>
                  <a:rPr lang="zh-CN" altLang="en-US" sz="2400" dirty="0">
                    <a:solidFill>
                      <a:schemeClr val="bg1">
                        <a:lumMod val="75000"/>
                      </a:schemeClr>
                    </a:solidFill>
                  </a:rPr>
                  <a:t> </a:t>
                </a:r>
                <a:r>
                  <a:rPr lang="en" altLang="zh-CN" sz="2400" dirty="0">
                    <a:solidFill>
                      <a:schemeClr val="bg1">
                        <a:lumMod val="75000"/>
                      </a:schemeClr>
                    </a:solidFill>
                  </a:rPr>
                  <a:t>analyses)</a:t>
                </a:r>
                <a:r>
                  <a:rPr lang="zh-CN" altLang="en-US" sz="2400" dirty="0">
                    <a:solidFill>
                      <a:schemeClr val="bg1">
                        <a:lumMod val="75000"/>
                      </a:schemeClr>
                    </a:solidFill>
                  </a:rPr>
                  <a:t> </a:t>
                </a:r>
                <a:r>
                  <a:rPr lang="en" altLang="zh-CN" sz="2400" dirty="0">
                    <a:solidFill>
                      <a:schemeClr val="bg1">
                        <a:lumMod val="75000"/>
                      </a:schemeClr>
                    </a:solidFill>
                  </a:rPr>
                  <a:t>among</a:t>
                </a:r>
                <a:r>
                  <a:rPr lang="zh-CN" altLang="en-US" sz="2400" dirty="0">
                    <a:solidFill>
                      <a:schemeClr val="bg1">
                        <a:lumMod val="75000"/>
                      </a:schemeClr>
                    </a:solidFill>
                  </a:rPr>
                  <a:t> </a:t>
                </a:r>
                <a:r>
                  <a:rPr lang="en" altLang="zh-CN" sz="2400" dirty="0">
                    <a:solidFill>
                      <a:schemeClr val="bg1">
                        <a:lumMod val="75000"/>
                      </a:schemeClr>
                    </a:solidFill>
                  </a:rPr>
                  <a:t>the</a:t>
                </a:r>
                <a:r>
                  <a:rPr lang="zh-CN" altLang="en-US" sz="2400" dirty="0">
                    <a:solidFill>
                      <a:schemeClr val="bg1">
                        <a:lumMod val="75000"/>
                      </a:schemeClr>
                    </a:solidFill>
                  </a:rPr>
                  <a:t> </a:t>
                </a:r>
                <a:r>
                  <a:rPr lang="en" altLang="zh-CN" sz="2400" dirty="0">
                    <a:solidFill>
                      <a:schemeClr val="bg1">
                        <a:lumMod val="75000"/>
                      </a:schemeClr>
                    </a:solidFill>
                  </a:rPr>
                  <a:t>seven</a:t>
                </a:r>
                <a:r>
                  <a:rPr lang="zh-CN" altLang="en-US" sz="2400" dirty="0">
                    <a:solidFill>
                      <a:schemeClr val="bg1">
                        <a:lumMod val="75000"/>
                      </a:schemeClr>
                    </a:solidFill>
                  </a:rPr>
                  <a:t> </a:t>
                </a:r>
                <a:r>
                  <a:rPr lang="en" altLang="zh-CN" sz="2400" dirty="0">
                    <a:solidFill>
                      <a:schemeClr val="bg1">
                        <a:lumMod val="75000"/>
                      </a:schemeClr>
                    </a:solidFill>
                  </a:rPr>
                  <a:t>different</a:t>
                </a:r>
                <a:r>
                  <a:rPr lang="zh-CN" altLang="en-US" sz="2400" dirty="0">
                    <a:solidFill>
                      <a:schemeClr val="bg1">
                        <a:lumMod val="75000"/>
                      </a:schemeClr>
                    </a:solidFill>
                  </a:rPr>
                  <a:t> </a:t>
                </a:r>
                <a:r>
                  <a:rPr lang="en" altLang="zh-CN" sz="2400" dirty="0">
                    <a:solidFill>
                      <a:schemeClr val="bg1">
                        <a:lumMod val="75000"/>
                      </a:schemeClr>
                    </a:solidFill>
                  </a:rPr>
                  <a:t>river</a:t>
                </a:r>
                <a:r>
                  <a:rPr lang="zh-CN" altLang="en-US" sz="2400" dirty="0">
                    <a:solidFill>
                      <a:schemeClr val="bg1">
                        <a:lumMod val="75000"/>
                      </a:schemeClr>
                    </a:solidFill>
                  </a:rPr>
                  <a:t> </a:t>
                </a:r>
                <a:r>
                  <a:rPr lang="en" altLang="zh-CN" sz="2400" dirty="0">
                    <a:solidFill>
                      <a:schemeClr val="bg1">
                        <a:lumMod val="75000"/>
                      </a:schemeClr>
                    </a:solidFill>
                  </a:rPr>
                  <a:t>systems,</a:t>
                </a:r>
                <a:r>
                  <a:rPr lang="zh-CN" altLang="en-US" sz="2400" dirty="0">
                    <a:solidFill>
                      <a:schemeClr val="bg1">
                        <a:lumMod val="75000"/>
                      </a:schemeClr>
                    </a:solidFill>
                  </a:rPr>
                  <a:t> </a:t>
                </a:r>
                <a:r>
                  <a:rPr lang="en" altLang="zh-CN" sz="2400" dirty="0">
                    <a:solidFill>
                      <a:schemeClr val="bg1">
                        <a:lumMod val="75000"/>
                      </a:schemeClr>
                    </a:solidFill>
                  </a:rPr>
                  <a:t>as</a:t>
                </a:r>
                <a:r>
                  <a:rPr lang="zh-CN" altLang="en-US" sz="2400" dirty="0">
                    <a:solidFill>
                      <a:schemeClr val="bg1">
                        <a:lumMod val="75000"/>
                      </a:schemeClr>
                    </a:solidFill>
                  </a:rPr>
                  <a:t> </a:t>
                </a:r>
                <a:r>
                  <a:rPr lang="en" altLang="zh-CN" sz="2400" dirty="0">
                    <a:solidFill>
                      <a:schemeClr val="bg1">
                        <a:lumMod val="75000"/>
                      </a:schemeClr>
                    </a:solidFill>
                  </a:rPr>
                  <a:t>well</a:t>
                </a:r>
                <a:r>
                  <a:rPr lang="zh-CN" altLang="en-US" sz="2400" dirty="0">
                    <a:solidFill>
                      <a:schemeClr val="bg1">
                        <a:lumMod val="75000"/>
                      </a:schemeClr>
                    </a:solidFill>
                  </a:rPr>
                  <a:t> </a:t>
                </a:r>
                <a:r>
                  <a:rPr lang="en" altLang="zh-CN" sz="2400" dirty="0">
                    <a:solidFill>
                      <a:schemeClr val="bg1">
                        <a:lumMod val="75000"/>
                      </a:schemeClr>
                    </a:solidFill>
                  </a:rPr>
                  <a:t>as</a:t>
                </a:r>
                <a:r>
                  <a:rPr lang="zh-CN" altLang="en-US" sz="2400" dirty="0">
                    <a:solidFill>
                      <a:schemeClr val="bg1">
                        <a:lumMod val="75000"/>
                      </a:schemeClr>
                    </a:solidFill>
                  </a:rPr>
                  <a:t> </a:t>
                </a:r>
                <a:r>
                  <a:rPr lang="en" altLang="zh-CN" sz="2400" dirty="0">
                    <a:solidFill>
                      <a:schemeClr val="bg1">
                        <a:lumMod val="75000"/>
                      </a:schemeClr>
                    </a:solidFill>
                  </a:rPr>
                  <a:t>to</a:t>
                </a:r>
                <a:r>
                  <a:rPr lang="zh-CN" altLang="en-US" sz="2400" dirty="0">
                    <a:solidFill>
                      <a:schemeClr val="bg1">
                        <a:lumMod val="75000"/>
                      </a:schemeClr>
                    </a:solidFill>
                  </a:rPr>
                  <a:t> </a:t>
                </a:r>
                <a:r>
                  <a:rPr lang="en" altLang="zh-CN" sz="2400" dirty="0">
                    <a:solidFill>
                      <a:schemeClr val="bg1">
                        <a:lumMod val="75000"/>
                      </a:schemeClr>
                    </a:solidFill>
                  </a:rPr>
                  <a:t>test</a:t>
                </a:r>
                <a:r>
                  <a:rPr lang="zh-CN" altLang="en-US" sz="2400" dirty="0">
                    <a:solidFill>
                      <a:schemeClr val="bg1">
                        <a:lumMod val="75000"/>
                      </a:schemeClr>
                    </a:solidFill>
                  </a:rPr>
                  <a:t> </a:t>
                </a:r>
                <a:r>
                  <a:rPr lang="en" altLang="zh-CN" sz="2400" dirty="0">
                    <a:solidFill>
                      <a:schemeClr val="bg1">
                        <a:lumMod val="75000"/>
                      </a:schemeClr>
                    </a:solidFill>
                  </a:rPr>
                  <a:t>for</a:t>
                </a:r>
                <a:r>
                  <a:rPr lang="zh-CN" altLang="en-US" sz="2400" dirty="0">
                    <a:solidFill>
                      <a:schemeClr val="bg1">
                        <a:lumMod val="75000"/>
                      </a:schemeClr>
                    </a:solidFill>
                  </a:rPr>
                  <a:t> </a:t>
                </a:r>
                <a:r>
                  <a:rPr lang="en" altLang="zh-CN" sz="2400" dirty="0">
                    <a:solidFill>
                      <a:schemeClr val="bg1">
                        <a:lumMod val="75000"/>
                      </a:schemeClr>
                    </a:solidFill>
                  </a:rPr>
                  <a:t>the</a:t>
                </a:r>
                <a:r>
                  <a:rPr lang="zh-CN" altLang="en-US" sz="2400" dirty="0">
                    <a:solidFill>
                      <a:schemeClr val="bg1">
                        <a:lumMod val="75000"/>
                      </a:schemeClr>
                    </a:solidFill>
                  </a:rPr>
                  <a:t> </a:t>
                </a:r>
                <a:r>
                  <a:rPr lang="en" altLang="zh-CN" sz="2400" dirty="0">
                    <a:solidFill>
                      <a:schemeClr val="bg1">
                        <a:lumMod val="75000"/>
                      </a:schemeClr>
                    </a:solidFill>
                  </a:rPr>
                  <a:t>influence</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dirty="0">
                    <a:solidFill>
                      <a:schemeClr val="bg1">
                        <a:lumMod val="75000"/>
                      </a:schemeClr>
                    </a:solidFill>
                  </a:rPr>
                  <a:t>covariates,</a:t>
                </a:r>
                <a:r>
                  <a:rPr lang="zh-CN" altLang="en-US" sz="2400" dirty="0">
                    <a:solidFill>
                      <a:schemeClr val="bg1">
                        <a:lumMod val="75000"/>
                      </a:schemeClr>
                    </a:solidFill>
                  </a:rPr>
                  <a:t> </a:t>
                </a:r>
                <a:r>
                  <a:rPr lang="en" altLang="zh-CN" sz="2400" dirty="0">
                    <a:highlight>
                      <a:srgbClr val="FFFF00"/>
                    </a:highlight>
                  </a:rPr>
                  <a:t>we</a:t>
                </a:r>
                <a:r>
                  <a:rPr lang="zh-CN" altLang="en-US" sz="2400" dirty="0">
                    <a:highlight>
                      <a:srgbClr val="FFFF00"/>
                    </a:highlight>
                  </a:rPr>
                  <a:t> </a:t>
                </a:r>
                <a:r>
                  <a:rPr lang="en" altLang="zh-CN" sz="2400" dirty="0">
                    <a:highlight>
                      <a:srgbClr val="FFFF00"/>
                    </a:highlight>
                  </a:rPr>
                  <a:t>used</a:t>
                </a:r>
                <a:r>
                  <a:rPr lang="zh-CN" altLang="en-US" sz="2400" dirty="0">
                    <a:highlight>
                      <a:srgbClr val="FFFF00"/>
                    </a:highlight>
                  </a:rPr>
                  <a:t> </a:t>
                </a:r>
                <a:r>
                  <a:rPr lang="en" altLang="zh-CN" sz="2400" dirty="0">
                    <a:highlight>
                      <a:srgbClr val="FFFF00"/>
                    </a:highlight>
                  </a:rPr>
                  <a:t>a</a:t>
                </a:r>
                <a:r>
                  <a:rPr lang="zh-CN" altLang="en-US" sz="2400" dirty="0">
                    <a:highlight>
                      <a:srgbClr val="FFFF00"/>
                    </a:highlight>
                  </a:rPr>
                  <a:t> </a:t>
                </a:r>
                <a:r>
                  <a:rPr lang="en" altLang="zh-CN" sz="2400" dirty="0">
                    <a:highlight>
                      <a:srgbClr val="FFFF00"/>
                    </a:highlight>
                  </a:rPr>
                  <a:t>multivariate</a:t>
                </a:r>
                <a:r>
                  <a:rPr lang="zh-CN" altLang="en-US" sz="2400" dirty="0">
                    <a:highlight>
                      <a:srgbClr val="FFFF00"/>
                    </a:highlight>
                  </a:rPr>
                  <a:t> </a:t>
                </a:r>
                <a:r>
                  <a:rPr lang="en" altLang="zh-CN" sz="2400" dirty="0">
                    <a:highlight>
                      <a:srgbClr val="FFFF00"/>
                    </a:highlight>
                  </a:rPr>
                  <a:t>autoregressive</a:t>
                </a:r>
                <a:r>
                  <a:rPr lang="zh-CN" altLang="en-US" sz="2400" dirty="0">
                    <a:highlight>
                      <a:srgbClr val="FFFF00"/>
                    </a:highlight>
                  </a:rPr>
                  <a:t> </a:t>
                </a:r>
                <a:r>
                  <a:rPr lang="en" altLang="zh-CN" sz="2400" dirty="0">
                    <a:highlight>
                      <a:srgbClr val="FFFF00"/>
                    </a:highlight>
                  </a:rPr>
                  <a:t>state–space</a:t>
                </a:r>
                <a:r>
                  <a:rPr lang="zh-CN" altLang="en-US" sz="2400" dirty="0">
                    <a:highlight>
                      <a:srgbClr val="FFFF00"/>
                    </a:highlight>
                  </a:rPr>
                  <a:t> </a:t>
                </a:r>
                <a:r>
                  <a:rPr lang="en" altLang="zh-CN" sz="2400" dirty="0">
                    <a:highlight>
                      <a:srgbClr val="FFFF00"/>
                    </a:highlight>
                  </a:rPr>
                  <a:t>modelling</a:t>
                </a:r>
                <a:r>
                  <a:rPr lang="zh-CN" altLang="en-US" sz="2400" dirty="0">
                    <a:highlight>
                      <a:srgbClr val="FFFF00"/>
                    </a:highlight>
                  </a:rPr>
                  <a:t> </a:t>
                </a:r>
                <a:r>
                  <a:rPr lang="en" altLang="zh-CN" sz="2400" dirty="0">
                    <a:highlight>
                      <a:srgbClr val="FFFF00"/>
                    </a:highlight>
                  </a:rPr>
                  <a:t>approach</a:t>
                </a:r>
                <a:r>
                  <a:rPr lang="en" altLang="zh-CN" sz="2400" dirty="0">
                    <a:solidFill>
                      <a:schemeClr val="bg1">
                        <a:lumMod val="75000"/>
                      </a:schemeClr>
                    </a:solidFill>
                  </a:rPr>
                  <a:t>. With</a:t>
                </a:r>
                <a:r>
                  <a:rPr lang="zh-CN" altLang="en-US" sz="2400" dirty="0">
                    <a:solidFill>
                      <a:schemeClr val="bg1">
                        <a:lumMod val="75000"/>
                      </a:schemeClr>
                    </a:solidFill>
                  </a:rPr>
                  <a:t> </a:t>
                </a:r>
                <a:r>
                  <a:rPr lang="en" altLang="zh-CN" sz="2400" dirty="0">
                    <a:solidFill>
                      <a:schemeClr val="bg1">
                        <a:lumMod val="75000"/>
                      </a:schemeClr>
                    </a:solidFill>
                  </a:rPr>
                  <a:t>MARSS,</a:t>
                </a:r>
                <a:r>
                  <a:rPr lang="zh-CN" altLang="en-US" sz="2400" dirty="0">
                    <a:solidFill>
                      <a:schemeClr val="bg1">
                        <a:lumMod val="75000"/>
                      </a:schemeClr>
                    </a:solidFill>
                  </a:rPr>
                  <a:t> </a:t>
                </a:r>
                <a:r>
                  <a:rPr lang="en" altLang="zh-CN" sz="2400" dirty="0">
                    <a:solidFill>
                      <a:schemeClr val="bg1">
                        <a:lumMod val="75000"/>
                      </a:schemeClr>
                    </a:solidFill>
                  </a:rPr>
                  <a:t>we</a:t>
                </a:r>
                <a:r>
                  <a:rPr lang="zh-CN" altLang="en-US" sz="2400" dirty="0">
                    <a:solidFill>
                      <a:schemeClr val="bg1">
                        <a:lumMod val="75000"/>
                      </a:schemeClr>
                    </a:solidFill>
                  </a:rPr>
                  <a:t> </a:t>
                </a:r>
                <a:r>
                  <a:rPr lang="en" altLang="zh-CN" sz="2400" dirty="0">
                    <a:solidFill>
                      <a:schemeClr val="bg1">
                        <a:lumMod val="75000"/>
                      </a:schemeClr>
                    </a:solidFill>
                  </a:rPr>
                  <a:t>are</a:t>
                </a:r>
                <a:r>
                  <a:rPr lang="zh-CN" altLang="en-US" sz="2400" dirty="0">
                    <a:solidFill>
                      <a:schemeClr val="bg1">
                        <a:lumMod val="75000"/>
                      </a:schemeClr>
                    </a:solidFill>
                  </a:rPr>
                  <a:t> </a:t>
                </a:r>
                <a:r>
                  <a:rPr lang="en" altLang="zh-CN" sz="2400" dirty="0">
                    <a:solidFill>
                      <a:schemeClr val="bg1">
                        <a:lumMod val="75000"/>
                      </a:schemeClr>
                    </a:solidFill>
                  </a:rPr>
                  <a:t>trying</a:t>
                </a:r>
                <a:r>
                  <a:rPr lang="zh-CN" altLang="en-US" sz="2400" dirty="0">
                    <a:solidFill>
                      <a:schemeClr val="bg1">
                        <a:lumMod val="75000"/>
                      </a:schemeClr>
                    </a:solidFill>
                  </a:rPr>
                  <a:t> </a:t>
                </a:r>
                <a:r>
                  <a:rPr lang="en" altLang="zh-CN" sz="2400" dirty="0">
                    <a:solidFill>
                      <a:schemeClr val="bg1">
                        <a:lumMod val="75000"/>
                      </a:schemeClr>
                    </a:solidFill>
                  </a:rPr>
                  <a:t>to</a:t>
                </a:r>
                <a:r>
                  <a:rPr lang="zh-CN" altLang="en-US" sz="2400" dirty="0">
                    <a:solidFill>
                      <a:schemeClr val="bg1">
                        <a:lumMod val="75000"/>
                      </a:schemeClr>
                    </a:solidFill>
                  </a:rPr>
                  <a:t> </a:t>
                </a:r>
                <a:r>
                  <a:rPr lang="en" altLang="zh-CN" sz="2400" dirty="0">
                    <a:solidFill>
                      <a:schemeClr val="bg1">
                        <a:lumMod val="75000"/>
                      </a:schemeClr>
                    </a:solidFill>
                  </a:rPr>
                  <a:t>explain</a:t>
                </a:r>
                <a:r>
                  <a:rPr lang="zh-CN" altLang="en-US" sz="2400" dirty="0">
                    <a:solidFill>
                      <a:schemeClr val="bg1">
                        <a:lumMod val="75000"/>
                      </a:schemeClr>
                    </a:solidFill>
                  </a:rPr>
                  <a:t> </a:t>
                </a:r>
                <a:r>
                  <a:rPr lang="en" altLang="zh-CN" sz="2400" dirty="0">
                    <a:solidFill>
                      <a:schemeClr val="bg1">
                        <a:lumMod val="75000"/>
                      </a:schemeClr>
                    </a:solidFill>
                  </a:rPr>
                  <a:t>temporal</a:t>
                </a:r>
                <a:r>
                  <a:rPr lang="zh-CN" altLang="en-US" sz="2400" dirty="0">
                    <a:solidFill>
                      <a:schemeClr val="bg1">
                        <a:lumMod val="75000"/>
                      </a:schemeClr>
                    </a:solidFill>
                  </a:rPr>
                  <a:t> </a:t>
                </a:r>
                <a:r>
                  <a:rPr lang="en" altLang="zh-CN" sz="2400" dirty="0">
                    <a:solidFill>
                      <a:schemeClr val="bg1">
                        <a:lumMod val="75000"/>
                      </a:schemeClr>
                    </a:solidFill>
                  </a:rPr>
                  <a:t>variation</a:t>
                </a:r>
                <a:r>
                  <a:rPr lang="zh-CN" altLang="en-US" sz="2400" dirty="0">
                    <a:solidFill>
                      <a:schemeClr val="bg1">
                        <a:lumMod val="75000"/>
                      </a:schemeClr>
                    </a:solidFill>
                  </a:rPr>
                  <a:t> </a:t>
                </a:r>
                <a:r>
                  <a:rPr lang="en" altLang="zh-CN" sz="2400" dirty="0">
                    <a:solidFill>
                      <a:schemeClr val="bg1">
                        <a:lumMod val="75000"/>
                      </a:schemeClr>
                    </a:solidFill>
                  </a:rPr>
                  <a:t>in</a:t>
                </a:r>
                <a:r>
                  <a:rPr lang="zh-CN" altLang="en-US" sz="2400" dirty="0">
                    <a:solidFill>
                      <a:schemeClr val="bg1">
                        <a:lumMod val="75000"/>
                      </a:schemeClr>
                    </a:solidFill>
                  </a:rPr>
                  <a:t> </a:t>
                </a:r>
                <a:r>
                  <a:rPr lang="en" altLang="zh-CN" sz="2400" dirty="0">
                    <a:solidFill>
                      <a:schemeClr val="bg1">
                        <a:lumMod val="75000"/>
                      </a:schemeClr>
                    </a:solidFill>
                  </a:rPr>
                  <a:t>a</a:t>
                </a:r>
                <a:r>
                  <a:rPr lang="zh-CN" altLang="en-US" sz="2400" dirty="0">
                    <a:solidFill>
                      <a:schemeClr val="bg1">
                        <a:lumMod val="75000"/>
                      </a:schemeClr>
                    </a:solidFill>
                  </a:rPr>
                  <a:t> </a:t>
                </a:r>
                <a:r>
                  <a:rPr lang="en" altLang="zh-CN" sz="2400" dirty="0">
                    <a:solidFill>
                      <a:schemeClr val="bg1">
                        <a:lumMod val="75000"/>
                      </a:schemeClr>
                    </a:solidFill>
                  </a:rPr>
                  <a:t>set</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i="1" dirty="0">
                    <a:solidFill>
                      <a:schemeClr val="bg1">
                        <a:lumMod val="75000"/>
                      </a:schemeClr>
                    </a:solidFill>
                  </a:rPr>
                  <a:t>n</a:t>
                </a:r>
                <a:r>
                  <a:rPr lang="zh-CN" altLang="en-US" sz="2400" i="1" dirty="0">
                    <a:solidFill>
                      <a:schemeClr val="bg1">
                        <a:lumMod val="75000"/>
                      </a:schemeClr>
                    </a:solidFill>
                  </a:rPr>
                  <a:t> </a:t>
                </a:r>
                <a:r>
                  <a:rPr lang="en" altLang="zh-CN" sz="2400" dirty="0">
                    <a:solidFill>
                      <a:schemeClr val="bg1">
                        <a:lumMod val="75000"/>
                      </a:schemeClr>
                    </a:solidFill>
                  </a:rPr>
                  <a:t>observed</a:t>
                </a:r>
                <a:r>
                  <a:rPr lang="zh-CN" altLang="en-US" sz="2400" dirty="0">
                    <a:solidFill>
                      <a:schemeClr val="bg1">
                        <a:lumMod val="75000"/>
                      </a:schemeClr>
                    </a:solidFill>
                  </a:rPr>
                  <a:t> </a:t>
                </a:r>
                <a:r>
                  <a:rPr lang="en" altLang="zh-CN" sz="2400" dirty="0">
                    <a:solidFill>
                      <a:schemeClr val="bg1">
                        <a:lumMod val="75000"/>
                      </a:schemeClr>
                    </a:solidFill>
                  </a:rPr>
                  <a:t>time-series</a:t>
                </a:r>
                <a:r>
                  <a:rPr lang="zh-CN" altLang="en-US" sz="2400" dirty="0">
                    <a:solidFill>
                      <a:schemeClr val="bg1">
                        <a:lumMod val="75000"/>
                      </a:schemeClr>
                    </a:solidFill>
                  </a:rPr>
                  <a:t> </a:t>
                </a:r>
                <a:r>
                  <a:rPr lang="en" altLang="zh-CN" sz="2400" dirty="0">
                    <a:solidFill>
                      <a:schemeClr val="bg1">
                        <a:lumMod val="75000"/>
                      </a:schemeClr>
                    </a:solidFill>
                  </a:rPr>
                  <a:t>using</a:t>
                </a:r>
                <a:r>
                  <a:rPr lang="zh-CN" altLang="en-US" sz="2400" dirty="0">
                    <a:solidFill>
                      <a:schemeClr val="bg1">
                        <a:lumMod val="75000"/>
                      </a:schemeClr>
                    </a:solidFill>
                  </a:rPr>
                  <a:t> </a:t>
                </a:r>
                <a:r>
                  <a:rPr lang="en" altLang="zh-CN" sz="2400" dirty="0">
                    <a:solidFill>
                      <a:schemeClr val="bg1">
                        <a:lumMod val="75000"/>
                      </a:schemeClr>
                    </a:solidFill>
                  </a:rPr>
                  <a:t>linear</a:t>
                </a:r>
                <a:r>
                  <a:rPr lang="zh-CN" altLang="en-US" sz="2400" dirty="0">
                    <a:solidFill>
                      <a:schemeClr val="bg1">
                        <a:lumMod val="75000"/>
                      </a:schemeClr>
                    </a:solidFill>
                  </a:rPr>
                  <a:t> </a:t>
                </a:r>
                <a:r>
                  <a:rPr lang="en" altLang="zh-CN" sz="2400" dirty="0">
                    <a:solidFill>
                      <a:schemeClr val="bg1">
                        <a:lumMod val="75000"/>
                      </a:schemeClr>
                    </a:solidFill>
                  </a:rPr>
                  <a:t>combinations</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dirty="0">
                    <a:solidFill>
                      <a:schemeClr val="bg1">
                        <a:lumMod val="75000"/>
                      </a:schemeClr>
                    </a:solidFill>
                  </a:rPr>
                  <a:t>autocorrelated</a:t>
                </a:r>
                <a:r>
                  <a:rPr lang="zh-CN" altLang="en-US" sz="2400" dirty="0">
                    <a:solidFill>
                      <a:schemeClr val="bg1">
                        <a:lumMod val="75000"/>
                      </a:schemeClr>
                    </a:solidFill>
                  </a:rPr>
                  <a:t> </a:t>
                </a:r>
                <a:r>
                  <a:rPr lang="en" altLang="zh-CN" sz="2400" dirty="0">
                    <a:solidFill>
                      <a:schemeClr val="bg1">
                        <a:lumMod val="75000"/>
                      </a:schemeClr>
                    </a:solidFill>
                  </a:rPr>
                  <a:t>processes</a:t>
                </a:r>
                <a:r>
                  <a:rPr lang="zh-CN" altLang="en-US" sz="2400" dirty="0">
                    <a:solidFill>
                      <a:schemeClr val="bg1">
                        <a:lumMod val="75000"/>
                      </a:schemeClr>
                    </a:solidFill>
                  </a:rPr>
                  <a:t> </a:t>
                </a:r>
                <a:r>
                  <a:rPr lang="en" altLang="zh-CN" sz="2400" dirty="0">
                    <a:solidFill>
                      <a:schemeClr val="bg1">
                        <a:lumMod val="75000"/>
                      </a:schemeClr>
                    </a:solidFill>
                  </a:rPr>
                  <a:t>(potentially</a:t>
                </a:r>
                <a:r>
                  <a:rPr lang="zh-CN" altLang="en-US" sz="2400" dirty="0">
                    <a:solidFill>
                      <a:schemeClr val="bg1">
                        <a:lumMod val="75000"/>
                      </a:schemeClr>
                    </a:solidFill>
                  </a:rPr>
                  <a:t> </a:t>
                </a:r>
                <a:r>
                  <a:rPr lang="en" altLang="zh-CN" sz="2400" dirty="0">
                    <a:solidFill>
                      <a:schemeClr val="bg1">
                        <a:lumMod val="75000"/>
                      </a:schemeClr>
                    </a:solidFill>
                  </a:rPr>
                  <a:t>shared</a:t>
                </a:r>
                <a:r>
                  <a:rPr lang="zh-CN" altLang="en-US" sz="2400" dirty="0">
                    <a:solidFill>
                      <a:schemeClr val="bg1">
                        <a:lumMod val="75000"/>
                      </a:schemeClr>
                    </a:solidFill>
                  </a:rPr>
                  <a:t> </a:t>
                </a:r>
                <a:r>
                  <a:rPr lang="en" altLang="zh-CN" sz="2400" dirty="0">
                    <a:solidFill>
                      <a:schemeClr val="bg1">
                        <a:lumMod val="75000"/>
                      </a:schemeClr>
                    </a:solidFill>
                  </a:rPr>
                  <a:t>across</a:t>
                </a:r>
                <a:r>
                  <a:rPr lang="zh-CN" altLang="en-US" sz="2400" dirty="0">
                    <a:solidFill>
                      <a:schemeClr val="bg1">
                        <a:lumMod val="75000"/>
                      </a:schemeClr>
                    </a:solidFill>
                  </a:rPr>
                  <a:t> </a:t>
                </a:r>
                <a:r>
                  <a:rPr lang="en" altLang="zh-CN" sz="2400" dirty="0">
                    <a:solidFill>
                      <a:schemeClr val="bg1">
                        <a:lumMod val="75000"/>
                      </a:schemeClr>
                    </a:solidFill>
                  </a:rPr>
                  <a:t>time</a:t>
                </a:r>
                <a:r>
                  <a:rPr lang="en-US" altLang="zh-CN" sz="2400" dirty="0">
                    <a:solidFill>
                      <a:schemeClr val="bg1">
                        <a:lumMod val="75000"/>
                      </a:schemeClr>
                    </a:solidFill>
                  </a:rPr>
                  <a:t>-</a:t>
                </a:r>
                <a:r>
                  <a:rPr lang="en" altLang="zh-CN" sz="2400" dirty="0">
                    <a:solidFill>
                      <a:schemeClr val="bg1">
                        <a:lumMod val="75000"/>
                      </a:schemeClr>
                    </a:solidFill>
                  </a:rPr>
                  <a:t>series),</a:t>
                </a:r>
                <a:r>
                  <a:rPr lang="zh-CN" altLang="en-US" sz="2400" dirty="0">
                    <a:solidFill>
                      <a:schemeClr val="bg1">
                        <a:lumMod val="75000"/>
                      </a:schemeClr>
                    </a:solidFill>
                  </a:rPr>
                  <a:t> </a:t>
                </a:r>
                <a:r>
                  <a:rPr lang="en" altLang="zh-CN" sz="2400" dirty="0">
                    <a:solidFill>
                      <a:schemeClr val="bg1">
                        <a:lumMod val="75000"/>
                      </a:schemeClr>
                    </a:solidFill>
                  </a:rPr>
                  <a:t>covariates,</a:t>
                </a:r>
                <a:r>
                  <a:rPr lang="zh-CN" altLang="en-US" sz="2400" dirty="0">
                    <a:solidFill>
                      <a:schemeClr val="bg1">
                        <a:lumMod val="75000"/>
                      </a:schemeClr>
                    </a:solidFill>
                  </a:rPr>
                  <a:t> </a:t>
                </a:r>
                <a:r>
                  <a:rPr lang="en" altLang="zh-CN" sz="2400" dirty="0">
                    <a:solidFill>
                      <a:schemeClr val="bg1">
                        <a:lumMod val="75000"/>
                      </a:schemeClr>
                    </a:solidFill>
                  </a:rPr>
                  <a:t>additional</a:t>
                </a:r>
                <a:r>
                  <a:rPr lang="zh-CN" altLang="en-US" sz="2400" dirty="0">
                    <a:solidFill>
                      <a:schemeClr val="bg1">
                        <a:lumMod val="75000"/>
                      </a:schemeClr>
                    </a:solidFill>
                  </a:rPr>
                  <a:t> </a:t>
                </a:r>
                <a:r>
                  <a:rPr lang="en" altLang="zh-CN" sz="2400" dirty="0">
                    <a:solidFill>
                      <a:schemeClr val="bg1">
                        <a:lumMod val="75000"/>
                      </a:schemeClr>
                    </a:solidFill>
                  </a:rPr>
                  <a:t>linear</a:t>
                </a:r>
                <a:r>
                  <a:rPr lang="zh-CN" altLang="en-US" sz="2400" dirty="0">
                    <a:solidFill>
                      <a:schemeClr val="bg1">
                        <a:lumMod val="75000"/>
                      </a:schemeClr>
                    </a:solidFill>
                  </a:rPr>
                  <a:t> </a:t>
                </a:r>
                <a:r>
                  <a:rPr lang="en" altLang="zh-CN" sz="2400" dirty="0">
                    <a:solidFill>
                      <a:schemeClr val="bg1">
                        <a:lumMod val="75000"/>
                      </a:schemeClr>
                    </a:solidFill>
                  </a:rPr>
                  <a:t>trend</a:t>
                </a:r>
                <a:r>
                  <a:rPr lang="zh-CN" altLang="en-US" sz="2400" dirty="0">
                    <a:solidFill>
                      <a:schemeClr val="bg1">
                        <a:lumMod val="75000"/>
                      </a:schemeClr>
                    </a:solidFill>
                  </a:rPr>
                  <a:t> </a:t>
                </a:r>
                <a:r>
                  <a:rPr lang="en" altLang="zh-CN" sz="2400" dirty="0">
                    <a:solidFill>
                      <a:schemeClr val="bg1">
                        <a:lumMod val="75000"/>
                      </a:schemeClr>
                    </a:solidFill>
                  </a:rPr>
                  <a:t>and</a:t>
                </a:r>
                <a:r>
                  <a:rPr lang="zh-CN" altLang="en-US" sz="2400" dirty="0">
                    <a:solidFill>
                      <a:schemeClr val="bg1">
                        <a:lumMod val="75000"/>
                      </a:schemeClr>
                    </a:solidFill>
                  </a:rPr>
                  <a:t> </a:t>
                </a:r>
                <a:r>
                  <a:rPr lang="en" altLang="zh-CN" sz="2400" dirty="0">
                    <a:solidFill>
                      <a:schemeClr val="bg1">
                        <a:lumMod val="75000"/>
                      </a:schemeClr>
                    </a:solidFill>
                  </a:rPr>
                  <a:t>error.</a:t>
                </a:r>
                <a:r>
                  <a:rPr lang="zh-CN" altLang="en-US" sz="2400" dirty="0">
                    <a:solidFill>
                      <a:schemeClr val="bg1">
                        <a:lumMod val="75000"/>
                      </a:schemeClr>
                    </a:solidFill>
                  </a:rPr>
                  <a:t> </a:t>
                </a:r>
                <a:r>
                  <a:rPr lang="en" altLang="zh-CN" sz="2400" dirty="0">
                    <a:solidFill>
                      <a:schemeClr val="bg1">
                        <a:lumMod val="75000"/>
                      </a:schemeClr>
                    </a:solidFill>
                  </a:rPr>
                  <a:t>The</a:t>
                </a:r>
                <a:r>
                  <a:rPr lang="zh-CN" altLang="en-US" sz="2400" dirty="0">
                    <a:solidFill>
                      <a:schemeClr val="bg1">
                        <a:lumMod val="75000"/>
                      </a:schemeClr>
                    </a:solidFill>
                  </a:rPr>
                  <a:t> </a:t>
                </a:r>
                <a:r>
                  <a:rPr lang="en" altLang="zh-CN" sz="2400" dirty="0">
                    <a:solidFill>
                      <a:schemeClr val="bg1">
                        <a:lumMod val="75000"/>
                      </a:schemeClr>
                    </a:solidFill>
                  </a:rPr>
                  <a:t>model</a:t>
                </a:r>
                <a:r>
                  <a:rPr lang="zh-CN" altLang="en-US" sz="2400" dirty="0">
                    <a:solidFill>
                      <a:schemeClr val="bg1">
                        <a:lumMod val="75000"/>
                      </a:schemeClr>
                    </a:solidFill>
                  </a:rPr>
                  <a:t> </a:t>
                </a:r>
                <a:r>
                  <a:rPr lang="en" altLang="zh-CN" sz="2400" dirty="0">
                    <a:solidFill>
                      <a:schemeClr val="bg1">
                        <a:lumMod val="75000"/>
                      </a:schemeClr>
                    </a:solidFill>
                  </a:rPr>
                  <a:t>consists</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dirty="0">
                    <a:solidFill>
                      <a:schemeClr val="bg1">
                        <a:lumMod val="75000"/>
                      </a:schemeClr>
                    </a:solidFill>
                  </a:rPr>
                  <a:t>a</a:t>
                </a:r>
                <a:r>
                  <a:rPr lang="zh-CN" altLang="en-US" sz="2400" dirty="0">
                    <a:solidFill>
                      <a:schemeClr val="bg1">
                        <a:lumMod val="75000"/>
                      </a:schemeClr>
                    </a:solidFill>
                  </a:rPr>
                  <a:t> </a:t>
                </a:r>
                <a:r>
                  <a:rPr lang="en" altLang="zh-CN" sz="2400" dirty="0">
                    <a:solidFill>
                      <a:schemeClr val="bg1">
                        <a:lumMod val="75000"/>
                      </a:schemeClr>
                    </a:solidFill>
                  </a:rPr>
                  <a:t>state</a:t>
                </a:r>
                <a:r>
                  <a:rPr lang="zh-CN" altLang="en-US" sz="2400" dirty="0">
                    <a:solidFill>
                      <a:schemeClr val="bg1">
                        <a:lumMod val="75000"/>
                      </a:schemeClr>
                    </a:solidFill>
                  </a:rPr>
                  <a:t> </a:t>
                </a:r>
                <a:r>
                  <a:rPr lang="en" altLang="zh-CN" sz="2400" dirty="0">
                    <a:solidFill>
                      <a:schemeClr val="bg1">
                        <a:lumMod val="75000"/>
                      </a:schemeClr>
                    </a:solidFill>
                  </a:rPr>
                  <a:t>equation</a:t>
                </a:r>
                <a:r>
                  <a:rPr lang="zh-CN" altLang="en-US" sz="2400" dirty="0">
                    <a:solidFill>
                      <a:schemeClr val="bg1">
                        <a:lumMod val="75000"/>
                      </a:schemeClr>
                    </a:solidFill>
                  </a:rPr>
                  <a:t> </a:t>
                </a:r>
                <a:r>
                  <a:rPr lang="en" altLang="zh-CN" sz="2400" dirty="0">
                    <a:solidFill>
                      <a:schemeClr val="bg1">
                        <a:lumMod val="75000"/>
                      </a:schemeClr>
                    </a:solidFill>
                  </a:rPr>
                  <a:t>and</a:t>
                </a:r>
                <a:r>
                  <a:rPr lang="zh-CN" altLang="en-US" sz="2400" dirty="0">
                    <a:solidFill>
                      <a:schemeClr val="bg1">
                        <a:lumMod val="75000"/>
                      </a:schemeClr>
                    </a:solidFill>
                  </a:rPr>
                  <a:t> </a:t>
                </a:r>
                <a:r>
                  <a:rPr lang="en" altLang="zh-CN" sz="2400" dirty="0">
                    <a:solidFill>
                      <a:schemeClr val="bg1">
                        <a:lumMod val="75000"/>
                      </a:schemeClr>
                    </a:solidFill>
                  </a:rPr>
                  <a:t>an</a:t>
                </a:r>
                <a:r>
                  <a:rPr lang="zh-CN" altLang="en-US" sz="2400" dirty="0">
                    <a:solidFill>
                      <a:schemeClr val="bg1">
                        <a:lumMod val="75000"/>
                      </a:schemeClr>
                    </a:solidFill>
                  </a:rPr>
                  <a:t> </a:t>
                </a:r>
                <a:r>
                  <a:rPr lang="en" altLang="zh-CN" sz="2400" dirty="0">
                    <a:solidFill>
                      <a:schemeClr val="bg1">
                        <a:lumMod val="75000"/>
                      </a:schemeClr>
                    </a:solidFill>
                  </a:rPr>
                  <a:t>observation</a:t>
                </a:r>
                <a:r>
                  <a:rPr lang="zh-CN" altLang="en-US" sz="2400" dirty="0">
                    <a:solidFill>
                      <a:schemeClr val="bg1">
                        <a:lumMod val="75000"/>
                      </a:schemeClr>
                    </a:solidFill>
                  </a:rPr>
                  <a:t> </a:t>
                </a:r>
                <a:r>
                  <a:rPr lang="en" altLang="zh-CN" sz="2400" dirty="0">
                    <a:solidFill>
                      <a:schemeClr val="bg1">
                        <a:lumMod val="75000"/>
                      </a:schemeClr>
                    </a:solidFill>
                  </a:rPr>
                  <a:t>equation.</a:t>
                </a:r>
              </a:p>
              <a:p>
                <a:pPr algn="just"/>
                <a:r>
                  <a:rPr lang="en" altLang="zh-CN" sz="2400" dirty="0">
                    <a:solidFill>
                      <a:schemeClr val="bg1">
                        <a:lumMod val="75000"/>
                      </a:schemeClr>
                    </a:solidFill>
                  </a:rPr>
                  <a:t>The</a:t>
                </a:r>
                <a:r>
                  <a:rPr lang="zh-CN" altLang="en-US" sz="2400" dirty="0">
                    <a:solidFill>
                      <a:schemeClr val="bg1">
                        <a:lumMod val="75000"/>
                      </a:schemeClr>
                    </a:solidFill>
                  </a:rPr>
                  <a:t> </a:t>
                </a:r>
                <a:r>
                  <a:rPr lang="en" altLang="zh-CN" sz="2400" dirty="0">
                    <a:solidFill>
                      <a:schemeClr val="bg1">
                        <a:lumMod val="75000"/>
                      </a:schemeClr>
                    </a:solidFill>
                  </a:rPr>
                  <a:t>state</a:t>
                </a:r>
                <a:r>
                  <a:rPr lang="zh-CN" altLang="en-US" sz="2400" dirty="0">
                    <a:solidFill>
                      <a:schemeClr val="bg1">
                        <a:lumMod val="75000"/>
                      </a:schemeClr>
                    </a:solidFill>
                  </a:rPr>
                  <a:t> </a:t>
                </a:r>
                <a:r>
                  <a:rPr lang="en" altLang="zh-CN" sz="2400" dirty="0">
                    <a:solidFill>
                      <a:schemeClr val="bg1">
                        <a:lumMod val="75000"/>
                      </a:schemeClr>
                    </a:solidFill>
                  </a:rPr>
                  <a:t>equation,</a:t>
                </a:r>
                <a:r>
                  <a:rPr lang="zh-CN" altLang="en-US" sz="2400" dirty="0">
                    <a:solidFill>
                      <a:schemeClr val="bg1">
                        <a:lumMod val="75000"/>
                      </a:schemeClr>
                    </a:solidFill>
                  </a:rPr>
                  <a:t> </a:t>
                </a:r>
                <a:endParaRPr lang="en-US" altLang="zh-CN" sz="2400" dirty="0">
                  <a:solidFill>
                    <a:schemeClr val="bg1">
                      <a:lumMod val="75000"/>
                    </a:schemeClr>
                  </a:solidFill>
                </a:endParaRPr>
              </a:p>
              <a:p>
                <a:pPr algn="just"/>
                <a:r>
                  <a:rPr lang="en" altLang="zh-CN" sz="2400" dirty="0">
                    <a:solidFill>
                      <a:schemeClr val="bg1">
                        <a:lumMod val="75000"/>
                      </a:schemeClr>
                    </a:solidFill>
                  </a:rPr>
                  <a:t>represents</a:t>
                </a:r>
                <a:r>
                  <a:rPr lang="zh-CN" altLang="en-US" sz="2400" dirty="0">
                    <a:solidFill>
                      <a:schemeClr val="bg1">
                        <a:lumMod val="75000"/>
                      </a:schemeClr>
                    </a:solidFill>
                  </a:rPr>
                  <a:t> </a:t>
                </a:r>
                <a:r>
                  <a:rPr lang="en" altLang="zh-CN" sz="2400" dirty="0">
                    <a:solidFill>
                      <a:schemeClr val="bg1">
                        <a:lumMod val="75000"/>
                      </a:schemeClr>
                    </a:solidFill>
                  </a:rPr>
                  <a:t>a</a:t>
                </a:r>
                <a:r>
                  <a:rPr lang="zh-CN" altLang="en-US" sz="2400" dirty="0">
                    <a:solidFill>
                      <a:schemeClr val="bg1">
                        <a:lumMod val="75000"/>
                      </a:schemeClr>
                    </a:solidFill>
                  </a:rPr>
                  <a:t> </a:t>
                </a:r>
                <a:r>
                  <a:rPr lang="en" altLang="zh-CN" sz="2400" dirty="0">
                    <a:solidFill>
                      <a:schemeClr val="bg1">
                        <a:lumMod val="75000"/>
                      </a:schemeClr>
                    </a:solidFill>
                  </a:rPr>
                  <a:t>vector</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dirty="0">
                    <a:solidFill>
                      <a:schemeClr val="bg1">
                        <a:lumMod val="75000"/>
                      </a:schemeClr>
                    </a:solidFill>
                  </a:rPr>
                  <a:t>unobserved</a:t>
                </a:r>
                <a:r>
                  <a:rPr lang="zh-CN" altLang="en-US" sz="2400" dirty="0">
                    <a:solidFill>
                      <a:schemeClr val="bg1">
                        <a:lumMod val="75000"/>
                      </a:schemeClr>
                    </a:solidFill>
                  </a:rPr>
                  <a:t> </a:t>
                </a:r>
                <a:r>
                  <a:rPr lang="en" altLang="zh-CN" sz="2400" dirty="0">
                    <a:solidFill>
                      <a:schemeClr val="bg1">
                        <a:lumMod val="75000"/>
                      </a:schemeClr>
                    </a:solidFill>
                  </a:rPr>
                  <a:t>autocorrelated</a:t>
                </a:r>
                <a:r>
                  <a:rPr lang="zh-CN" altLang="en-US" sz="2400" dirty="0">
                    <a:solidFill>
                      <a:schemeClr val="bg1">
                        <a:lumMod val="75000"/>
                      </a:schemeClr>
                    </a:solidFill>
                  </a:rPr>
                  <a:t> </a:t>
                </a:r>
                <a:r>
                  <a:rPr lang="en" altLang="zh-CN" sz="2400" dirty="0">
                    <a:solidFill>
                      <a:schemeClr val="bg1">
                        <a:lumMod val="75000"/>
                      </a:schemeClr>
                    </a:solidFill>
                  </a:rPr>
                  <a:t>process</a:t>
                </a:r>
                <a:r>
                  <a:rPr lang="zh-CN" altLang="en-US" sz="2400" dirty="0">
                    <a:solidFill>
                      <a:schemeClr val="bg1">
                        <a:lumMod val="75000"/>
                      </a:schemeClr>
                    </a:solidFill>
                  </a:rPr>
                  <a:t> </a:t>
                </a:r>
                <a:r>
                  <a:rPr lang="en" altLang="zh-CN" sz="2400" dirty="0">
                    <a:solidFill>
                      <a:schemeClr val="bg1">
                        <a:lumMod val="75000"/>
                      </a:schemeClr>
                    </a:solidFill>
                  </a:rPr>
                  <a:t>overtime.</a:t>
                </a:r>
                <a:r>
                  <a:rPr lang="zh-CN" altLang="en-US" sz="2400" dirty="0">
                    <a:solidFill>
                      <a:schemeClr val="bg1">
                        <a:lumMod val="75000"/>
                      </a:schemeClr>
                    </a:solidFill>
                  </a:rPr>
                  <a:t> </a:t>
                </a:r>
                <a:r>
                  <a:rPr lang="en" altLang="zh-CN" sz="2400" dirty="0">
                    <a:solidFill>
                      <a:schemeClr val="bg1">
                        <a:lumMod val="75000"/>
                      </a:schemeClr>
                    </a:solidFill>
                  </a:rPr>
                  <a:t>Here,</a:t>
                </a:r>
                <a:r>
                  <a:rPr lang="zh-CN" altLang="en-US" sz="2400" dirty="0">
                    <a:solidFill>
                      <a:schemeClr val="bg1">
                        <a:lumMod val="75000"/>
                      </a:schemeClr>
                    </a:solidFill>
                  </a:rPr>
                  <a:t> </a:t>
                </a:r>
                <a14:m>
                  <m:oMath xmlns:m="http://schemas.openxmlformats.org/officeDocument/2006/math">
                    <m:sSub>
                      <m:sSubPr>
                        <m:ctrlPr>
                          <a:rPr lang="en-US" altLang="zh-CN" sz="2400" i="1" smtClean="0">
                            <a:solidFill>
                              <a:schemeClr val="bg1">
                                <a:lumMod val="75000"/>
                              </a:schemeClr>
                            </a:solidFill>
                            <a:latin typeface="Cambria Math" panose="02040503050406030204" pitchFamily="18" charset="0"/>
                          </a:rPr>
                        </m:ctrlPr>
                      </m:sSubPr>
                      <m:e>
                        <m:r>
                          <a:rPr lang="en-US" altLang="zh-CN" sz="2400" b="0" i="1" smtClean="0">
                            <a:solidFill>
                              <a:schemeClr val="bg1">
                                <a:lumMod val="75000"/>
                              </a:schemeClr>
                            </a:solidFill>
                            <a:latin typeface="Cambria Math" panose="02040503050406030204" pitchFamily="18" charset="0"/>
                          </a:rPr>
                          <m:t>𝑥</m:t>
                        </m:r>
                      </m:e>
                      <m:sub>
                        <m:r>
                          <a:rPr lang="en-US" altLang="zh-CN" sz="2400" b="0" i="1" smtClean="0">
                            <a:solidFill>
                              <a:schemeClr val="bg1">
                                <a:lumMod val="75000"/>
                              </a:schemeClr>
                            </a:solidFill>
                            <a:latin typeface="Cambria Math" panose="02040503050406030204" pitchFamily="18" charset="0"/>
                          </a:rPr>
                          <m:t>𝑡</m:t>
                        </m:r>
                      </m:sub>
                    </m:sSub>
                    <m:r>
                      <a:rPr lang="en-US" altLang="zh-CN" sz="2400" b="0" i="1" smtClean="0">
                        <a:solidFill>
                          <a:schemeClr val="bg1">
                            <a:lumMod val="75000"/>
                          </a:schemeClr>
                        </a:solidFill>
                        <a:latin typeface="Cambria Math" panose="02040503050406030204" pitchFamily="18" charset="0"/>
                      </a:rPr>
                      <m:t> </m:t>
                    </m:r>
                  </m:oMath>
                </a14:m>
                <a:r>
                  <a:rPr lang="en" altLang="zh-CN" sz="2400" dirty="0">
                    <a:solidFill>
                      <a:schemeClr val="bg1">
                        <a:lumMod val="75000"/>
                      </a:schemeClr>
                    </a:solidFill>
                  </a:rPr>
                  <a:t>is the unobserved value of the state(s) at time </a:t>
                </a:r>
                <a:r>
                  <a:rPr lang="en" altLang="zh-CN" sz="2400" i="1" dirty="0">
                    <a:solidFill>
                      <a:schemeClr val="bg1">
                        <a:lumMod val="75000"/>
                      </a:schemeClr>
                    </a:solidFill>
                  </a:rPr>
                  <a:t>t</a:t>
                </a:r>
                <a:r>
                  <a:rPr lang="en" altLang="zh-CN" sz="2400" dirty="0">
                    <a:solidFill>
                      <a:schemeClr val="bg1">
                        <a:lumMod val="75000"/>
                      </a:schemeClr>
                    </a:solidFill>
                  </a:rPr>
                  <a:t>, </a:t>
                </a:r>
                <a:r>
                  <a:rPr lang="en" altLang="zh-CN" sz="2400" i="1" dirty="0">
                    <a:solidFill>
                      <a:schemeClr val="bg1">
                        <a:lumMod val="75000"/>
                      </a:schemeClr>
                    </a:solidFill>
                  </a:rPr>
                  <a:t>B </a:t>
                </a:r>
                <a:r>
                  <a:rPr lang="en" altLang="zh-CN" sz="2400" dirty="0">
                    <a:solidFill>
                      <a:schemeClr val="bg1">
                        <a:lumMod val="75000"/>
                      </a:schemeClr>
                    </a:solidFill>
                  </a:rPr>
                  <a:t>is the auto correlation in the state(s), </a:t>
                </a:r>
                <a:r>
                  <a:rPr lang="en" altLang="zh-CN" sz="2400" i="1" dirty="0">
                    <a:solidFill>
                      <a:schemeClr val="bg1">
                        <a:lumMod val="75000"/>
                      </a:schemeClr>
                    </a:solidFill>
                  </a:rPr>
                  <a:t>c </a:t>
                </a:r>
                <a:r>
                  <a:rPr lang="en" altLang="zh-CN" sz="2400" dirty="0">
                    <a:solidFill>
                      <a:schemeClr val="bg1">
                        <a:lumMod val="75000"/>
                      </a:schemeClr>
                    </a:solidFill>
                  </a:rPr>
                  <a:t>are potential covariates that explain the autocorrelated state(s) and the irrespective coefficients, </a:t>
                </a:r>
                <a:r>
                  <a:rPr lang="en" altLang="zh-CN" sz="2400" i="1" dirty="0">
                    <a:solidFill>
                      <a:schemeClr val="bg1">
                        <a:lumMod val="75000"/>
                      </a:schemeClr>
                    </a:solidFill>
                  </a:rPr>
                  <a:t>C</a:t>
                </a:r>
                <a:r>
                  <a:rPr lang="en" altLang="zh-CN" sz="2400" dirty="0">
                    <a:solidFill>
                      <a:schemeClr val="bg1">
                        <a:lumMod val="75000"/>
                      </a:schemeClr>
                    </a:solidFill>
                  </a:rPr>
                  <a:t>, and </a:t>
                </a:r>
                <a:r>
                  <a:rPr lang="en" altLang="zh-CN" sz="2400" i="1" dirty="0">
                    <a:solidFill>
                      <a:schemeClr val="bg1">
                        <a:lumMod val="75000"/>
                      </a:schemeClr>
                    </a:solidFill>
                  </a:rPr>
                  <a:t>u </a:t>
                </a:r>
                <a:r>
                  <a:rPr lang="en" altLang="zh-CN" sz="2400" dirty="0">
                    <a:solidFill>
                      <a:schemeClr val="bg1">
                        <a:lumMod val="75000"/>
                      </a:schemeClr>
                    </a:solidFill>
                  </a:rPr>
                  <a:t>is a possible linear trend. The process error (</a:t>
                </a:r>
                <a14:m>
                  <m:oMath xmlns:m="http://schemas.openxmlformats.org/officeDocument/2006/math">
                    <m:sSub>
                      <m:sSubPr>
                        <m:ctrlPr>
                          <a:rPr lang="en" altLang="zh-CN" sz="2400" i="1" smtClean="0">
                            <a:solidFill>
                              <a:schemeClr val="bg1">
                                <a:lumMod val="75000"/>
                              </a:schemeClr>
                            </a:solidFill>
                            <a:latin typeface="Cambria Math" panose="02040503050406030204" pitchFamily="18" charset="0"/>
                          </a:rPr>
                        </m:ctrlPr>
                      </m:sSubPr>
                      <m:e>
                        <m:r>
                          <a:rPr lang="en-US" altLang="zh-CN" sz="2400" b="0" i="1" smtClean="0">
                            <a:solidFill>
                              <a:schemeClr val="bg1">
                                <a:lumMod val="75000"/>
                              </a:schemeClr>
                            </a:solidFill>
                            <a:latin typeface="Cambria Math" panose="02040503050406030204" pitchFamily="18" charset="0"/>
                          </a:rPr>
                          <m:t>𝑤</m:t>
                        </m:r>
                      </m:e>
                      <m:sub>
                        <m:r>
                          <a:rPr lang="en-US" altLang="zh-CN" sz="2400" b="0" i="1" smtClean="0">
                            <a:solidFill>
                              <a:schemeClr val="bg1">
                                <a:lumMod val="75000"/>
                              </a:schemeClr>
                            </a:solidFill>
                            <a:latin typeface="Cambria Math" panose="02040503050406030204" pitchFamily="18" charset="0"/>
                          </a:rPr>
                          <m:t>𝑡</m:t>
                        </m:r>
                      </m:sub>
                    </m:sSub>
                  </m:oMath>
                </a14:m>
                <a:r>
                  <a:rPr lang="en" altLang="zh-CN" sz="2400" dirty="0">
                    <a:solidFill>
                      <a:schemeClr val="bg1">
                        <a:lumMod val="75000"/>
                      </a:schemeClr>
                    </a:solidFill>
                  </a:rPr>
                  <a:t>) follows a multivariate normal distribution </a:t>
                </a:r>
                <a:r>
                  <a:rPr lang="en" altLang="zh-CN" sz="2400" dirty="0" err="1">
                    <a:solidFill>
                      <a:schemeClr val="bg1">
                        <a:lumMod val="75000"/>
                      </a:schemeClr>
                    </a:solidFill>
                  </a:rPr>
                  <a:t>centred</a:t>
                </a:r>
                <a:r>
                  <a:rPr lang="en" altLang="zh-CN" sz="2400" dirty="0">
                    <a:solidFill>
                      <a:schemeClr val="bg1">
                        <a:lumMod val="75000"/>
                      </a:schemeClr>
                    </a:solidFill>
                  </a:rPr>
                  <a:t> on zero with a covariance matrix </a:t>
                </a:r>
                <a:r>
                  <a:rPr lang="en" altLang="zh-CN" sz="2400" i="1" dirty="0">
                    <a:solidFill>
                      <a:schemeClr val="bg1">
                        <a:lumMod val="75000"/>
                      </a:schemeClr>
                    </a:solidFill>
                  </a:rPr>
                  <a:t>Q</a:t>
                </a:r>
                <a:r>
                  <a:rPr lang="en" altLang="zh-CN" sz="2400" dirty="0">
                    <a:solidFill>
                      <a:schemeClr val="bg1">
                        <a:lumMod val="75000"/>
                      </a:schemeClr>
                    </a:solidFill>
                  </a:rPr>
                  <a:t>.</a:t>
                </a:r>
              </a:p>
              <a:p>
                <a:pPr algn="just"/>
                <a:r>
                  <a:rPr lang="en" altLang="zh-CN" sz="2400" dirty="0">
                    <a:solidFill>
                      <a:schemeClr val="bg1">
                        <a:lumMod val="75000"/>
                      </a:schemeClr>
                    </a:solidFill>
                  </a:rPr>
                  <a:t>The observation equation relates…</a:t>
                </a:r>
              </a:p>
            </p:txBody>
          </p:sp>
        </mc:Choice>
        <mc:Fallback xmlns="">
          <p:sp>
            <p:nvSpPr>
              <p:cNvPr id="22" name="文本框 21">
                <a:extLst>
                  <a:ext uri="{FF2B5EF4-FFF2-40B4-BE49-F238E27FC236}">
                    <a16:creationId xmlns:a16="http://schemas.microsoft.com/office/drawing/2014/main" id="{D083A5D9-46E1-9B4B-983C-C45EC36BFFD4}"/>
                  </a:ext>
                </a:extLst>
              </p:cNvPr>
              <p:cNvSpPr txBox="1">
                <a:spLocks noRot="1" noChangeAspect="1" noMove="1" noResize="1" noEditPoints="1" noAdjustHandles="1" noChangeArrowheads="1" noChangeShapeType="1" noTextEdit="1"/>
              </p:cNvSpPr>
              <p:nvPr/>
            </p:nvSpPr>
            <p:spPr>
              <a:xfrm>
                <a:off x="246337" y="909033"/>
                <a:ext cx="11699325" cy="5262979"/>
              </a:xfrm>
              <a:prstGeom prst="rect">
                <a:avLst/>
              </a:prstGeom>
              <a:blipFill>
                <a:blip r:embed="rId2"/>
                <a:stretch>
                  <a:fillRect l="-759" t="-964" r="-1735" b="-1687"/>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47EB0B9B-F782-A54E-802D-2FA212EFF057}"/>
              </a:ext>
            </a:extLst>
          </p:cNvPr>
          <p:cNvPicPr>
            <a:picLocks noChangeAspect="1"/>
          </p:cNvPicPr>
          <p:nvPr/>
        </p:nvPicPr>
        <p:blipFill>
          <a:blip r:embed="rId3">
            <a:alphaModFix amt="27000"/>
          </a:blip>
          <a:stretch>
            <a:fillRect/>
          </a:stretch>
        </p:blipFill>
        <p:spPr>
          <a:xfrm>
            <a:off x="3135027" y="3540522"/>
            <a:ext cx="5232400" cy="317500"/>
          </a:xfrm>
          <a:prstGeom prst="rect">
            <a:avLst/>
          </a:prstGeom>
        </p:spPr>
      </p:pic>
      <p:sp>
        <p:nvSpPr>
          <p:cNvPr id="2" name="文本框 1">
            <a:extLst>
              <a:ext uri="{FF2B5EF4-FFF2-40B4-BE49-F238E27FC236}">
                <a16:creationId xmlns:a16="http://schemas.microsoft.com/office/drawing/2014/main" id="{04B4BEAE-6F0B-784D-9074-9D43583E3515}"/>
              </a:ext>
            </a:extLst>
          </p:cNvPr>
          <p:cNvSpPr txBox="1"/>
          <p:nvPr/>
        </p:nvSpPr>
        <p:spPr>
          <a:xfrm>
            <a:off x="3019015" y="934144"/>
            <a:ext cx="2553904" cy="584775"/>
          </a:xfrm>
          <a:prstGeom prst="rect">
            <a:avLst/>
          </a:prstGeom>
          <a:solidFill>
            <a:schemeClr val="bg1"/>
          </a:solidFill>
          <a:ln w="25400">
            <a:solidFill>
              <a:schemeClr val="accent1">
                <a:shade val="50000"/>
              </a:schemeClr>
            </a:solidFill>
          </a:ln>
        </p:spPr>
        <p:txBody>
          <a:bodyPr wrap="none" rtlCol="0">
            <a:spAutoFit/>
          </a:bodyPr>
          <a:lstStyle/>
          <a:p>
            <a:r>
              <a:rPr kumimoji="1" lang="en-US" altLang="zh-CN" sz="3200" dirty="0"/>
              <a:t>Which model</a:t>
            </a:r>
            <a:endParaRPr kumimoji="1" lang="zh-CN" altLang="en-US" sz="3200" dirty="0"/>
          </a:p>
        </p:txBody>
      </p:sp>
    </p:spTree>
    <p:extLst>
      <p:ext uri="{BB962C8B-B14F-4D97-AF65-F5344CB8AC3E}">
        <p14:creationId xmlns:p14="http://schemas.microsoft.com/office/powerpoint/2010/main" val="151902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论文主体部分的写法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D083A5D9-46E1-9B4B-983C-C45EC36BFFD4}"/>
                  </a:ext>
                </a:extLst>
              </p:cNvPr>
              <p:cNvSpPr txBox="1"/>
              <p:nvPr/>
            </p:nvSpPr>
            <p:spPr>
              <a:xfrm>
                <a:off x="246337" y="909033"/>
                <a:ext cx="11699325" cy="5262979"/>
              </a:xfrm>
              <a:prstGeom prst="rect">
                <a:avLst/>
              </a:prstGeom>
              <a:noFill/>
            </p:spPr>
            <p:txBody>
              <a:bodyPr wrap="square" rtlCol="0">
                <a:spAutoFit/>
              </a:bodyPr>
              <a:lstStyle/>
              <a:p>
                <a:pPr algn="just"/>
                <a:r>
                  <a:rPr lang="en" altLang="zh-CN" sz="2400" dirty="0">
                    <a:solidFill>
                      <a:schemeClr val="bg1">
                        <a:lumMod val="75000"/>
                      </a:schemeClr>
                    </a:solidFill>
                  </a:rPr>
                  <a:t>To</a:t>
                </a:r>
                <a:r>
                  <a:rPr lang="zh-CN" altLang="en-US" sz="2400" dirty="0">
                    <a:solidFill>
                      <a:schemeClr val="bg1">
                        <a:lumMod val="75000"/>
                      </a:schemeClr>
                    </a:solidFill>
                  </a:rPr>
                  <a:t> </a:t>
                </a:r>
                <a:r>
                  <a:rPr lang="en" altLang="zh-CN" sz="2400" dirty="0">
                    <a:solidFill>
                      <a:schemeClr val="bg1">
                        <a:lumMod val="75000"/>
                      </a:schemeClr>
                    </a:solidFill>
                  </a:rPr>
                  <a:t>search</a:t>
                </a:r>
                <a:r>
                  <a:rPr lang="zh-CN" altLang="en-US" sz="2400" dirty="0">
                    <a:solidFill>
                      <a:schemeClr val="bg1">
                        <a:lumMod val="75000"/>
                      </a:schemeClr>
                    </a:solidFill>
                  </a:rPr>
                  <a:t> </a:t>
                </a:r>
                <a:r>
                  <a:rPr lang="en" altLang="zh-CN" sz="2400" dirty="0">
                    <a:solidFill>
                      <a:schemeClr val="bg1">
                        <a:lumMod val="75000"/>
                      </a:schemeClr>
                    </a:solidFill>
                  </a:rPr>
                  <a:t>for</a:t>
                </a:r>
                <a:r>
                  <a:rPr lang="zh-CN" altLang="en-US" sz="2400" dirty="0">
                    <a:solidFill>
                      <a:schemeClr val="bg1">
                        <a:lumMod val="75000"/>
                      </a:schemeClr>
                    </a:solidFill>
                  </a:rPr>
                  <a:t> </a:t>
                </a:r>
                <a:r>
                  <a:rPr lang="en" altLang="zh-CN" sz="2400" dirty="0">
                    <a:solidFill>
                      <a:schemeClr val="bg1">
                        <a:lumMod val="75000"/>
                      </a:schemeClr>
                    </a:solidFill>
                  </a:rPr>
                  <a:t>common</a:t>
                </a:r>
                <a:r>
                  <a:rPr lang="zh-CN" altLang="en-US" sz="2400" dirty="0">
                    <a:solidFill>
                      <a:schemeClr val="bg1">
                        <a:lumMod val="75000"/>
                      </a:schemeClr>
                    </a:solidFill>
                  </a:rPr>
                  <a:t> </a:t>
                </a:r>
                <a:r>
                  <a:rPr lang="en" altLang="zh-CN" sz="2400" dirty="0">
                    <a:solidFill>
                      <a:schemeClr val="bg1">
                        <a:lumMod val="75000"/>
                      </a:schemeClr>
                    </a:solidFill>
                  </a:rPr>
                  <a:t>patterns</a:t>
                </a:r>
                <a:r>
                  <a:rPr lang="zh-CN" altLang="en-US" sz="2400" dirty="0">
                    <a:solidFill>
                      <a:schemeClr val="bg1">
                        <a:lumMod val="75000"/>
                      </a:schemeClr>
                    </a:solidFill>
                  </a:rPr>
                  <a:t> </a:t>
                </a:r>
                <a:r>
                  <a:rPr lang="en" altLang="zh-CN" sz="2400" dirty="0">
                    <a:solidFill>
                      <a:schemeClr val="bg1">
                        <a:lumMod val="75000"/>
                      </a:schemeClr>
                    </a:solidFill>
                  </a:rPr>
                  <a:t>in</a:t>
                </a:r>
                <a:r>
                  <a:rPr lang="zh-CN" altLang="en-US" sz="2400" dirty="0">
                    <a:solidFill>
                      <a:schemeClr val="bg1">
                        <a:lumMod val="75000"/>
                      </a:schemeClr>
                    </a:solidFill>
                  </a:rPr>
                  <a:t> </a:t>
                </a:r>
                <a:r>
                  <a:rPr lang="en" altLang="zh-CN" sz="2400" dirty="0">
                    <a:solidFill>
                      <a:schemeClr val="bg1">
                        <a:lumMod val="75000"/>
                      </a:schemeClr>
                    </a:solidFill>
                  </a:rPr>
                  <a:t>fresh</a:t>
                </a:r>
                <a:r>
                  <a:rPr lang="zh-CN" altLang="en-US" sz="2400" dirty="0">
                    <a:solidFill>
                      <a:schemeClr val="bg1">
                        <a:lumMod val="75000"/>
                      </a:schemeClr>
                    </a:solidFill>
                  </a:rPr>
                  <a:t> </a:t>
                </a:r>
                <a:r>
                  <a:rPr lang="en" altLang="zh-CN" sz="2400" dirty="0">
                    <a:solidFill>
                      <a:schemeClr val="bg1">
                        <a:lumMod val="75000"/>
                      </a:schemeClr>
                    </a:solidFill>
                  </a:rPr>
                  <a:t>water</a:t>
                </a:r>
                <a:r>
                  <a:rPr lang="zh-CN" altLang="en-US" sz="2400" dirty="0">
                    <a:solidFill>
                      <a:schemeClr val="bg1">
                        <a:lumMod val="75000"/>
                      </a:schemeClr>
                    </a:solidFill>
                  </a:rPr>
                  <a:t> </a:t>
                </a:r>
                <a:r>
                  <a:rPr lang="en" altLang="zh-CN" sz="2400" dirty="0">
                    <a:solidFill>
                      <a:schemeClr val="bg1">
                        <a:lumMod val="75000"/>
                      </a:schemeClr>
                    </a:solidFill>
                  </a:rPr>
                  <a:t>age</a:t>
                </a:r>
                <a:r>
                  <a:rPr lang="zh-CN" altLang="en-US" sz="2400" dirty="0">
                    <a:solidFill>
                      <a:schemeClr val="bg1">
                        <a:lumMod val="75000"/>
                      </a:schemeClr>
                    </a:solidFill>
                  </a:rPr>
                  <a:t> </a:t>
                </a:r>
                <a:r>
                  <a:rPr lang="en" altLang="zh-CN" sz="2400" dirty="0">
                    <a:solidFill>
                      <a:schemeClr val="bg1">
                        <a:lumMod val="75000"/>
                      </a:schemeClr>
                    </a:solidFill>
                  </a:rPr>
                  <a:t>and</a:t>
                </a:r>
                <a:r>
                  <a:rPr lang="zh-CN" altLang="en-US" sz="2400" dirty="0">
                    <a:solidFill>
                      <a:schemeClr val="bg1">
                        <a:lumMod val="75000"/>
                      </a:schemeClr>
                    </a:solidFill>
                  </a:rPr>
                  <a:t> </a:t>
                </a:r>
                <a:r>
                  <a:rPr lang="en" altLang="zh-CN" sz="2400" dirty="0">
                    <a:solidFill>
                      <a:schemeClr val="bg1">
                        <a:lumMod val="75000"/>
                      </a:schemeClr>
                    </a:solidFill>
                  </a:rPr>
                  <a:t>ocean</a:t>
                </a:r>
                <a:r>
                  <a:rPr lang="zh-CN" altLang="en-US" sz="2400" dirty="0">
                    <a:solidFill>
                      <a:schemeClr val="bg1">
                        <a:lumMod val="75000"/>
                      </a:schemeClr>
                    </a:solidFill>
                  </a:rPr>
                  <a:t> </a:t>
                </a:r>
                <a:r>
                  <a:rPr lang="en" altLang="zh-CN" sz="2400" dirty="0">
                    <a:solidFill>
                      <a:schemeClr val="bg1">
                        <a:lumMod val="75000"/>
                      </a:schemeClr>
                    </a:solidFill>
                  </a:rPr>
                  <a:t>age</a:t>
                </a:r>
                <a:r>
                  <a:rPr lang="zh-CN" altLang="en-US" sz="2400" dirty="0">
                    <a:solidFill>
                      <a:schemeClr val="bg1">
                        <a:lumMod val="75000"/>
                      </a:schemeClr>
                    </a:solidFill>
                  </a:rPr>
                  <a:t> </a:t>
                </a:r>
                <a:r>
                  <a:rPr lang="en" altLang="zh-CN" sz="2400" dirty="0">
                    <a:solidFill>
                      <a:schemeClr val="bg1">
                        <a:lumMod val="75000"/>
                      </a:schemeClr>
                    </a:solidFill>
                  </a:rPr>
                  <a:t>(separate</a:t>
                </a:r>
                <a:r>
                  <a:rPr lang="zh-CN" altLang="en-US" sz="2400" dirty="0">
                    <a:solidFill>
                      <a:schemeClr val="bg1">
                        <a:lumMod val="75000"/>
                      </a:schemeClr>
                    </a:solidFill>
                  </a:rPr>
                  <a:t> </a:t>
                </a:r>
                <a:r>
                  <a:rPr lang="en" altLang="zh-CN" sz="2400" dirty="0">
                    <a:solidFill>
                      <a:schemeClr val="bg1">
                        <a:lumMod val="75000"/>
                      </a:schemeClr>
                    </a:solidFill>
                  </a:rPr>
                  <a:t>analyses)</a:t>
                </a:r>
                <a:r>
                  <a:rPr lang="zh-CN" altLang="en-US" sz="2400" dirty="0">
                    <a:solidFill>
                      <a:schemeClr val="bg1">
                        <a:lumMod val="75000"/>
                      </a:schemeClr>
                    </a:solidFill>
                  </a:rPr>
                  <a:t> </a:t>
                </a:r>
                <a:r>
                  <a:rPr lang="en" altLang="zh-CN" sz="2400" dirty="0">
                    <a:solidFill>
                      <a:schemeClr val="bg1">
                        <a:lumMod val="75000"/>
                      </a:schemeClr>
                    </a:solidFill>
                  </a:rPr>
                  <a:t>among</a:t>
                </a:r>
                <a:r>
                  <a:rPr lang="zh-CN" altLang="en-US" sz="2400" dirty="0">
                    <a:solidFill>
                      <a:schemeClr val="bg1">
                        <a:lumMod val="75000"/>
                      </a:schemeClr>
                    </a:solidFill>
                  </a:rPr>
                  <a:t> </a:t>
                </a:r>
                <a:r>
                  <a:rPr lang="en" altLang="zh-CN" sz="2400" dirty="0">
                    <a:solidFill>
                      <a:schemeClr val="bg1">
                        <a:lumMod val="75000"/>
                      </a:schemeClr>
                    </a:solidFill>
                  </a:rPr>
                  <a:t>the</a:t>
                </a:r>
                <a:r>
                  <a:rPr lang="zh-CN" altLang="en-US" sz="2400" dirty="0">
                    <a:solidFill>
                      <a:schemeClr val="bg1">
                        <a:lumMod val="75000"/>
                      </a:schemeClr>
                    </a:solidFill>
                  </a:rPr>
                  <a:t> </a:t>
                </a:r>
                <a:r>
                  <a:rPr lang="en" altLang="zh-CN" sz="2400" dirty="0">
                    <a:solidFill>
                      <a:schemeClr val="bg1">
                        <a:lumMod val="75000"/>
                      </a:schemeClr>
                    </a:solidFill>
                  </a:rPr>
                  <a:t>seven</a:t>
                </a:r>
                <a:r>
                  <a:rPr lang="zh-CN" altLang="en-US" sz="2400" dirty="0">
                    <a:solidFill>
                      <a:schemeClr val="bg1">
                        <a:lumMod val="75000"/>
                      </a:schemeClr>
                    </a:solidFill>
                  </a:rPr>
                  <a:t> </a:t>
                </a:r>
                <a:r>
                  <a:rPr lang="en" altLang="zh-CN" sz="2400" dirty="0">
                    <a:solidFill>
                      <a:schemeClr val="bg1">
                        <a:lumMod val="75000"/>
                      </a:schemeClr>
                    </a:solidFill>
                  </a:rPr>
                  <a:t>different</a:t>
                </a:r>
                <a:r>
                  <a:rPr lang="zh-CN" altLang="en-US" sz="2400" dirty="0">
                    <a:solidFill>
                      <a:schemeClr val="bg1">
                        <a:lumMod val="75000"/>
                      </a:schemeClr>
                    </a:solidFill>
                  </a:rPr>
                  <a:t> </a:t>
                </a:r>
                <a:r>
                  <a:rPr lang="en" altLang="zh-CN" sz="2400" dirty="0">
                    <a:solidFill>
                      <a:schemeClr val="bg1">
                        <a:lumMod val="75000"/>
                      </a:schemeClr>
                    </a:solidFill>
                  </a:rPr>
                  <a:t>river</a:t>
                </a:r>
                <a:r>
                  <a:rPr lang="zh-CN" altLang="en-US" sz="2400" dirty="0">
                    <a:solidFill>
                      <a:schemeClr val="bg1">
                        <a:lumMod val="75000"/>
                      </a:schemeClr>
                    </a:solidFill>
                  </a:rPr>
                  <a:t> </a:t>
                </a:r>
                <a:r>
                  <a:rPr lang="en" altLang="zh-CN" sz="2400" dirty="0">
                    <a:solidFill>
                      <a:schemeClr val="bg1">
                        <a:lumMod val="75000"/>
                      </a:schemeClr>
                    </a:solidFill>
                  </a:rPr>
                  <a:t>systems,</a:t>
                </a:r>
                <a:r>
                  <a:rPr lang="zh-CN" altLang="en-US" sz="2400" dirty="0">
                    <a:solidFill>
                      <a:schemeClr val="bg1">
                        <a:lumMod val="75000"/>
                      </a:schemeClr>
                    </a:solidFill>
                  </a:rPr>
                  <a:t> </a:t>
                </a:r>
                <a:r>
                  <a:rPr lang="en" altLang="zh-CN" sz="2400" dirty="0">
                    <a:solidFill>
                      <a:schemeClr val="bg1">
                        <a:lumMod val="75000"/>
                      </a:schemeClr>
                    </a:solidFill>
                  </a:rPr>
                  <a:t>as</a:t>
                </a:r>
                <a:r>
                  <a:rPr lang="zh-CN" altLang="en-US" sz="2400" dirty="0">
                    <a:solidFill>
                      <a:schemeClr val="bg1">
                        <a:lumMod val="75000"/>
                      </a:schemeClr>
                    </a:solidFill>
                  </a:rPr>
                  <a:t> </a:t>
                </a:r>
                <a:r>
                  <a:rPr lang="en" altLang="zh-CN" sz="2400" dirty="0">
                    <a:solidFill>
                      <a:schemeClr val="bg1">
                        <a:lumMod val="75000"/>
                      </a:schemeClr>
                    </a:solidFill>
                  </a:rPr>
                  <a:t>well</a:t>
                </a:r>
                <a:r>
                  <a:rPr lang="zh-CN" altLang="en-US" sz="2400" dirty="0">
                    <a:solidFill>
                      <a:schemeClr val="bg1">
                        <a:lumMod val="75000"/>
                      </a:schemeClr>
                    </a:solidFill>
                  </a:rPr>
                  <a:t> </a:t>
                </a:r>
                <a:r>
                  <a:rPr lang="en" altLang="zh-CN" sz="2400" dirty="0">
                    <a:solidFill>
                      <a:schemeClr val="bg1">
                        <a:lumMod val="75000"/>
                      </a:schemeClr>
                    </a:solidFill>
                  </a:rPr>
                  <a:t>as</a:t>
                </a:r>
                <a:r>
                  <a:rPr lang="zh-CN" altLang="en-US" sz="2400" dirty="0">
                    <a:solidFill>
                      <a:schemeClr val="bg1">
                        <a:lumMod val="75000"/>
                      </a:schemeClr>
                    </a:solidFill>
                  </a:rPr>
                  <a:t> </a:t>
                </a:r>
                <a:r>
                  <a:rPr lang="en" altLang="zh-CN" sz="2400" dirty="0">
                    <a:solidFill>
                      <a:schemeClr val="bg1">
                        <a:lumMod val="75000"/>
                      </a:schemeClr>
                    </a:solidFill>
                  </a:rPr>
                  <a:t>to</a:t>
                </a:r>
                <a:r>
                  <a:rPr lang="zh-CN" altLang="en-US" sz="2400" dirty="0">
                    <a:solidFill>
                      <a:schemeClr val="bg1">
                        <a:lumMod val="75000"/>
                      </a:schemeClr>
                    </a:solidFill>
                  </a:rPr>
                  <a:t> </a:t>
                </a:r>
                <a:r>
                  <a:rPr lang="en" altLang="zh-CN" sz="2400" dirty="0">
                    <a:solidFill>
                      <a:schemeClr val="bg1">
                        <a:lumMod val="75000"/>
                      </a:schemeClr>
                    </a:solidFill>
                  </a:rPr>
                  <a:t>test</a:t>
                </a:r>
                <a:r>
                  <a:rPr lang="zh-CN" altLang="en-US" sz="2400" dirty="0">
                    <a:solidFill>
                      <a:schemeClr val="bg1">
                        <a:lumMod val="75000"/>
                      </a:schemeClr>
                    </a:solidFill>
                  </a:rPr>
                  <a:t> </a:t>
                </a:r>
                <a:r>
                  <a:rPr lang="en" altLang="zh-CN" sz="2400" dirty="0">
                    <a:solidFill>
                      <a:schemeClr val="bg1">
                        <a:lumMod val="75000"/>
                      </a:schemeClr>
                    </a:solidFill>
                  </a:rPr>
                  <a:t>for</a:t>
                </a:r>
                <a:r>
                  <a:rPr lang="zh-CN" altLang="en-US" sz="2400" dirty="0">
                    <a:solidFill>
                      <a:schemeClr val="bg1">
                        <a:lumMod val="75000"/>
                      </a:schemeClr>
                    </a:solidFill>
                  </a:rPr>
                  <a:t> </a:t>
                </a:r>
                <a:r>
                  <a:rPr lang="en" altLang="zh-CN" sz="2400" dirty="0">
                    <a:solidFill>
                      <a:schemeClr val="bg1">
                        <a:lumMod val="75000"/>
                      </a:schemeClr>
                    </a:solidFill>
                  </a:rPr>
                  <a:t>the</a:t>
                </a:r>
                <a:r>
                  <a:rPr lang="zh-CN" altLang="en-US" sz="2400" dirty="0">
                    <a:solidFill>
                      <a:schemeClr val="bg1">
                        <a:lumMod val="75000"/>
                      </a:schemeClr>
                    </a:solidFill>
                  </a:rPr>
                  <a:t> </a:t>
                </a:r>
                <a:r>
                  <a:rPr lang="en" altLang="zh-CN" sz="2400" dirty="0">
                    <a:solidFill>
                      <a:schemeClr val="bg1">
                        <a:lumMod val="75000"/>
                      </a:schemeClr>
                    </a:solidFill>
                  </a:rPr>
                  <a:t>influence</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dirty="0">
                    <a:solidFill>
                      <a:schemeClr val="bg1">
                        <a:lumMod val="75000"/>
                      </a:schemeClr>
                    </a:solidFill>
                  </a:rPr>
                  <a:t>covariates,</a:t>
                </a:r>
                <a:r>
                  <a:rPr lang="zh-CN" altLang="en-US" sz="2400" dirty="0">
                    <a:solidFill>
                      <a:schemeClr val="bg1">
                        <a:lumMod val="75000"/>
                      </a:schemeClr>
                    </a:solidFill>
                  </a:rPr>
                  <a:t> </a:t>
                </a:r>
                <a:r>
                  <a:rPr lang="en" altLang="zh-CN" sz="2400" dirty="0">
                    <a:solidFill>
                      <a:schemeClr val="bg1">
                        <a:lumMod val="75000"/>
                      </a:schemeClr>
                    </a:solidFill>
                  </a:rPr>
                  <a:t>we</a:t>
                </a:r>
                <a:r>
                  <a:rPr lang="zh-CN" altLang="en-US" sz="2400" dirty="0">
                    <a:solidFill>
                      <a:schemeClr val="bg1">
                        <a:lumMod val="75000"/>
                      </a:schemeClr>
                    </a:solidFill>
                  </a:rPr>
                  <a:t> </a:t>
                </a:r>
                <a:r>
                  <a:rPr lang="en" altLang="zh-CN" sz="2400" dirty="0">
                    <a:solidFill>
                      <a:schemeClr val="bg1">
                        <a:lumMod val="75000"/>
                      </a:schemeClr>
                    </a:solidFill>
                  </a:rPr>
                  <a:t>used</a:t>
                </a:r>
                <a:r>
                  <a:rPr lang="zh-CN" altLang="en-US" sz="2400" dirty="0">
                    <a:solidFill>
                      <a:schemeClr val="bg1">
                        <a:lumMod val="75000"/>
                      </a:schemeClr>
                    </a:solidFill>
                  </a:rPr>
                  <a:t> </a:t>
                </a:r>
                <a:r>
                  <a:rPr lang="en" altLang="zh-CN" sz="2400" dirty="0">
                    <a:solidFill>
                      <a:schemeClr val="bg1">
                        <a:lumMod val="75000"/>
                      </a:schemeClr>
                    </a:solidFill>
                  </a:rPr>
                  <a:t>a</a:t>
                </a:r>
                <a:r>
                  <a:rPr lang="zh-CN" altLang="en-US" sz="2400" dirty="0">
                    <a:solidFill>
                      <a:schemeClr val="bg1">
                        <a:lumMod val="75000"/>
                      </a:schemeClr>
                    </a:solidFill>
                  </a:rPr>
                  <a:t> </a:t>
                </a:r>
                <a:r>
                  <a:rPr lang="en" altLang="zh-CN" sz="2400" dirty="0">
                    <a:solidFill>
                      <a:schemeClr val="bg1">
                        <a:lumMod val="75000"/>
                      </a:schemeClr>
                    </a:solidFill>
                  </a:rPr>
                  <a:t>multivariate</a:t>
                </a:r>
                <a:r>
                  <a:rPr lang="zh-CN" altLang="en-US" sz="2400" dirty="0">
                    <a:solidFill>
                      <a:schemeClr val="bg1">
                        <a:lumMod val="75000"/>
                      </a:schemeClr>
                    </a:solidFill>
                  </a:rPr>
                  <a:t> </a:t>
                </a:r>
                <a:r>
                  <a:rPr lang="en" altLang="zh-CN" sz="2400" dirty="0">
                    <a:solidFill>
                      <a:schemeClr val="bg1">
                        <a:lumMod val="75000"/>
                      </a:schemeClr>
                    </a:solidFill>
                  </a:rPr>
                  <a:t>autoregressive</a:t>
                </a:r>
                <a:r>
                  <a:rPr lang="zh-CN" altLang="en-US" sz="2400" dirty="0">
                    <a:solidFill>
                      <a:schemeClr val="bg1">
                        <a:lumMod val="75000"/>
                      </a:schemeClr>
                    </a:solidFill>
                  </a:rPr>
                  <a:t> </a:t>
                </a:r>
                <a:r>
                  <a:rPr lang="en" altLang="zh-CN" sz="2400" dirty="0">
                    <a:solidFill>
                      <a:schemeClr val="bg1">
                        <a:lumMod val="75000"/>
                      </a:schemeClr>
                    </a:solidFill>
                  </a:rPr>
                  <a:t>state–space</a:t>
                </a:r>
                <a:r>
                  <a:rPr lang="zh-CN" altLang="en-US" sz="2400" dirty="0">
                    <a:solidFill>
                      <a:schemeClr val="bg1">
                        <a:lumMod val="75000"/>
                      </a:schemeClr>
                    </a:solidFill>
                  </a:rPr>
                  <a:t> </a:t>
                </a:r>
                <a:r>
                  <a:rPr lang="en" altLang="zh-CN" sz="2400" dirty="0">
                    <a:solidFill>
                      <a:schemeClr val="bg1">
                        <a:lumMod val="75000"/>
                      </a:schemeClr>
                    </a:solidFill>
                  </a:rPr>
                  <a:t>modelling</a:t>
                </a:r>
                <a:r>
                  <a:rPr lang="zh-CN" altLang="en-US" sz="2400" dirty="0">
                    <a:solidFill>
                      <a:schemeClr val="bg1">
                        <a:lumMod val="75000"/>
                      </a:schemeClr>
                    </a:solidFill>
                  </a:rPr>
                  <a:t> </a:t>
                </a:r>
                <a:r>
                  <a:rPr lang="en" altLang="zh-CN" sz="2400" dirty="0">
                    <a:solidFill>
                      <a:schemeClr val="bg1">
                        <a:lumMod val="75000"/>
                      </a:schemeClr>
                    </a:solidFill>
                  </a:rPr>
                  <a:t>approach. </a:t>
                </a:r>
                <a:r>
                  <a:rPr lang="en" altLang="zh-CN" sz="2400" dirty="0">
                    <a:highlight>
                      <a:srgbClr val="FFFF00"/>
                    </a:highlight>
                  </a:rPr>
                  <a:t>With</a:t>
                </a:r>
                <a:r>
                  <a:rPr lang="zh-CN" altLang="en-US" sz="2400" dirty="0">
                    <a:highlight>
                      <a:srgbClr val="FFFF00"/>
                    </a:highlight>
                  </a:rPr>
                  <a:t> </a:t>
                </a:r>
                <a:r>
                  <a:rPr lang="en" altLang="zh-CN" sz="2400" dirty="0">
                    <a:highlight>
                      <a:srgbClr val="FFFF00"/>
                    </a:highlight>
                  </a:rPr>
                  <a:t>MARSS,</a:t>
                </a:r>
                <a:r>
                  <a:rPr lang="zh-CN" altLang="en-US" sz="2400" dirty="0">
                    <a:highlight>
                      <a:srgbClr val="FFFF00"/>
                    </a:highlight>
                  </a:rPr>
                  <a:t> </a:t>
                </a:r>
                <a:r>
                  <a:rPr lang="en" altLang="zh-CN" sz="2400" dirty="0">
                    <a:highlight>
                      <a:srgbClr val="FFFF00"/>
                    </a:highlight>
                  </a:rPr>
                  <a:t>we</a:t>
                </a:r>
                <a:r>
                  <a:rPr lang="zh-CN" altLang="en-US" sz="2400" dirty="0">
                    <a:highlight>
                      <a:srgbClr val="FFFF00"/>
                    </a:highlight>
                  </a:rPr>
                  <a:t> </a:t>
                </a:r>
                <a:r>
                  <a:rPr lang="en" altLang="zh-CN" sz="2400" dirty="0">
                    <a:highlight>
                      <a:srgbClr val="FFFF00"/>
                    </a:highlight>
                  </a:rPr>
                  <a:t>are</a:t>
                </a:r>
                <a:r>
                  <a:rPr lang="zh-CN" altLang="en-US" sz="2400" dirty="0">
                    <a:highlight>
                      <a:srgbClr val="FFFF00"/>
                    </a:highlight>
                  </a:rPr>
                  <a:t> </a:t>
                </a:r>
                <a:r>
                  <a:rPr lang="en" altLang="zh-CN" sz="2400" dirty="0">
                    <a:highlight>
                      <a:srgbClr val="FFFF00"/>
                    </a:highlight>
                  </a:rPr>
                  <a:t>trying</a:t>
                </a:r>
                <a:r>
                  <a:rPr lang="zh-CN" altLang="en-US" sz="2400" dirty="0">
                    <a:highlight>
                      <a:srgbClr val="FFFF00"/>
                    </a:highlight>
                  </a:rPr>
                  <a:t> </a:t>
                </a:r>
                <a:r>
                  <a:rPr lang="en" altLang="zh-CN" sz="2400" dirty="0">
                    <a:highlight>
                      <a:srgbClr val="FFFF00"/>
                    </a:highlight>
                  </a:rPr>
                  <a:t>to</a:t>
                </a:r>
                <a:r>
                  <a:rPr lang="zh-CN" altLang="en-US" sz="2400" dirty="0">
                    <a:highlight>
                      <a:srgbClr val="FFFF00"/>
                    </a:highlight>
                  </a:rPr>
                  <a:t> </a:t>
                </a:r>
                <a:r>
                  <a:rPr lang="en" altLang="zh-CN" sz="2400" dirty="0">
                    <a:highlight>
                      <a:srgbClr val="FFFF00"/>
                    </a:highlight>
                  </a:rPr>
                  <a:t>explain</a:t>
                </a:r>
                <a:r>
                  <a:rPr lang="zh-CN" altLang="en-US" sz="2400" dirty="0">
                    <a:highlight>
                      <a:srgbClr val="FFFF00"/>
                    </a:highlight>
                  </a:rPr>
                  <a:t> </a:t>
                </a:r>
                <a:r>
                  <a:rPr lang="en" altLang="zh-CN" sz="2400" dirty="0">
                    <a:highlight>
                      <a:srgbClr val="FFFF00"/>
                    </a:highlight>
                  </a:rPr>
                  <a:t>temporal</a:t>
                </a:r>
                <a:r>
                  <a:rPr lang="zh-CN" altLang="en-US" sz="2400" dirty="0">
                    <a:highlight>
                      <a:srgbClr val="FFFF00"/>
                    </a:highlight>
                  </a:rPr>
                  <a:t> </a:t>
                </a:r>
                <a:r>
                  <a:rPr lang="en" altLang="zh-CN" sz="2400" dirty="0">
                    <a:highlight>
                      <a:srgbClr val="FFFF00"/>
                    </a:highlight>
                  </a:rPr>
                  <a:t>variation</a:t>
                </a:r>
                <a:r>
                  <a:rPr lang="zh-CN" altLang="en-US" sz="2400" dirty="0">
                    <a:highlight>
                      <a:srgbClr val="FFFF00"/>
                    </a:highlight>
                  </a:rPr>
                  <a:t> </a:t>
                </a:r>
                <a:r>
                  <a:rPr lang="en" altLang="zh-CN" sz="2400" dirty="0">
                    <a:highlight>
                      <a:srgbClr val="FFFF00"/>
                    </a:highlight>
                  </a:rPr>
                  <a:t>in</a:t>
                </a:r>
                <a:r>
                  <a:rPr lang="zh-CN" altLang="en-US" sz="2400" dirty="0">
                    <a:highlight>
                      <a:srgbClr val="FFFF00"/>
                    </a:highlight>
                  </a:rPr>
                  <a:t> </a:t>
                </a:r>
                <a:r>
                  <a:rPr lang="en" altLang="zh-CN" sz="2400" dirty="0">
                    <a:highlight>
                      <a:srgbClr val="FFFF00"/>
                    </a:highlight>
                  </a:rPr>
                  <a:t>a</a:t>
                </a:r>
                <a:r>
                  <a:rPr lang="zh-CN" altLang="en-US" sz="2400" dirty="0">
                    <a:highlight>
                      <a:srgbClr val="FFFF00"/>
                    </a:highlight>
                  </a:rPr>
                  <a:t> </a:t>
                </a:r>
                <a:r>
                  <a:rPr lang="en" altLang="zh-CN" sz="2400" dirty="0">
                    <a:highlight>
                      <a:srgbClr val="FFFF00"/>
                    </a:highlight>
                  </a:rPr>
                  <a:t>set</a:t>
                </a:r>
                <a:r>
                  <a:rPr lang="zh-CN" altLang="en-US" sz="2400" dirty="0">
                    <a:highlight>
                      <a:srgbClr val="FFFF00"/>
                    </a:highlight>
                  </a:rPr>
                  <a:t> </a:t>
                </a:r>
                <a:r>
                  <a:rPr lang="en" altLang="zh-CN" sz="2400" dirty="0">
                    <a:highlight>
                      <a:srgbClr val="FFFF00"/>
                    </a:highlight>
                  </a:rPr>
                  <a:t>of</a:t>
                </a:r>
                <a:r>
                  <a:rPr lang="zh-CN" altLang="en-US" sz="2400" dirty="0">
                    <a:highlight>
                      <a:srgbClr val="FFFF00"/>
                    </a:highlight>
                  </a:rPr>
                  <a:t> </a:t>
                </a:r>
                <a:r>
                  <a:rPr lang="en" altLang="zh-CN" sz="2400" i="1" dirty="0">
                    <a:highlight>
                      <a:srgbClr val="FFFF00"/>
                    </a:highlight>
                  </a:rPr>
                  <a:t>n</a:t>
                </a:r>
                <a:r>
                  <a:rPr lang="zh-CN" altLang="en-US" sz="2400" i="1" dirty="0">
                    <a:highlight>
                      <a:srgbClr val="FFFF00"/>
                    </a:highlight>
                  </a:rPr>
                  <a:t> </a:t>
                </a:r>
                <a:r>
                  <a:rPr lang="en" altLang="zh-CN" sz="2400" dirty="0">
                    <a:highlight>
                      <a:srgbClr val="FFFF00"/>
                    </a:highlight>
                  </a:rPr>
                  <a:t>observed</a:t>
                </a:r>
                <a:r>
                  <a:rPr lang="zh-CN" altLang="en-US" sz="2400" dirty="0">
                    <a:highlight>
                      <a:srgbClr val="FFFF00"/>
                    </a:highlight>
                  </a:rPr>
                  <a:t> </a:t>
                </a:r>
                <a:r>
                  <a:rPr lang="en" altLang="zh-CN" sz="2400" dirty="0">
                    <a:highlight>
                      <a:srgbClr val="FFFF00"/>
                    </a:highlight>
                  </a:rPr>
                  <a:t>time-series</a:t>
                </a:r>
                <a:r>
                  <a:rPr lang="zh-CN" altLang="en-US" sz="2400" dirty="0">
                    <a:highlight>
                      <a:srgbClr val="FFFF00"/>
                    </a:highlight>
                  </a:rPr>
                  <a:t> </a:t>
                </a:r>
                <a:r>
                  <a:rPr lang="en" altLang="zh-CN" sz="2400" dirty="0">
                    <a:highlight>
                      <a:srgbClr val="FFFF00"/>
                    </a:highlight>
                  </a:rPr>
                  <a:t>using</a:t>
                </a:r>
                <a:r>
                  <a:rPr lang="zh-CN" altLang="en-US" sz="2400" dirty="0">
                    <a:highlight>
                      <a:srgbClr val="FFFF00"/>
                    </a:highlight>
                  </a:rPr>
                  <a:t> </a:t>
                </a:r>
                <a:r>
                  <a:rPr lang="en" altLang="zh-CN" sz="2400" dirty="0">
                    <a:highlight>
                      <a:srgbClr val="FFFF00"/>
                    </a:highlight>
                  </a:rPr>
                  <a:t>linear</a:t>
                </a:r>
                <a:r>
                  <a:rPr lang="zh-CN" altLang="en-US" sz="2400" dirty="0">
                    <a:highlight>
                      <a:srgbClr val="FFFF00"/>
                    </a:highlight>
                  </a:rPr>
                  <a:t> </a:t>
                </a:r>
                <a:r>
                  <a:rPr lang="en" altLang="zh-CN" sz="2400" dirty="0">
                    <a:highlight>
                      <a:srgbClr val="FFFF00"/>
                    </a:highlight>
                  </a:rPr>
                  <a:t>combinations</a:t>
                </a:r>
                <a:r>
                  <a:rPr lang="zh-CN" altLang="en-US" sz="2400" dirty="0">
                    <a:highlight>
                      <a:srgbClr val="FFFF00"/>
                    </a:highlight>
                  </a:rPr>
                  <a:t> </a:t>
                </a:r>
                <a:r>
                  <a:rPr lang="en" altLang="zh-CN" sz="2400" dirty="0">
                    <a:highlight>
                      <a:srgbClr val="FFFF00"/>
                    </a:highlight>
                  </a:rPr>
                  <a:t>of</a:t>
                </a:r>
                <a:r>
                  <a:rPr lang="zh-CN" altLang="en-US" sz="2400" dirty="0">
                    <a:highlight>
                      <a:srgbClr val="FFFF00"/>
                    </a:highlight>
                  </a:rPr>
                  <a:t> </a:t>
                </a:r>
                <a:r>
                  <a:rPr lang="en" altLang="zh-CN" sz="2400" dirty="0">
                    <a:highlight>
                      <a:srgbClr val="FFFF00"/>
                    </a:highlight>
                  </a:rPr>
                  <a:t>autocorrelated</a:t>
                </a:r>
                <a:r>
                  <a:rPr lang="zh-CN" altLang="en-US" sz="2400" dirty="0">
                    <a:highlight>
                      <a:srgbClr val="FFFF00"/>
                    </a:highlight>
                  </a:rPr>
                  <a:t> </a:t>
                </a:r>
                <a:r>
                  <a:rPr lang="en" altLang="zh-CN" sz="2400" dirty="0">
                    <a:highlight>
                      <a:srgbClr val="FFFF00"/>
                    </a:highlight>
                  </a:rPr>
                  <a:t>processes</a:t>
                </a:r>
                <a:r>
                  <a:rPr lang="zh-CN" altLang="en-US" sz="2400" dirty="0">
                    <a:highlight>
                      <a:srgbClr val="FFFF00"/>
                    </a:highlight>
                  </a:rPr>
                  <a:t> </a:t>
                </a:r>
                <a:r>
                  <a:rPr lang="en" altLang="zh-CN" sz="2400" dirty="0">
                    <a:highlight>
                      <a:srgbClr val="FFFF00"/>
                    </a:highlight>
                  </a:rPr>
                  <a:t>(potentially</a:t>
                </a:r>
                <a:r>
                  <a:rPr lang="zh-CN" altLang="en-US" sz="2400" dirty="0">
                    <a:highlight>
                      <a:srgbClr val="FFFF00"/>
                    </a:highlight>
                  </a:rPr>
                  <a:t> </a:t>
                </a:r>
                <a:r>
                  <a:rPr lang="en" altLang="zh-CN" sz="2400" dirty="0">
                    <a:highlight>
                      <a:srgbClr val="FFFF00"/>
                    </a:highlight>
                  </a:rPr>
                  <a:t>shared</a:t>
                </a:r>
                <a:r>
                  <a:rPr lang="zh-CN" altLang="en-US" sz="2400" dirty="0">
                    <a:highlight>
                      <a:srgbClr val="FFFF00"/>
                    </a:highlight>
                  </a:rPr>
                  <a:t> </a:t>
                </a:r>
                <a:r>
                  <a:rPr lang="en" altLang="zh-CN" sz="2400" dirty="0">
                    <a:highlight>
                      <a:srgbClr val="FFFF00"/>
                    </a:highlight>
                  </a:rPr>
                  <a:t>across</a:t>
                </a:r>
                <a:r>
                  <a:rPr lang="zh-CN" altLang="en-US" sz="2400" dirty="0">
                    <a:highlight>
                      <a:srgbClr val="FFFF00"/>
                    </a:highlight>
                  </a:rPr>
                  <a:t> </a:t>
                </a:r>
                <a:r>
                  <a:rPr lang="en" altLang="zh-CN" sz="2400" dirty="0">
                    <a:highlight>
                      <a:srgbClr val="FFFF00"/>
                    </a:highlight>
                  </a:rPr>
                  <a:t>time</a:t>
                </a:r>
                <a:r>
                  <a:rPr lang="en-US" altLang="zh-CN" sz="2400" dirty="0">
                    <a:highlight>
                      <a:srgbClr val="FFFF00"/>
                    </a:highlight>
                  </a:rPr>
                  <a:t>-</a:t>
                </a:r>
                <a:r>
                  <a:rPr lang="en" altLang="zh-CN" sz="2400" dirty="0">
                    <a:highlight>
                      <a:srgbClr val="FFFF00"/>
                    </a:highlight>
                  </a:rPr>
                  <a:t>series),</a:t>
                </a:r>
                <a:r>
                  <a:rPr lang="zh-CN" altLang="en-US" sz="2400" dirty="0">
                    <a:highlight>
                      <a:srgbClr val="FFFF00"/>
                    </a:highlight>
                  </a:rPr>
                  <a:t> </a:t>
                </a:r>
                <a:r>
                  <a:rPr lang="en" altLang="zh-CN" sz="2400" dirty="0">
                    <a:highlight>
                      <a:srgbClr val="FFFF00"/>
                    </a:highlight>
                  </a:rPr>
                  <a:t>covariates,</a:t>
                </a:r>
                <a:r>
                  <a:rPr lang="zh-CN" altLang="en-US" sz="2400" dirty="0">
                    <a:highlight>
                      <a:srgbClr val="FFFF00"/>
                    </a:highlight>
                  </a:rPr>
                  <a:t> </a:t>
                </a:r>
                <a:r>
                  <a:rPr lang="en" altLang="zh-CN" sz="2400" dirty="0">
                    <a:highlight>
                      <a:srgbClr val="FFFF00"/>
                    </a:highlight>
                  </a:rPr>
                  <a:t>additional</a:t>
                </a:r>
                <a:r>
                  <a:rPr lang="zh-CN" altLang="en-US" sz="2400" dirty="0">
                    <a:highlight>
                      <a:srgbClr val="FFFF00"/>
                    </a:highlight>
                  </a:rPr>
                  <a:t> </a:t>
                </a:r>
                <a:r>
                  <a:rPr lang="en" altLang="zh-CN" sz="2400" dirty="0">
                    <a:highlight>
                      <a:srgbClr val="FFFF00"/>
                    </a:highlight>
                  </a:rPr>
                  <a:t>linear</a:t>
                </a:r>
                <a:r>
                  <a:rPr lang="zh-CN" altLang="en-US" sz="2400" dirty="0">
                    <a:highlight>
                      <a:srgbClr val="FFFF00"/>
                    </a:highlight>
                  </a:rPr>
                  <a:t> </a:t>
                </a:r>
                <a:r>
                  <a:rPr lang="en" altLang="zh-CN" sz="2400" dirty="0">
                    <a:highlight>
                      <a:srgbClr val="FFFF00"/>
                    </a:highlight>
                  </a:rPr>
                  <a:t>trend</a:t>
                </a:r>
                <a:r>
                  <a:rPr lang="zh-CN" altLang="en-US" sz="2400" dirty="0">
                    <a:highlight>
                      <a:srgbClr val="FFFF00"/>
                    </a:highlight>
                  </a:rPr>
                  <a:t> </a:t>
                </a:r>
                <a:r>
                  <a:rPr lang="en" altLang="zh-CN" sz="2400" dirty="0">
                    <a:highlight>
                      <a:srgbClr val="FFFF00"/>
                    </a:highlight>
                  </a:rPr>
                  <a:t>and</a:t>
                </a:r>
                <a:r>
                  <a:rPr lang="zh-CN" altLang="en-US" sz="2400" dirty="0">
                    <a:highlight>
                      <a:srgbClr val="FFFF00"/>
                    </a:highlight>
                  </a:rPr>
                  <a:t> </a:t>
                </a:r>
                <a:r>
                  <a:rPr lang="en" altLang="zh-CN" sz="2400" dirty="0">
                    <a:highlight>
                      <a:srgbClr val="FFFF00"/>
                    </a:highlight>
                  </a:rPr>
                  <a:t>error.</a:t>
                </a:r>
                <a:r>
                  <a:rPr lang="zh-CN" altLang="en-US" sz="2400" dirty="0">
                    <a:highlight>
                      <a:srgbClr val="FFFF00"/>
                    </a:highlight>
                  </a:rPr>
                  <a:t> </a:t>
                </a:r>
                <a:r>
                  <a:rPr lang="en" altLang="zh-CN" sz="2400" dirty="0">
                    <a:solidFill>
                      <a:schemeClr val="bg1">
                        <a:lumMod val="75000"/>
                      </a:schemeClr>
                    </a:solidFill>
                  </a:rPr>
                  <a:t>The</a:t>
                </a:r>
                <a:r>
                  <a:rPr lang="zh-CN" altLang="en-US" sz="2400" dirty="0">
                    <a:solidFill>
                      <a:schemeClr val="bg1">
                        <a:lumMod val="75000"/>
                      </a:schemeClr>
                    </a:solidFill>
                  </a:rPr>
                  <a:t> </a:t>
                </a:r>
                <a:r>
                  <a:rPr lang="en" altLang="zh-CN" sz="2400" dirty="0">
                    <a:solidFill>
                      <a:schemeClr val="bg1">
                        <a:lumMod val="75000"/>
                      </a:schemeClr>
                    </a:solidFill>
                  </a:rPr>
                  <a:t>model</a:t>
                </a:r>
                <a:r>
                  <a:rPr lang="zh-CN" altLang="en-US" sz="2400" dirty="0">
                    <a:solidFill>
                      <a:schemeClr val="bg1">
                        <a:lumMod val="75000"/>
                      </a:schemeClr>
                    </a:solidFill>
                  </a:rPr>
                  <a:t> </a:t>
                </a:r>
                <a:r>
                  <a:rPr lang="en" altLang="zh-CN" sz="2400" dirty="0">
                    <a:solidFill>
                      <a:schemeClr val="bg1">
                        <a:lumMod val="75000"/>
                      </a:schemeClr>
                    </a:solidFill>
                  </a:rPr>
                  <a:t>consists</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dirty="0">
                    <a:solidFill>
                      <a:schemeClr val="bg1">
                        <a:lumMod val="75000"/>
                      </a:schemeClr>
                    </a:solidFill>
                  </a:rPr>
                  <a:t>a</a:t>
                </a:r>
                <a:r>
                  <a:rPr lang="zh-CN" altLang="en-US" sz="2400" dirty="0">
                    <a:solidFill>
                      <a:schemeClr val="bg1">
                        <a:lumMod val="75000"/>
                      </a:schemeClr>
                    </a:solidFill>
                  </a:rPr>
                  <a:t> </a:t>
                </a:r>
                <a:r>
                  <a:rPr lang="en" altLang="zh-CN" sz="2400" dirty="0">
                    <a:solidFill>
                      <a:schemeClr val="bg1">
                        <a:lumMod val="75000"/>
                      </a:schemeClr>
                    </a:solidFill>
                  </a:rPr>
                  <a:t>state</a:t>
                </a:r>
                <a:r>
                  <a:rPr lang="zh-CN" altLang="en-US" sz="2400" dirty="0">
                    <a:solidFill>
                      <a:schemeClr val="bg1">
                        <a:lumMod val="75000"/>
                      </a:schemeClr>
                    </a:solidFill>
                  </a:rPr>
                  <a:t> </a:t>
                </a:r>
                <a:r>
                  <a:rPr lang="en" altLang="zh-CN" sz="2400" dirty="0">
                    <a:solidFill>
                      <a:schemeClr val="bg1">
                        <a:lumMod val="75000"/>
                      </a:schemeClr>
                    </a:solidFill>
                  </a:rPr>
                  <a:t>equation</a:t>
                </a:r>
                <a:r>
                  <a:rPr lang="zh-CN" altLang="en-US" sz="2400" dirty="0">
                    <a:solidFill>
                      <a:schemeClr val="bg1">
                        <a:lumMod val="75000"/>
                      </a:schemeClr>
                    </a:solidFill>
                  </a:rPr>
                  <a:t> </a:t>
                </a:r>
                <a:r>
                  <a:rPr lang="en" altLang="zh-CN" sz="2400" dirty="0">
                    <a:solidFill>
                      <a:schemeClr val="bg1">
                        <a:lumMod val="75000"/>
                      </a:schemeClr>
                    </a:solidFill>
                  </a:rPr>
                  <a:t>and</a:t>
                </a:r>
                <a:r>
                  <a:rPr lang="zh-CN" altLang="en-US" sz="2400" dirty="0">
                    <a:solidFill>
                      <a:schemeClr val="bg1">
                        <a:lumMod val="75000"/>
                      </a:schemeClr>
                    </a:solidFill>
                  </a:rPr>
                  <a:t> </a:t>
                </a:r>
                <a:r>
                  <a:rPr lang="en" altLang="zh-CN" sz="2400" dirty="0">
                    <a:solidFill>
                      <a:schemeClr val="bg1">
                        <a:lumMod val="75000"/>
                      </a:schemeClr>
                    </a:solidFill>
                  </a:rPr>
                  <a:t>an</a:t>
                </a:r>
                <a:r>
                  <a:rPr lang="zh-CN" altLang="en-US" sz="2400" dirty="0">
                    <a:solidFill>
                      <a:schemeClr val="bg1">
                        <a:lumMod val="75000"/>
                      </a:schemeClr>
                    </a:solidFill>
                  </a:rPr>
                  <a:t> </a:t>
                </a:r>
                <a:r>
                  <a:rPr lang="en" altLang="zh-CN" sz="2400" dirty="0">
                    <a:solidFill>
                      <a:schemeClr val="bg1">
                        <a:lumMod val="75000"/>
                      </a:schemeClr>
                    </a:solidFill>
                  </a:rPr>
                  <a:t>observation</a:t>
                </a:r>
                <a:r>
                  <a:rPr lang="zh-CN" altLang="en-US" sz="2400" dirty="0">
                    <a:solidFill>
                      <a:schemeClr val="bg1">
                        <a:lumMod val="75000"/>
                      </a:schemeClr>
                    </a:solidFill>
                  </a:rPr>
                  <a:t> </a:t>
                </a:r>
                <a:r>
                  <a:rPr lang="en" altLang="zh-CN" sz="2400" dirty="0">
                    <a:solidFill>
                      <a:schemeClr val="bg1">
                        <a:lumMod val="75000"/>
                      </a:schemeClr>
                    </a:solidFill>
                  </a:rPr>
                  <a:t>equation.</a:t>
                </a:r>
              </a:p>
              <a:p>
                <a:pPr algn="just"/>
                <a:r>
                  <a:rPr lang="en" altLang="zh-CN" sz="2400" dirty="0">
                    <a:solidFill>
                      <a:schemeClr val="bg1">
                        <a:lumMod val="75000"/>
                      </a:schemeClr>
                    </a:solidFill>
                  </a:rPr>
                  <a:t>The</a:t>
                </a:r>
                <a:r>
                  <a:rPr lang="zh-CN" altLang="en-US" sz="2400" dirty="0">
                    <a:solidFill>
                      <a:schemeClr val="bg1">
                        <a:lumMod val="75000"/>
                      </a:schemeClr>
                    </a:solidFill>
                  </a:rPr>
                  <a:t> </a:t>
                </a:r>
                <a:r>
                  <a:rPr lang="en" altLang="zh-CN" sz="2400" dirty="0">
                    <a:solidFill>
                      <a:schemeClr val="bg1">
                        <a:lumMod val="75000"/>
                      </a:schemeClr>
                    </a:solidFill>
                  </a:rPr>
                  <a:t>state</a:t>
                </a:r>
                <a:r>
                  <a:rPr lang="zh-CN" altLang="en-US" sz="2400" dirty="0">
                    <a:solidFill>
                      <a:schemeClr val="bg1">
                        <a:lumMod val="75000"/>
                      </a:schemeClr>
                    </a:solidFill>
                  </a:rPr>
                  <a:t> </a:t>
                </a:r>
                <a:r>
                  <a:rPr lang="en" altLang="zh-CN" sz="2400" dirty="0">
                    <a:solidFill>
                      <a:schemeClr val="bg1">
                        <a:lumMod val="75000"/>
                      </a:schemeClr>
                    </a:solidFill>
                  </a:rPr>
                  <a:t>equation,</a:t>
                </a:r>
                <a:r>
                  <a:rPr lang="zh-CN" altLang="en-US" sz="2400" dirty="0">
                    <a:solidFill>
                      <a:schemeClr val="bg1">
                        <a:lumMod val="75000"/>
                      </a:schemeClr>
                    </a:solidFill>
                  </a:rPr>
                  <a:t> </a:t>
                </a:r>
                <a:endParaRPr lang="en-US" altLang="zh-CN" sz="2400" dirty="0">
                  <a:solidFill>
                    <a:schemeClr val="bg1">
                      <a:lumMod val="75000"/>
                    </a:schemeClr>
                  </a:solidFill>
                </a:endParaRPr>
              </a:p>
              <a:p>
                <a:pPr algn="just"/>
                <a:r>
                  <a:rPr lang="en" altLang="zh-CN" sz="2400" dirty="0">
                    <a:solidFill>
                      <a:schemeClr val="bg1">
                        <a:lumMod val="75000"/>
                      </a:schemeClr>
                    </a:solidFill>
                  </a:rPr>
                  <a:t>represents</a:t>
                </a:r>
                <a:r>
                  <a:rPr lang="zh-CN" altLang="en-US" sz="2400" dirty="0">
                    <a:solidFill>
                      <a:schemeClr val="bg1">
                        <a:lumMod val="75000"/>
                      </a:schemeClr>
                    </a:solidFill>
                  </a:rPr>
                  <a:t> </a:t>
                </a:r>
                <a:r>
                  <a:rPr lang="en" altLang="zh-CN" sz="2400" dirty="0">
                    <a:solidFill>
                      <a:schemeClr val="bg1">
                        <a:lumMod val="75000"/>
                      </a:schemeClr>
                    </a:solidFill>
                  </a:rPr>
                  <a:t>a</a:t>
                </a:r>
                <a:r>
                  <a:rPr lang="zh-CN" altLang="en-US" sz="2400" dirty="0">
                    <a:solidFill>
                      <a:schemeClr val="bg1">
                        <a:lumMod val="75000"/>
                      </a:schemeClr>
                    </a:solidFill>
                  </a:rPr>
                  <a:t> </a:t>
                </a:r>
                <a:r>
                  <a:rPr lang="en" altLang="zh-CN" sz="2400" dirty="0">
                    <a:solidFill>
                      <a:schemeClr val="bg1">
                        <a:lumMod val="75000"/>
                      </a:schemeClr>
                    </a:solidFill>
                  </a:rPr>
                  <a:t>vector</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dirty="0">
                    <a:solidFill>
                      <a:schemeClr val="bg1">
                        <a:lumMod val="75000"/>
                      </a:schemeClr>
                    </a:solidFill>
                  </a:rPr>
                  <a:t>unobserved</a:t>
                </a:r>
                <a:r>
                  <a:rPr lang="zh-CN" altLang="en-US" sz="2400" dirty="0">
                    <a:solidFill>
                      <a:schemeClr val="bg1">
                        <a:lumMod val="75000"/>
                      </a:schemeClr>
                    </a:solidFill>
                  </a:rPr>
                  <a:t> </a:t>
                </a:r>
                <a:r>
                  <a:rPr lang="en" altLang="zh-CN" sz="2400" dirty="0">
                    <a:solidFill>
                      <a:schemeClr val="bg1">
                        <a:lumMod val="75000"/>
                      </a:schemeClr>
                    </a:solidFill>
                  </a:rPr>
                  <a:t>autocorrelated</a:t>
                </a:r>
                <a:r>
                  <a:rPr lang="zh-CN" altLang="en-US" sz="2400" dirty="0">
                    <a:solidFill>
                      <a:schemeClr val="bg1">
                        <a:lumMod val="75000"/>
                      </a:schemeClr>
                    </a:solidFill>
                  </a:rPr>
                  <a:t> </a:t>
                </a:r>
                <a:r>
                  <a:rPr lang="en" altLang="zh-CN" sz="2400" dirty="0">
                    <a:solidFill>
                      <a:schemeClr val="bg1">
                        <a:lumMod val="75000"/>
                      </a:schemeClr>
                    </a:solidFill>
                  </a:rPr>
                  <a:t>process</a:t>
                </a:r>
                <a:r>
                  <a:rPr lang="zh-CN" altLang="en-US" sz="2400" dirty="0">
                    <a:solidFill>
                      <a:schemeClr val="bg1">
                        <a:lumMod val="75000"/>
                      </a:schemeClr>
                    </a:solidFill>
                  </a:rPr>
                  <a:t> </a:t>
                </a:r>
                <a:r>
                  <a:rPr lang="en" altLang="zh-CN" sz="2400" dirty="0">
                    <a:solidFill>
                      <a:schemeClr val="bg1">
                        <a:lumMod val="75000"/>
                      </a:schemeClr>
                    </a:solidFill>
                  </a:rPr>
                  <a:t>overtime.</a:t>
                </a:r>
                <a:r>
                  <a:rPr lang="zh-CN" altLang="en-US" sz="2400" dirty="0">
                    <a:solidFill>
                      <a:schemeClr val="bg1">
                        <a:lumMod val="75000"/>
                      </a:schemeClr>
                    </a:solidFill>
                  </a:rPr>
                  <a:t> </a:t>
                </a:r>
                <a:r>
                  <a:rPr lang="en" altLang="zh-CN" sz="2400" dirty="0">
                    <a:solidFill>
                      <a:schemeClr val="bg1">
                        <a:lumMod val="75000"/>
                      </a:schemeClr>
                    </a:solidFill>
                  </a:rPr>
                  <a:t>Here,</a:t>
                </a:r>
                <a:r>
                  <a:rPr lang="zh-CN" altLang="en-US" sz="2400" dirty="0">
                    <a:solidFill>
                      <a:schemeClr val="bg1">
                        <a:lumMod val="75000"/>
                      </a:schemeClr>
                    </a:solidFill>
                  </a:rPr>
                  <a:t> </a:t>
                </a:r>
                <a14:m>
                  <m:oMath xmlns:m="http://schemas.openxmlformats.org/officeDocument/2006/math">
                    <m:sSub>
                      <m:sSubPr>
                        <m:ctrlPr>
                          <a:rPr lang="en-US" altLang="zh-CN" sz="2400" i="1" smtClean="0">
                            <a:solidFill>
                              <a:schemeClr val="bg1">
                                <a:lumMod val="75000"/>
                              </a:schemeClr>
                            </a:solidFill>
                            <a:latin typeface="Cambria Math" panose="02040503050406030204" pitchFamily="18" charset="0"/>
                          </a:rPr>
                        </m:ctrlPr>
                      </m:sSubPr>
                      <m:e>
                        <m:r>
                          <a:rPr lang="en-US" altLang="zh-CN" sz="2400" b="0" i="1" smtClean="0">
                            <a:solidFill>
                              <a:schemeClr val="bg1">
                                <a:lumMod val="75000"/>
                              </a:schemeClr>
                            </a:solidFill>
                            <a:latin typeface="Cambria Math" panose="02040503050406030204" pitchFamily="18" charset="0"/>
                          </a:rPr>
                          <m:t>𝑥</m:t>
                        </m:r>
                      </m:e>
                      <m:sub>
                        <m:r>
                          <a:rPr lang="en-US" altLang="zh-CN" sz="2400" b="0" i="1" smtClean="0">
                            <a:solidFill>
                              <a:schemeClr val="bg1">
                                <a:lumMod val="75000"/>
                              </a:schemeClr>
                            </a:solidFill>
                            <a:latin typeface="Cambria Math" panose="02040503050406030204" pitchFamily="18" charset="0"/>
                          </a:rPr>
                          <m:t>𝑡</m:t>
                        </m:r>
                      </m:sub>
                    </m:sSub>
                    <m:r>
                      <a:rPr lang="en-US" altLang="zh-CN" sz="2400" b="0" i="1" smtClean="0">
                        <a:solidFill>
                          <a:schemeClr val="bg1">
                            <a:lumMod val="75000"/>
                          </a:schemeClr>
                        </a:solidFill>
                        <a:latin typeface="Cambria Math" panose="02040503050406030204" pitchFamily="18" charset="0"/>
                      </a:rPr>
                      <m:t> </m:t>
                    </m:r>
                  </m:oMath>
                </a14:m>
                <a:r>
                  <a:rPr lang="en" altLang="zh-CN" sz="2400" dirty="0">
                    <a:solidFill>
                      <a:schemeClr val="bg1">
                        <a:lumMod val="75000"/>
                      </a:schemeClr>
                    </a:solidFill>
                  </a:rPr>
                  <a:t>is the unobserved value of the state(s) at time </a:t>
                </a:r>
                <a:r>
                  <a:rPr lang="en" altLang="zh-CN" sz="2400" i="1" dirty="0">
                    <a:solidFill>
                      <a:schemeClr val="bg1">
                        <a:lumMod val="75000"/>
                      </a:schemeClr>
                    </a:solidFill>
                  </a:rPr>
                  <a:t>t</a:t>
                </a:r>
                <a:r>
                  <a:rPr lang="en" altLang="zh-CN" sz="2400" dirty="0">
                    <a:solidFill>
                      <a:schemeClr val="bg1">
                        <a:lumMod val="75000"/>
                      </a:schemeClr>
                    </a:solidFill>
                  </a:rPr>
                  <a:t>, </a:t>
                </a:r>
                <a:r>
                  <a:rPr lang="en" altLang="zh-CN" sz="2400" i="1" dirty="0">
                    <a:solidFill>
                      <a:schemeClr val="bg1">
                        <a:lumMod val="75000"/>
                      </a:schemeClr>
                    </a:solidFill>
                  </a:rPr>
                  <a:t>B </a:t>
                </a:r>
                <a:r>
                  <a:rPr lang="en" altLang="zh-CN" sz="2400" dirty="0">
                    <a:solidFill>
                      <a:schemeClr val="bg1">
                        <a:lumMod val="75000"/>
                      </a:schemeClr>
                    </a:solidFill>
                  </a:rPr>
                  <a:t>is the auto correlation in the state(s), </a:t>
                </a:r>
                <a:r>
                  <a:rPr lang="en" altLang="zh-CN" sz="2400" i="1" dirty="0">
                    <a:solidFill>
                      <a:schemeClr val="bg1">
                        <a:lumMod val="75000"/>
                      </a:schemeClr>
                    </a:solidFill>
                  </a:rPr>
                  <a:t>c </a:t>
                </a:r>
                <a:r>
                  <a:rPr lang="en" altLang="zh-CN" sz="2400" dirty="0">
                    <a:solidFill>
                      <a:schemeClr val="bg1">
                        <a:lumMod val="75000"/>
                      </a:schemeClr>
                    </a:solidFill>
                  </a:rPr>
                  <a:t>are potential covariates that explain the autocorrelated state(s) and the irrespective coefficients, </a:t>
                </a:r>
                <a:r>
                  <a:rPr lang="en" altLang="zh-CN" sz="2400" i="1" dirty="0">
                    <a:solidFill>
                      <a:schemeClr val="bg1">
                        <a:lumMod val="75000"/>
                      </a:schemeClr>
                    </a:solidFill>
                  </a:rPr>
                  <a:t>C</a:t>
                </a:r>
                <a:r>
                  <a:rPr lang="en" altLang="zh-CN" sz="2400" dirty="0">
                    <a:solidFill>
                      <a:schemeClr val="bg1">
                        <a:lumMod val="75000"/>
                      </a:schemeClr>
                    </a:solidFill>
                  </a:rPr>
                  <a:t>, and </a:t>
                </a:r>
                <a:r>
                  <a:rPr lang="en" altLang="zh-CN" sz="2400" i="1" dirty="0">
                    <a:solidFill>
                      <a:schemeClr val="bg1">
                        <a:lumMod val="75000"/>
                      </a:schemeClr>
                    </a:solidFill>
                  </a:rPr>
                  <a:t>u </a:t>
                </a:r>
                <a:r>
                  <a:rPr lang="en" altLang="zh-CN" sz="2400" dirty="0">
                    <a:solidFill>
                      <a:schemeClr val="bg1">
                        <a:lumMod val="75000"/>
                      </a:schemeClr>
                    </a:solidFill>
                  </a:rPr>
                  <a:t>is a possible linear trend. The process error (</a:t>
                </a:r>
                <a14:m>
                  <m:oMath xmlns:m="http://schemas.openxmlformats.org/officeDocument/2006/math">
                    <m:sSub>
                      <m:sSubPr>
                        <m:ctrlPr>
                          <a:rPr lang="en" altLang="zh-CN" sz="2400" i="1" smtClean="0">
                            <a:solidFill>
                              <a:schemeClr val="bg1">
                                <a:lumMod val="75000"/>
                              </a:schemeClr>
                            </a:solidFill>
                            <a:latin typeface="Cambria Math" panose="02040503050406030204" pitchFamily="18" charset="0"/>
                          </a:rPr>
                        </m:ctrlPr>
                      </m:sSubPr>
                      <m:e>
                        <m:r>
                          <a:rPr lang="en-US" altLang="zh-CN" sz="2400" b="0" i="1" smtClean="0">
                            <a:solidFill>
                              <a:schemeClr val="bg1">
                                <a:lumMod val="75000"/>
                              </a:schemeClr>
                            </a:solidFill>
                            <a:latin typeface="Cambria Math" panose="02040503050406030204" pitchFamily="18" charset="0"/>
                          </a:rPr>
                          <m:t>𝑤</m:t>
                        </m:r>
                      </m:e>
                      <m:sub>
                        <m:r>
                          <a:rPr lang="en-US" altLang="zh-CN" sz="2400" b="0" i="1" smtClean="0">
                            <a:solidFill>
                              <a:schemeClr val="bg1">
                                <a:lumMod val="75000"/>
                              </a:schemeClr>
                            </a:solidFill>
                            <a:latin typeface="Cambria Math" panose="02040503050406030204" pitchFamily="18" charset="0"/>
                          </a:rPr>
                          <m:t>𝑡</m:t>
                        </m:r>
                      </m:sub>
                    </m:sSub>
                  </m:oMath>
                </a14:m>
                <a:r>
                  <a:rPr lang="en" altLang="zh-CN" sz="2400" dirty="0">
                    <a:solidFill>
                      <a:schemeClr val="bg1">
                        <a:lumMod val="75000"/>
                      </a:schemeClr>
                    </a:solidFill>
                  </a:rPr>
                  <a:t>) follows a multivariate normal distribution </a:t>
                </a:r>
                <a:r>
                  <a:rPr lang="en" altLang="zh-CN" sz="2400" dirty="0" err="1">
                    <a:solidFill>
                      <a:schemeClr val="bg1">
                        <a:lumMod val="75000"/>
                      </a:schemeClr>
                    </a:solidFill>
                  </a:rPr>
                  <a:t>centred</a:t>
                </a:r>
                <a:r>
                  <a:rPr lang="en" altLang="zh-CN" sz="2400" dirty="0">
                    <a:solidFill>
                      <a:schemeClr val="bg1">
                        <a:lumMod val="75000"/>
                      </a:schemeClr>
                    </a:solidFill>
                  </a:rPr>
                  <a:t> on zero with a covariance matrix </a:t>
                </a:r>
                <a:r>
                  <a:rPr lang="en" altLang="zh-CN" sz="2400" i="1" dirty="0">
                    <a:solidFill>
                      <a:schemeClr val="bg1">
                        <a:lumMod val="75000"/>
                      </a:schemeClr>
                    </a:solidFill>
                  </a:rPr>
                  <a:t>Q</a:t>
                </a:r>
                <a:r>
                  <a:rPr lang="en" altLang="zh-CN" sz="2400" dirty="0">
                    <a:solidFill>
                      <a:schemeClr val="bg1">
                        <a:lumMod val="75000"/>
                      </a:schemeClr>
                    </a:solidFill>
                  </a:rPr>
                  <a:t>.</a:t>
                </a:r>
              </a:p>
              <a:p>
                <a:pPr algn="just"/>
                <a:r>
                  <a:rPr lang="en" altLang="zh-CN" sz="2400" dirty="0">
                    <a:solidFill>
                      <a:schemeClr val="bg1">
                        <a:lumMod val="75000"/>
                      </a:schemeClr>
                    </a:solidFill>
                  </a:rPr>
                  <a:t>The observation equation relates…</a:t>
                </a:r>
              </a:p>
            </p:txBody>
          </p:sp>
        </mc:Choice>
        <mc:Fallback xmlns="">
          <p:sp>
            <p:nvSpPr>
              <p:cNvPr id="22" name="文本框 21">
                <a:extLst>
                  <a:ext uri="{FF2B5EF4-FFF2-40B4-BE49-F238E27FC236}">
                    <a16:creationId xmlns:a16="http://schemas.microsoft.com/office/drawing/2014/main" id="{D083A5D9-46E1-9B4B-983C-C45EC36BFFD4}"/>
                  </a:ext>
                </a:extLst>
              </p:cNvPr>
              <p:cNvSpPr txBox="1">
                <a:spLocks noRot="1" noChangeAspect="1" noMove="1" noResize="1" noEditPoints="1" noAdjustHandles="1" noChangeArrowheads="1" noChangeShapeType="1" noTextEdit="1"/>
              </p:cNvSpPr>
              <p:nvPr/>
            </p:nvSpPr>
            <p:spPr>
              <a:xfrm>
                <a:off x="246337" y="909033"/>
                <a:ext cx="11699325" cy="5262979"/>
              </a:xfrm>
              <a:prstGeom prst="rect">
                <a:avLst/>
              </a:prstGeom>
              <a:blipFill>
                <a:blip r:embed="rId2"/>
                <a:stretch>
                  <a:fillRect l="-759" t="-964" r="-1735" b="-1687"/>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47EB0B9B-F782-A54E-802D-2FA212EFF057}"/>
              </a:ext>
            </a:extLst>
          </p:cNvPr>
          <p:cNvPicPr>
            <a:picLocks noChangeAspect="1"/>
          </p:cNvPicPr>
          <p:nvPr/>
        </p:nvPicPr>
        <p:blipFill>
          <a:blip r:embed="rId3">
            <a:alphaModFix amt="27000"/>
          </a:blip>
          <a:stretch>
            <a:fillRect/>
          </a:stretch>
        </p:blipFill>
        <p:spPr>
          <a:xfrm>
            <a:off x="3135027" y="3540522"/>
            <a:ext cx="5232400" cy="317500"/>
          </a:xfrm>
          <a:prstGeom prst="rect">
            <a:avLst/>
          </a:prstGeom>
        </p:spPr>
      </p:pic>
      <p:sp>
        <p:nvSpPr>
          <p:cNvPr id="2" name="文本框 1">
            <a:extLst>
              <a:ext uri="{FF2B5EF4-FFF2-40B4-BE49-F238E27FC236}">
                <a16:creationId xmlns:a16="http://schemas.microsoft.com/office/drawing/2014/main" id="{04B4BEAE-6F0B-784D-9074-9D43583E3515}"/>
              </a:ext>
            </a:extLst>
          </p:cNvPr>
          <p:cNvSpPr txBox="1"/>
          <p:nvPr/>
        </p:nvSpPr>
        <p:spPr>
          <a:xfrm>
            <a:off x="4967737" y="1347615"/>
            <a:ext cx="1915909" cy="584775"/>
          </a:xfrm>
          <a:prstGeom prst="rect">
            <a:avLst/>
          </a:prstGeom>
          <a:solidFill>
            <a:schemeClr val="bg1"/>
          </a:solidFill>
          <a:ln w="25400">
            <a:solidFill>
              <a:schemeClr val="accent1">
                <a:shade val="50000"/>
              </a:schemeClr>
            </a:solidFill>
          </a:ln>
        </p:spPr>
        <p:txBody>
          <a:bodyPr wrap="none" rtlCol="0">
            <a:spAutoFit/>
          </a:bodyPr>
          <a:lstStyle/>
          <a:p>
            <a:r>
              <a:rPr kumimoji="1" lang="en-US" altLang="zh-CN" sz="3200" dirty="0"/>
              <a:t>Rationale</a:t>
            </a:r>
            <a:endParaRPr kumimoji="1" lang="zh-CN" altLang="en-US" sz="3200" dirty="0"/>
          </a:p>
        </p:txBody>
      </p:sp>
    </p:spTree>
    <p:extLst>
      <p:ext uri="{BB962C8B-B14F-4D97-AF65-F5344CB8AC3E}">
        <p14:creationId xmlns:p14="http://schemas.microsoft.com/office/powerpoint/2010/main" val="2922502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论文主体部分的写法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D083A5D9-46E1-9B4B-983C-C45EC36BFFD4}"/>
                  </a:ext>
                </a:extLst>
              </p:cNvPr>
              <p:cNvSpPr txBox="1"/>
              <p:nvPr/>
            </p:nvSpPr>
            <p:spPr>
              <a:xfrm>
                <a:off x="246337" y="909033"/>
                <a:ext cx="11699325" cy="5262979"/>
              </a:xfrm>
              <a:prstGeom prst="rect">
                <a:avLst/>
              </a:prstGeom>
              <a:noFill/>
            </p:spPr>
            <p:txBody>
              <a:bodyPr wrap="square" rtlCol="0">
                <a:spAutoFit/>
              </a:bodyPr>
              <a:lstStyle/>
              <a:p>
                <a:pPr algn="just"/>
                <a:r>
                  <a:rPr lang="en" altLang="zh-CN" sz="2400" dirty="0">
                    <a:solidFill>
                      <a:schemeClr val="bg1">
                        <a:lumMod val="75000"/>
                      </a:schemeClr>
                    </a:solidFill>
                  </a:rPr>
                  <a:t>To</a:t>
                </a:r>
                <a:r>
                  <a:rPr lang="zh-CN" altLang="en-US" sz="2400" dirty="0">
                    <a:solidFill>
                      <a:schemeClr val="bg1">
                        <a:lumMod val="75000"/>
                      </a:schemeClr>
                    </a:solidFill>
                  </a:rPr>
                  <a:t> </a:t>
                </a:r>
                <a:r>
                  <a:rPr lang="en" altLang="zh-CN" sz="2400" dirty="0">
                    <a:solidFill>
                      <a:schemeClr val="bg1">
                        <a:lumMod val="75000"/>
                      </a:schemeClr>
                    </a:solidFill>
                  </a:rPr>
                  <a:t>search</a:t>
                </a:r>
                <a:r>
                  <a:rPr lang="zh-CN" altLang="en-US" sz="2400" dirty="0">
                    <a:solidFill>
                      <a:schemeClr val="bg1">
                        <a:lumMod val="75000"/>
                      </a:schemeClr>
                    </a:solidFill>
                  </a:rPr>
                  <a:t> </a:t>
                </a:r>
                <a:r>
                  <a:rPr lang="en" altLang="zh-CN" sz="2400" dirty="0">
                    <a:solidFill>
                      <a:schemeClr val="bg1">
                        <a:lumMod val="75000"/>
                      </a:schemeClr>
                    </a:solidFill>
                  </a:rPr>
                  <a:t>for</a:t>
                </a:r>
                <a:r>
                  <a:rPr lang="zh-CN" altLang="en-US" sz="2400" dirty="0">
                    <a:solidFill>
                      <a:schemeClr val="bg1">
                        <a:lumMod val="75000"/>
                      </a:schemeClr>
                    </a:solidFill>
                  </a:rPr>
                  <a:t> </a:t>
                </a:r>
                <a:r>
                  <a:rPr lang="en" altLang="zh-CN" sz="2400" dirty="0">
                    <a:solidFill>
                      <a:schemeClr val="bg1">
                        <a:lumMod val="75000"/>
                      </a:schemeClr>
                    </a:solidFill>
                  </a:rPr>
                  <a:t>common</a:t>
                </a:r>
                <a:r>
                  <a:rPr lang="zh-CN" altLang="en-US" sz="2400" dirty="0">
                    <a:solidFill>
                      <a:schemeClr val="bg1">
                        <a:lumMod val="75000"/>
                      </a:schemeClr>
                    </a:solidFill>
                  </a:rPr>
                  <a:t> </a:t>
                </a:r>
                <a:r>
                  <a:rPr lang="en" altLang="zh-CN" sz="2400" dirty="0">
                    <a:solidFill>
                      <a:schemeClr val="bg1">
                        <a:lumMod val="75000"/>
                      </a:schemeClr>
                    </a:solidFill>
                  </a:rPr>
                  <a:t>patterns</a:t>
                </a:r>
                <a:r>
                  <a:rPr lang="zh-CN" altLang="en-US" sz="2400" dirty="0">
                    <a:solidFill>
                      <a:schemeClr val="bg1">
                        <a:lumMod val="75000"/>
                      </a:schemeClr>
                    </a:solidFill>
                  </a:rPr>
                  <a:t> </a:t>
                </a:r>
                <a:r>
                  <a:rPr lang="en" altLang="zh-CN" sz="2400" dirty="0">
                    <a:solidFill>
                      <a:schemeClr val="bg1">
                        <a:lumMod val="75000"/>
                      </a:schemeClr>
                    </a:solidFill>
                  </a:rPr>
                  <a:t>in</a:t>
                </a:r>
                <a:r>
                  <a:rPr lang="zh-CN" altLang="en-US" sz="2400" dirty="0">
                    <a:solidFill>
                      <a:schemeClr val="bg1">
                        <a:lumMod val="75000"/>
                      </a:schemeClr>
                    </a:solidFill>
                  </a:rPr>
                  <a:t> </a:t>
                </a:r>
                <a:r>
                  <a:rPr lang="en" altLang="zh-CN" sz="2400" dirty="0">
                    <a:solidFill>
                      <a:schemeClr val="bg1">
                        <a:lumMod val="75000"/>
                      </a:schemeClr>
                    </a:solidFill>
                  </a:rPr>
                  <a:t>fresh</a:t>
                </a:r>
                <a:r>
                  <a:rPr lang="zh-CN" altLang="en-US" sz="2400" dirty="0">
                    <a:solidFill>
                      <a:schemeClr val="bg1">
                        <a:lumMod val="75000"/>
                      </a:schemeClr>
                    </a:solidFill>
                  </a:rPr>
                  <a:t> </a:t>
                </a:r>
                <a:r>
                  <a:rPr lang="en" altLang="zh-CN" sz="2400" dirty="0">
                    <a:solidFill>
                      <a:schemeClr val="bg1">
                        <a:lumMod val="75000"/>
                      </a:schemeClr>
                    </a:solidFill>
                  </a:rPr>
                  <a:t>water</a:t>
                </a:r>
                <a:r>
                  <a:rPr lang="zh-CN" altLang="en-US" sz="2400" dirty="0">
                    <a:solidFill>
                      <a:schemeClr val="bg1">
                        <a:lumMod val="75000"/>
                      </a:schemeClr>
                    </a:solidFill>
                  </a:rPr>
                  <a:t> </a:t>
                </a:r>
                <a:r>
                  <a:rPr lang="en" altLang="zh-CN" sz="2400" dirty="0">
                    <a:solidFill>
                      <a:schemeClr val="bg1">
                        <a:lumMod val="75000"/>
                      </a:schemeClr>
                    </a:solidFill>
                  </a:rPr>
                  <a:t>age</a:t>
                </a:r>
                <a:r>
                  <a:rPr lang="zh-CN" altLang="en-US" sz="2400" dirty="0">
                    <a:solidFill>
                      <a:schemeClr val="bg1">
                        <a:lumMod val="75000"/>
                      </a:schemeClr>
                    </a:solidFill>
                  </a:rPr>
                  <a:t> </a:t>
                </a:r>
                <a:r>
                  <a:rPr lang="en" altLang="zh-CN" sz="2400" dirty="0">
                    <a:solidFill>
                      <a:schemeClr val="bg1">
                        <a:lumMod val="75000"/>
                      </a:schemeClr>
                    </a:solidFill>
                  </a:rPr>
                  <a:t>and</a:t>
                </a:r>
                <a:r>
                  <a:rPr lang="zh-CN" altLang="en-US" sz="2400" dirty="0">
                    <a:solidFill>
                      <a:schemeClr val="bg1">
                        <a:lumMod val="75000"/>
                      </a:schemeClr>
                    </a:solidFill>
                  </a:rPr>
                  <a:t> </a:t>
                </a:r>
                <a:r>
                  <a:rPr lang="en" altLang="zh-CN" sz="2400" dirty="0">
                    <a:solidFill>
                      <a:schemeClr val="bg1">
                        <a:lumMod val="75000"/>
                      </a:schemeClr>
                    </a:solidFill>
                  </a:rPr>
                  <a:t>ocean</a:t>
                </a:r>
                <a:r>
                  <a:rPr lang="zh-CN" altLang="en-US" sz="2400" dirty="0">
                    <a:solidFill>
                      <a:schemeClr val="bg1">
                        <a:lumMod val="75000"/>
                      </a:schemeClr>
                    </a:solidFill>
                  </a:rPr>
                  <a:t> </a:t>
                </a:r>
                <a:r>
                  <a:rPr lang="en" altLang="zh-CN" sz="2400" dirty="0">
                    <a:solidFill>
                      <a:schemeClr val="bg1">
                        <a:lumMod val="75000"/>
                      </a:schemeClr>
                    </a:solidFill>
                  </a:rPr>
                  <a:t>age</a:t>
                </a:r>
                <a:r>
                  <a:rPr lang="zh-CN" altLang="en-US" sz="2400" dirty="0">
                    <a:solidFill>
                      <a:schemeClr val="bg1">
                        <a:lumMod val="75000"/>
                      </a:schemeClr>
                    </a:solidFill>
                  </a:rPr>
                  <a:t> </a:t>
                </a:r>
                <a:r>
                  <a:rPr lang="en" altLang="zh-CN" sz="2400" dirty="0">
                    <a:solidFill>
                      <a:schemeClr val="bg1">
                        <a:lumMod val="75000"/>
                      </a:schemeClr>
                    </a:solidFill>
                  </a:rPr>
                  <a:t>(separate</a:t>
                </a:r>
                <a:r>
                  <a:rPr lang="zh-CN" altLang="en-US" sz="2400" dirty="0">
                    <a:solidFill>
                      <a:schemeClr val="bg1">
                        <a:lumMod val="75000"/>
                      </a:schemeClr>
                    </a:solidFill>
                  </a:rPr>
                  <a:t> </a:t>
                </a:r>
                <a:r>
                  <a:rPr lang="en" altLang="zh-CN" sz="2400" dirty="0">
                    <a:solidFill>
                      <a:schemeClr val="bg1">
                        <a:lumMod val="75000"/>
                      </a:schemeClr>
                    </a:solidFill>
                  </a:rPr>
                  <a:t>analyses)</a:t>
                </a:r>
                <a:r>
                  <a:rPr lang="zh-CN" altLang="en-US" sz="2400" dirty="0">
                    <a:solidFill>
                      <a:schemeClr val="bg1">
                        <a:lumMod val="75000"/>
                      </a:schemeClr>
                    </a:solidFill>
                  </a:rPr>
                  <a:t> </a:t>
                </a:r>
                <a:r>
                  <a:rPr lang="en" altLang="zh-CN" sz="2400" dirty="0">
                    <a:solidFill>
                      <a:schemeClr val="bg1">
                        <a:lumMod val="75000"/>
                      </a:schemeClr>
                    </a:solidFill>
                  </a:rPr>
                  <a:t>among</a:t>
                </a:r>
                <a:r>
                  <a:rPr lang="zh-CN" altLang="en-US" sz="2400" dirty="0">
                    <a:solidFill>
                      <a:schemeClr val="bg1">
                        <a:lumMod val="75000"/>
                      </a:schemeClr>
                    </a:solidFill>
                  </a:rPr>
                  <a:t> </a:t>
                </a:r>
                <a:r>
                  <a:rPr lang="en" altLang="zh-CN" sz="2400" dirty="0">
                    <a:solidFill>
                      <a:schemeClr val="bg1">
                        <a:lumMod val="75000"/>
                      </a:schemeClr>
                    </a:solidFill>
                  </a:rPr>
                  <a:t>the</a:t>
                </a:r>
                <a:r>
                  <a:rPr lang="zh-CN" altLang="en-US" sz="2400" dirty="0">
                    <a:solidFill>
                      <a:schemeClr val="bg1">
                        <a:lumMod val="75000"/>
                      </a:schemeClr>
                    </a:solidFill>
                  </a:rPr>
                  <a:t> </a:t>
                </a:r>
                <a:r>
                  <a:rPr lang="en" altLang="zh-CN" sz="2400" dirty="0">
                    <a:solidFill>
                      <a:schemeClr val="bg1">
                        <a:lumMod val="75000"/>
                      </a:schemeClr>
                    </a:solidFill>
                  </a:rPr>
                  <a:t>seven</a:t>
                </a:r>
                <a:r>
                  <a:rPr lang="zh-CN" altLang="en-US" sz="2400" dirty="0">
                    <a:solidFill>
                      <a:schemeClr val="bg1">
                        <a:lumMod val="75000"/>
                      </a:schemeClr>
                    </a:solidFill>
                  </a:rPr>
                  <a:t> </a:t>
                </a:r>
                <a:r>
                  <a:rPr lang="en" altLang="zh-CN" sz="2400" dirty="0">
                    <a:solidFill>
                      <a:schemeClr val="bg1">
                        <a:lumMod val="75000"/>
                      </a:schemeClr>
                    </a:solidFill>
                  </a:rPr>
                  <a:t>different</a:t>
                </a:r>
                <a:r>
                  <a:rPr lang="zh-CN" altLang="en-US" sz="2400" dirty="0">
                    <a:solidFill>
                      <a:schemeClr val="bg1">
                        <a:lumMod val="75000"/>
                      </a:schemeClr>
                    </a:solidFill>
                  </a:rPr>
                  <a:t> </a:t>
                </a:r>
                <a:r>
                  <a:rPr lang="en" altLang="zh-CN" sz="2400" dirty="0">
                    <a:solidFill>
                      <a:schemeClr val="bg1">
                        <a:lumMod val="75000"/>
                      </a:schemeClr>
                    </a:solidFill>
                  </a:rPr>
                  <a:t>river</a:t>
                </a:r>
                <a:r>
                  <a:rPr lang="zh-CN" altLang="en-US" sz="2400" dirty="0">
                    <a:solidFill>
                      <a:schemeClr val="bg1">
                        <a:lumMod val="75000"/>
                      </a:schemeClr>
                    </a:solidFill>
                  </a:rPr>
                  <a:t> </a:t>
                </a:r>
                <a:r>
                  <a:rPr lang="en" altLang="zh-CN" sz="2400" dirty="0">
                    <a:solidFill>
                      <a:schemeClr val="bg1">
                        <a:lumMod val="75000"/>
                      </a:schemeClr>
                    </a:solidFill>
                  </a:rPr>
                  <a:t>systems,</a:t>
                </a:r>
                <a:r>
                  <a:rPr lang="zh-CN" altLang="en-US" sz="2400" dirty="0">
                    <a:solidFill>
                      <a:schemeClr val="bg1">
                        <a:lumMod val="75000"/>
                      </a:schemeClr>
                    </a:solidFill>
                  </a:rPr>
                  <a:t> </a:t>
                </a:r>
                <a:r>
                  <a:rPr lang="en" altLang="zh-CN" sz="2400" dirty="0">
                    <a:solidFill>
                      <a:schemeClr val="bg1">
                        <a:lumMod val="75000"/>
                      </a:schemeClr>
                    </a:solidFill>
                  </a:rPr>
                  <a:t>as</a:t>
                </a:r>
                <a:r>
                  <a:rPr lang="zh-CN" altLang="en-US" sz="2400" dirty="0">
                    <a:solidFill>
                      <a:schemeClr val="bg1">
                        <a:lumMod val="75000"/>
                      </a:schemeClr>
                    </a:solidFill>
                  </a:rPr>
                  <a:t> </a:t>
                </a:r>
                <a:r>
                  <a:rPr lang="en" altLang="zh-CN" sz="2400" dirty="0">
                    <a:solidFill>
                      <a:schemeClr val="bg1">
                        <a:lumMod val="75000"/>
                      </a:schemeClr>
                    </a:solidFill>
                  </a:rPr>
                  <a:t>well</a:t>
                </a:r>
                <a:r>
                  <a:rPr lang="zh-CN" altLang="en-US" sz="2400" dirty="0">
                    <a:solidFill>
                      <a:schemeClr val="bg1">
                        <a:lumMod val="75000"/>
                      </a:schemeClr>
                    </a:solidFill>
                  </a:rPr>
                  <a:t> </a:t>
                </a:r>
                <a:r>
                  <a:rPr lang="en" altLang="zh-CN" sz="2400" dirty="0">
                    <a:solidFill>
                      <a:schemeClr val="bg1">
                        <a:lumMod val="75000"/>
                      </a:schemeClr>
                    </a:solidFill>
                  </a:rPr>
                  <a:t>as</a:t>
                </a:r>
                <a:r>
                  <a:rPr lang="zh-CN" altLang="en-US" sz="2400" dirty="0">
                    <a:solidFill>
                      <a:schemeClr val="bg1">
                        <a:lumMod val="75000"/>
                      </a:schemeClr>
                    </a:solidFill>
                  </a:rPr>
                  <a:t> </a:t>
                </a:r>
                <a:r>
                  <a:rPr lang="en" altLang="zh-CN" sz="2400" dirty="0">
                    <a:solidFill>
                      <a:schemeClr val="bg1">
                        <a:lumMod val="75000"/>
                      </a:schemeClr>
                    </a:solidFill>
                  </a:rPr>
                  <a:t>to</a:t>
                </a:r>
                <a:r>
                  <a:rPr lang="zh-CN" altLang="en-US" sz="2400" dirty="0">
                    <a:solidFill>
                      <a:schemeClr val="bg1">
                        <a:lumMod val="75000"/>
                      </a:schemeClr>
                    </a:solidFill>
                  </a:rPr>
                  <a:t> </a:t>
                </a:r>
                <a:r>
                  <a:rPr lang="en" altLang="zh-CN" sz="2400" dirty="0">
                    <a:solidFill>
                      <a:schemeClr val="bg1">
                        <a:lumMod val="75000"/>
                      </a:schemeClr>
                    </a:solidFill>
                  </a:rPr>
                  <a:t>test</a:t>
                </a:r>
                <a:r>
                  <a:rPr lang="zh-CN" altLang="en-US" sz="2400" dirty="0">
                    <a:solidFill>
                      <a:schemeClr val="bg1">
                        <a:lumMod val="75000"/>
                      </a:schemeClr>
                    </a:solidFill>
                  </a:rPr>
                  <a:t> </a:t>
                </a:r>
                <a:r>
                  <a:rPr lang="en" altLang="zh-CN" sz="2400" dirty="0">
                    <a:solidFill>
                      <a:schemeClr val="bg1">
                        <a:lumMod val="75000"/>
                      </a:schemeClr>
                    </a:solidFill>
                  </a:rPr>
                  <a:t>for</a:t>
                </a:r>
                <a:r>
                  <a:rPr lang="zh-CN" altLang="en-US" sz="2400" dirty="0">
                    <a:solidFill>
                      <a:schemeClr val="bg1">
                        <a:lumMod val="75000"/>
                      </a:schemeClr>
                    </a:solidFill>
                  </a:rPr>
                  <a:t> </a:t>
                </a:r>
                <a:r>
                  <a:rPr lang="en" altLang="zh-CN" sz="2400" dirty="0">
                    <a:solidFill>
                      <a:schemeClr val="bg1">
                        <a:lumMod val="75000"/>
                      </a:schemeClr>
                    </a:solidFill>
                  </a:rPr>
                  <a:t>the</a:t>
                </a:r>
                <a:r>
                  <a:rPr lang="zh-CN" altLang="en-US" sz="2400" dirty="0">
                    <a:solidFill>
                      <a:schemeClr val="bg1">
                        <a:lumMod val="75000"/>
                      </a:schemeClr>
                    </a:solidFill>
                  </a:rPr>
                  <a:t> </a:t>
                </a:r>
                <a:r>
                  <a:rPr lang="en" altLang="zh-CN" sz="2400" dirty="0">
                    <a:solidFill>
                      <a:schemeClr val="bg1">
                        <a:lumMod val="75000"/>
                      </a:schemeClr>
                    </a:solidFill>
                  </a:rPr>
                  <a:t>influence</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dirty="0">
                    <a:solidFill>
                      <a:schemeClr val="bg1">
                        <a:lumMod val="75000"/>
                      </a:schemeClr>
                    </a:solidFill>
                  </a:rPr>
                  <a:t>covariates,</a:t>
                </a:r>
                <a:r>
                  <a:rPr lang="zh-CN" altLang="en-US" sz="2400" dirty="0">
                    <a:solidFill>
                      <a:schemeClr val="bg1">
                        <a:lumMod val="75000"/>
                      </a:schemeClr>
                    </a:solidFill>
                  </a:rPr>
                  <a:t> </a:t>
                </a:r>
                <a:r>
                  <a:rPr lang="en" altLang="zh-CN" sz="2400" dirty="0">
                    <a:solidFill>
                      <a:schemeClr val="bg1">
                        <a:lumMod val="75000"/>
                      </a:schemeClr>
                    </a:solidFill>
                  </a:rPr>
                  <a:t>we</a:t>
                </a:r>
                <a:r>
                  <a:rPr lang="zh-CN" altLang="en-US" sz="2400" dirty="0">
                    <a:solidFill>
                      <a:schemeClr val="bg1">
                        <a:lumMod val="75000"/>
                      </a:schemeClr>
                    </a:solidFill>
                  </a:rPr>
                  <a:t> </a:t>
                </a:r>
                <a:r>
                  <a:rPr lang="en" altLang="zh-CN" sz="2400" dirty="0">
                    <a:solidFill>
                      <a:schemeClr val="bg1">
                        <a:lumMod val="75000"/>
                      </a:schemeClr>
                    </a:solidFill>
                  </a:rPr>
                  <a:t>used</a:t>
                </a:r>
                <a:r>
                  <a:rPr lang="zh-CN" altLang="en-US" sz="2400" dirty="0">
                    <a:solidFill>
                      <a:schemeClr val="bg1">
                        <a:lumMod val="75000"/>
                      </a:schemeClr>
                    </a:solidFill>
                  </a:rPr>
                  <a:t> </a:t>
                </a:r>
                <a:r>
                  <a:rPr lang="en" altLang="zh-CN" sz="2400" dirty="0">
                    <a:solidFill>
                      <a:schemeClr val="bg1">
                        <a:lumMod val="75000"/>
                      </a:schemeClr>
                    </a:solidFill>
                  </a:rPr>
                  <a:t>a</a:t>
                </a:r>
                <a:r>
                  <a:rPr lang="zh-CN" altLang="en-US" sz="2400" dirty="0">
                    <a:solidFill>
                      <a:schemeClr val="bg1">
                        <a:lumMod val="75000"/>
                      </a:schemeClr>
                    </a:solidFill>
                  </a:rPr>
                  <a:t> </a:t>
                </a:r>
                <a:r>
                  <a:rPr lang="en" altLang="zh-CN" sz="2400" dirty="0">
                    <a:solidFill>
                      <a:schemeClr val="bg1">
                        <a:lumMod val="75000"/>
                      </a:schemeClr>
                    </a:solidFill>
                  </a:rPr>
                  <a:t>multivariate</a:t>
                </a:r>
                <a:r>
                  <a:rPr lang="zh-CN" altLang="en-US" sz="2400" dirty="0">
                    <a:solidFill>
                      <a:schemeClr val="bg1">
                        <a:lumMod val="75000"/>
                      </a:schemeClr>
                    </a:solidFill>
                  </a:rPr>
                  <a:t> </a:t>
                </a:r>
                <a:r>
                  <a:rPr lang="en" altLang="zh-CN" sz="2400" dirty="0">
                    <a:solidFill>
                      <a:schemeClr val="bg1">
                        <a:lumMod val="75000"/>
                      </a:schemeClr>
                    </a:solidFill>
                  </a:rPr>
                  <a:t>autoregressive</a:t>
                </a:r>
                <a:r>
                  <a:rPr lang="zh-CN" altLang="en-US" sz="2400" dirty="0">
                    <a:solidFill>
                      <a:schemeClr val="bg1">
                        <a:lumMod val="75000"/>
                      </a:schemeClr>
                    </a:solidFill>
                  </a:rPr>
                  <a:t> </a:t>
                </a:r>
                <a:r>
                  <a:rPr lang="en" altLang="zh-CN" sz="2400" dirty="0">
                    <a:solidFill>
                      <a:schemeClr val="bg1">
                        <a:lumMod val="75000"/>
                      </a:schemeClr>
                    </a:solidFill>
                  </a:rPr>
                  <a:t>state–space</a:t>
                </a:r>
                <a:r>
                  <a:rPr lang="zh-CN" altLang="en-US" sz="2400" dirty="0">
                    <a:solidFill>
                      <a:schemeClr val="bg1">
                        <a:lumMod val="75000"/>
                      </a:schemeClr>
                    </a:solidFill>
                  </a:rPr>
                  <a:t> </a:t>
                </a:r>
                <a:r>
                  <a:rPr lang="en" altLang="zh-CN" sz="2400" dirty="0">
                    <a:solidFill>
                      <a:schemeClr val="bg1">
                        <a:lumMod val="75000"/>
                      </a:schemeClr>
                    </a:solidFill>
                  </a:rPr>
                  <a:t>modelling</a:t>
                </a:r>
                <a:r>
                  <a:rPr lang="zh-CN" altLang="en-US" sz="2400" dirty="0">
                    <a:solidFill>
                      <a:schemeClr val="bg1">
                        <a:lumMod val="75000"/>
                      </a:schemeClr>
                    </a:solidFill>
                  </a:rPr>
                  <a:t> </a:t>
                </a:r>
                <a:r>
                  <a:rPr lang="en" altLang="zh-CN" sz="2400" dirty="0">
                    <a:solidFill>
                      <a:schemeClr val="bg1">
                        <a:lumMod val="75000"/>
                      </a:schemeClr>
                    </a:solidFill>
                  </a:rPr>
                  <a:t>approach. With</a:t>
                </a:r>
                <a:r>
                  <a:rPr lang="zh-CN" altLang="en-US" sz="2400" dirty="0">
                    <a:solidFill>
                      <a:schemeClr val="bg1">
                        <a:lumMod val="75000"/>
                      </a:schemeClr>
                    </a:solidFill>
                  </a:rPr>
                  <a:t> </a:t>
                </a:r>
                <a:r>
                  <a:rPr lang="en" altLang="zh-CN" sz="2400" dirty="0">
                    <a:solidFill>
                      <a:schemeClr val="bg1">
                        <a:lumMod val="75000"/>
                      </a:schemeClr>
                    </a:solidFill>
                  </a:rPr>
                  <a:t>MARSS,</a:t>
                </a:r>
                <a:r>
                  <a:rPr lang="zh-CN" altLang="en-US" sz="2400" dirty="0">
                    <a:solidFill>
                      <a:schemeClr val="bg1">
                        <a:lumMod val="75000"/>
                      </a:schemeClr>
                    </a:solidFill>
                  </a:rPr>
                  <a:t> </a:t>
                </a:r>
                <a:r>
                  <a:rPr lang="en" altLang="zh-CN" sz="2400" dirty="0">
                    <a:solidFill>
                      <a:schemeClr val="bg1">
                        <a:lumMod val="75000"/>
                      </a:schemeClr>
                    </a:solidFill>
                  </a:rPr>
                  <a:t>we</a:t>
                </a:r>
                <a:r>
                  <a:rPr lang="zh-CN" altLang="en-US" sz="2400" dirty="0">
                    <a:solidFill>
                      <a:schemeClr val="bg1">
                        <a:lumMod val="75000"/>
                      </a:schemeClr>
                    </a:solidFill>
                  </a:rPr>
                  <a:t> </a:t>
                </a:r>
                <a:r>
                  <a:rPr lang="en" altLang="zh-CN" sz="2400" dirty="0">
                    <a:solidFill>
                      <a:schemeClr val="bg1">
                        <a:lumMod val="75000"/>
                      </a:schemeClr>
                    </a:solidFill>
                  </a:rPr>
                  <a:t>are</a:t>
                </a:r>
                <a:r>
                  <a:rPr lang="zh-CN" altLang="en-US" sz="2400" dirty="0">
                    <a:solidFill>
                      <a:schemeClr val="bg1">
                        <a:lumMod val="75000"/>
                      </a:schemeClr>
                    </a:solidFill>
                  </a:rPr>
                  <a:t> </a:t>
                </a:r>
                <a:r>
                  <a:rPr lang="en" altLang="zh-CN" sz="2400" dirty="0">
                    <a:solidFill>
                      <a:schemeClr val="bg1">
                        <a:lumMod val="75000"/>
                      </a:schemeClr>
                    </a:solidFill>
                  </a:rPr>
                  <a:t>trying</a:t>
                </a:r>
                <a:r>
                  <a:rPr lang="zh-CN" altLang="en-US" sz="2400" dirty="0">
                    <a:solidFill>
                      <a:schemeClr val="bg1">
                        <a:lumMod val="75000"/>
                      </a:schemeClr>
                    </a:solidFill>
                  </a:rPr>
                  <a:t> </a:t>
                </a:r>
                <a:r>
                  <a:rPr lang="en" altLang="zh-CN" sz="2400" dirty="0">
                    <a:solidFill>
                      <a:schemeClr val="bg1">
                        <a:lumMod val="75000"/>
                      </a:schemeClr>
                    </a:solidFill>
                  </a:rPr>
                  <a:t>to</a:t>
                </a:r>
                <a:r>
                  <a:rPr lang="zh-CN" altLang="en-US" sz="2400" dirty="0">
                    <a:solidFill>
                      <a:schemeClr val="bg1">
                        <a:lumMod val="75000"/>
                      </a:schemeClr>
                    </a:solidFill>
                  </a:rPr>
                  <a:t> </a:t>
                </a:r>
                <a:r>
                  <a:rPr lang="en" altLang="zh-CN" sz="2400" dirty="0">
                    <a:solidFill>
                      <a:schemeClr val="bg1">
                        <a:lumMod val="75000"/>
                      </a:schemeClr>
                    </a:solidFill>
                  </a:rPr>
                  <a:t>explain</a:t>
                </a:r>
                <a:r>
                  <a:rPr lang="zh-CN" altLang="en-US" sz="2400" dirty="0">
                    <a:solidFill>
                      <a:schemeClr val="bg1">
                        <a:lumMod val="75000"/>
                      </a:schemeClr>
                    </a:solidFill>
                  </a:rPr>
                  <a:t> </a:t>
                </a:r>
                <a:r>
                  <a:rPr lang="en" altLang="zh-CN" sz="2400" dirty="0">
                    <a:solidFill>
                      <a:schemeClr val="bg1">
                        <a:lumMod val="75000"/>
                      </a:schemeClr>
                    </a:solidFill>
                  </a:rPr>
                  <a:t>temporal</a:t>
                </a:r>
                <a:r>
                  <a:rPr lang="zh-CN" altLang="en-US" sz="2400" dirty="0">
                    <a:solidFill>
                      <a:schemeClr val="bg1">
                        <a:lumMod val="75000"/>
                      </a:schemeClr>
                    </a:solidFill>
                  </a:rPr>
                  <a:t> </a:t>
                </a:r>
                <a:r>
                  <a:rPr lang="en" altLang="zh-CN" sz="2400" dirty="0">
                    <a:solidFill>
                      <a:schemeClr val="bg1">
                        <a:lumMod val="75000"/>
                      </a:schemeClr>
                    </a:solidFill>
                  </a:rPr>
                  <a:t>variation</a:t>
                </a:r>
                <a:r>
                  <a:rPr lang="zh-CN" altLang="en-US" sz="2400" dirty="0">
                    <a:solidFill>
                      <a:schemeClr val="bg1">
                        <a:lumMod val="75000"/>
                      </a:schemeClr>
                    </a:solidFill>
                  </a:rPr>
                  <a:t> </a:t>
                </a:r>
                <a:r>
                  <a:rPr lang="en" altLang="zh-CN" sz="2400" dirty="0">
                    <a:solidFill>
                      <a:schemeClr val="bg1">
                        <a:lumMod val="75000"/>
                      </a:schemeClr>
                    </a:solidFill>
                  </a:rPr>
                  <a:t>in</a:t>
                </a:r>
                <a:r>
                  <a:rPr lang="zh-CN" altLang="en-US" sz="2400" dirty="0">
                    <a:solidFill>
                      <a:schemeClr val="bg1">
                        <a:lumMod val="75000"/>
                      </a:schemeClr>
                    </a:solidFill>
                  </a:rPr>
                  <a:t> </a:t>
                </a:r>
                <a:r>
                  <a:rPr lang="en" altLang="zh-CN" sz="2400" dirty="0">
                    <a:solidFill>
                      <a:schemeClr val="bg1">
                        <a:lumMod val="75000"/>
                      </a:schemeClr>
                    </a:solidFill>
                  </a:rPr>
                  <a:t>a</a:t>
                </a:r>
                <a:r>
                  <a:rPr lang="zh-CN" altLang="en-US" sz="2400" dirty="0">
                    <a:solidFill>
                      <a:schemeClr val="bg1">
                        <a:lumMod val="75000"/>
                      </a:schemeClr>
                    </a:solidFill>
                  </a:rPr>
                  <a:t> </a:t>
                </a:r>
                <a:r>
                  <a:rPr lang="en" altLang="zh-CN" sz="2400" dirty="0">
                    <a:solidFill>
                      <a:schemeClr val="bg1">
                        <a:lumMod val="75000"/>
                      </a:schemeClr>
                    </a:solidFill>
                  </a:rPr>
                  <a:t>set</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i="1" dirty="0">
                    <a:solidFill>
                      <a:schemeClr val="bg1">
                        <a:lumMod val="75000"/>
                      </a:schemeClr>
                    </a:solidFill>
                  </a:rPr>
                  <a:t>n</a:t>
                </a:r>
                <a:r>
                  <a:rPr lang="zh-CN" altLang="en-US" sz="2400" i="1" dirty="0">
                    <a:solidFill>
                      <a:schemeClr val="bg1">
                        <a:lumMod val="75000"/>
                      </a:schemeClr>
                    </a:solidFill>
                  </a:rPr>
                  <a:t> </a:t>
                </a:r>
                <a:r>
                  <a:rPr lang="en" altLang="zh-CN" sz="2400" dirty="0">
                    <a:solidFill>
                      <a:schemeClr val="bg1">
                        <a:lumMod val="75000"/>
                      </a:schemeClr>
                    </a:solidFill>
                  </a:rPr>
                  <a:t>observed</a:t>
                </a:r>
                <a:r>
                  <a:rPr lang="zh-CN" altLang="en-US" sz="2400" dirty="0">
                    <a:solidFill>
                      <a:schemeClr val="bg1">
                        <a:lumMod val="75000"/>
                      </a:schemeClr>
                    </a:solidFill>
                  </a:rPr>
                  <a:t> </a:t>
                </a:r>
                <a:r>
                  <a:rPr lang="en" altLang="zh-CN" sz="2400" dirty="0">
                    <a:solidFill>
                      <a:schemeClr val="bg1">
                        <a:lumMod val="75000"/>
                      </a:schemeClr>
                    </a:solidFill>
                  </a:rPr>
                  <a:t>time-series</a:t>
                </a:r>
                <a:r>
                  <a:rPr lang="zh-CN" altLang="en-US" sz="2400" dirty="0">
                    <a:solidFill>
                      <a:schemeClr val="bg1">
                        <a:lumMod val="75000"/>
                      </a:schemeClr>
                    </a:solidFill>
                  </a:rPr>
                  <a:t> </a:t>
                </a:r>
                <a:r>
                  <a:rPr lang="en" altLang="zh-CN" sz="2400" dirty="0">
                    <a:solidFill>
                      <a:schemeClr val="bg1">
                        <a:lumMod val="75000"/>
                      </a:schemeClr>
                    </a:solidFill>
                  </a:rPr>
                  <a:t>using</a:t>
                </a:r>
                <a:r>
                  <a:rPr lang="zh-CN" altLang="en-US" sz="2400" dirty="0">
                    <a:solidFill>
                      <a:schemeClr val="bg1">
                        <a:lumMod val="75000"/>
                      </a:schemeClr>
                    </a:solidFill>
                  </a:rPr>
                  <a:t> </a:t>
                </a:r>
                <a:r>
                  <a:rPr lang="en" altLang="zh-CN" sz="2400" dirty="0">
                    <a:solidFill>
                      <a:schemeClr val="bg1">
                        <a:lumMod val="75000"/>
                      </a:schemeClr>
                    </a:solidFill>
                  </a:rPr>
                  <a:t>linear</a:t>
                </a:r>
                <a:r>
                  <a:rPr lang="zh-CN" altLang="en-US" sz="2400" dirty="0">
                    <a:solidFill>
                      <a:schemeClr val="bg1">
                        <a:lumMod val="75000"/>
                      </a:schemeClr>
                    </a:solidFill>
                  </a:rPr>
                  <a:t> </a:t>
                </a:r>
                <a:r>
                  <a:rPr lang="en" altLang="zh-CN" sz="2400" dirty="0">
                    <a:solidFill>
                      <a:schemeClr val="bg1">
                        <a:lumMod val="75000"/>
                      </a:schemeClr>
                    </a:solidFill>
                  </a:rPr>
                  <a:t>combinations</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dirty="0">
                    <a:solidFill>
                      <a:schemeClr val="bg1">
                        <a:lumMod val="75000"/>
                      </a:schemeClr>
                    </a:solidFill>
                  </a:rPr>
                  <a:t>autocorrelated</a:t>
                </a:r>
                <a:r>
                  <a:rPr lang="zh-CN" altLang="en-US" sz="2400" dirty="0">
                    <a:solidFill>
                      <a:schemeClr val="bg1">
                        <a:lumMod val="75000"/>
                      </a:schemeClr>
                    </a:solidFill>
                  </a:rPr>
                  <a:t> </a:t>
                </a:r>
                <a:r>
                  <a:rPr lang="en" altLang="zh-CN" sz="2400" dirty="0">
                    <a:solidFill>
                      <a:schemeClr val="bg1">
                        <a:lumMod val="75000"/>
                      </a:schemeClr>
                    </a:solidFill>
                  </a:rPr>
                  <a:t>processes</a:t>
                </a:r>
                <a:r>
                  <a:rPr lang="zh-CN" altLang="en-US" sz="2400" dirty="0">
                    <a:solidFill>
                      <a:schemeClr val="bg1">
                        <a:lumMod val="75000"/>
                      </a:schemeClr>
                    </a:solidFill>
                  </a:rPr>
                  <a:t> </a:t>
                </a:r>
                <a:r>
                  <a:rPr lang="en" altLang="zh-CN" sz="2400" dirty="0">
                    <a:solidFill>
                      <a:schemeClr val="bg1">
                        <a:lumMod val="75000"/>
                      </a:schemeClr>
                    </a:solidFill>
                  </a:rPr>
                  <a:t>(potentially</a:t>
                </a:r>
                <a:r>
                  <a:rPr lang="zh-CN" altLang="en-US" sz="2400" dirty="0">
                    <a:solidFill>
                      <a:schemeClr val="bg1">
                        <a:lumMod val="75000"/>
                      </a:schemeClr>
                    </a:solidFill>
                  </a:rPr>
                  <a:t> </a:t>
                </a:r>
                <a:r>
                  <a:rPr lang="en" altLang="zh-CN" sz="2400" dirty="0">
                    <a:solidFill>
                      <a:schemeClr val="bg1">
                        <a:lumMod val="75000"/>
                      </a:schemeClr>
                    </a:solidFill>
                  </a:rPr>
                  <a:t>shared</a:t>
                </a:r>
                <a:r>
                  <a:rPr lang="zh-CN" altLang="en-US" sz="2400" dirty="0">
                    <a:solidFill>
                      <a:schemeClr val="bg1">
                        <a:lumMod val="75000"/>
                      </a:schemeClr>
                    </a:solidFill>
                  </a:rPr>
                  <a:t> </a:t>
                </a:r>
                <a:r>
                  <a:rPr lang="en" altLang="zh-CN" sz="2400" dirty="0">
                    <a:solidFill>
                      <a:schemeClr val="bg1">
                        <a:lumMod val="75000"/>
                      </a:schemeClr>
                    </a:solidFill>
                  </a:rPr>
                  <a:t>across</a:t>
                </a:r>
                <a:r>
                  <a:rPr lang="zh-CN" altLang="en-US" sz="2400" dirty="0">
                    <a:solidFill>
                      <a:schemeClr val="bg1">
                        <a:lumMod val="75000"/>
                      </a:schemeClr>
                    </a:solidFill>
                  </a:rPr>
                  <a:t> </a:t>
                </a:r>
                <a:r>
                  <a:rPr lang="en" altLang="zh-CN" sz="2400" dirty="0">
                    <a:solidFill>
                      <a:schemeClr val="bg1">
                        <a:lumMod val="75000"/>
                      </a:schemeClr>
                    </a:solidFill>
                  </a:rPr>
                  <a:t>time</a:t>
                </a:r>
                <a:r>
                  <a:rPr lang="en-US" altLang="zh-CN" sz="2400" dirty="0">
                    <a:solidFill>
                      <a:schemeClr val="bg1">
                        <a:lumMod val="75000"/>
                      </a:schemeClr>
                    </a:solidFill>
                  </a:rPr>
                  <a:t>-</a:t>
                </a:r>
                <a:r>
                  <a:rPr lang="en" altLang="zh-CN" sz="2400" dirty="0">
                    <a:solidFill>
                      <a:schemeClr val="bg1">
                        <a:lumMod val="75000"/>
                      </a:schemeClr>
                    </a:solidFill>
                  </a:rPr>
                  <a:t>series),</a:t>
                </a:r>
                <a:r>
                  <a:rPr lang="zh-CN" altLang="en-US" sz="2400" dirty="0">
                    <a:solidFill>
                      <a:schemeClr val="bg1">
                        <a:lumMod val="75000"/>
                      </a:schemeClr>
                    </a:solidFill>
                  </a:rPr>
                  <a:t> </a:t>
                </a:r>
                <a:r>
                  <a:rPr lang="en" altLang="zh-CN" sz="2400" dirty="0">
                    <a:solidFill>
                      <a:schemeClr val="bg1">
                        <a:lumMod val="75000"/>
                      </a:schemeClr>
                    </a:solidFill>
                  </a:rPr>
                  <a:t>covariates,</a:t>
                </a:r>
                <a:r>
                  <a:rPr lang="zh-CN" altLang="en-US" sz="2400" dirty="0">
                    <a:solidFill>
                      <a:schemeClr val="bg1">
                        <a:lumMod val="75000"/>
                      </a:schemeClr>
                    </a:solidFill>
                  </a:rPr>
                  <a:t> </a:t>
                </a:r>
                <a:r>
                  <a:rPr lang="en" altLang="zh-CN" sz="2400" dirty="0">
                    <a:solidFill>
                      <a:schemeClr val="bg1">
                        <a:lumMod val="75000"/>
                      </a:schemeClr>
                    </a:solidFill>
                  </a:rPr>
                  <a:t>additional</a:t>
                </a:r>
                <a:r>
                  <a:rPr lang="zh-CN" altLang="en-US" sz="2400" dirty="0">
                    <a:solidFill>
                      <a:schemeClr val="bg1">
                        <a:lumMod val="75000"/>
                      </a:schemeClr>
                    </a:solidFill>
                  </a:rPr>
                  <a:t> </a:t>
                </a:r>
                <a:r>
                  <a:rPr lang="en" altLang="zh-CN" sz="2400" dirty="0">
                    <a:solidFill>
                      <a:schemeClr val="bg1">
                        <a:lumMod val="75000"/>
                      </a:schemeClr>
                    </a:solidFill>
                  </a:rPr>
                  <a:t>linear</a:t>
                </a:r>
                <a:r>
                  <a:rPr lang="zh-CN" altLang="en-US" sz="2400" dirty="0">
                    <a:solidFill>
                      <a:schemeClr val="bg1">
                        <a:lumMod val="75000"/>
                      </a:schemeClr>
                    </a:solidFill>
                  </a:rPr>
                  <a:t> </a:t>
                </a:r>
                <a:r>
                  <a:rPr lang="en" altLang="zh-CN" sz="2400" dirty="0">
                    <a:solidFill>
                      <a:schemeClr val="bg1">
                        <a:lumMod val="75000"/>
                      </a:schemeClr>
                    </a:solidFill>
                  </a:rPr>
                  <a:t>trend</a:t>
                </a:r>
                <a:r>
                  <a:rPr lang="zh-CN" altLang="en-US" sz="2400" dirty="0">
                    <a:solidFill>
                      <a:schemeClr val="bg1">
                        <a:lumMod val="75000"/>
                      </a:schemeClr>
                    </a:solidFill>
                  </a:rPr>
                  <a:t> </a:t>
                </a:r>
                <a:r>
                  <a:rPr lang="en" altLang="zh-CN" sz="2400" dirty="0">
                    <a:solidFill>
                      <a:schemeClr val="bg1">
                        <a:lumMod val="75000"/>
                      </a:schemeClr>
                    </a:solidFill>
                  </a:rPr>
                  <a:t>and</a:t>
                </a:r>
                <a:r>
                  <a:rPr lang="zh-CN" altLang="en-US" sz="2400" dirty="0">
                    <a:solidFill>
                      <a:schemeClr val="bg1">
                        <a:lumMod val="75000"/>
                      </a:schemeClr>
                    </a:solidFill>
                  </a:rPr>
                  <a:t> </a:t>
                </a:r>
                <a:r>
                  <a:rPr lang="en" altLang="zh-CN" sz="2400" dirty="0">
                    <a:solidFill>
                      <a:schemeClr val="bg1">
                        <a:lumMod val="75000"/>
                      </a:schemeClr>
                    </a:solidFill>
                  </a:rPr>
                  <a:t>error.</a:t>
                </a:r>
                <a:r>
                  <a:rPr lang="zh-CN" altLang="en-US" sz="2400" dirty="0">
                    <a:solidFill>
                      <a:schemeClr val="bg1">
                        <a:lumMod val="75000"/>
                      </a:schemeClr>
                    </a:solidFill>
                  </a:rPr>
                  <a:t> </a:t>
                </a:r>
                <a:r>
                  <a:rPr lang="en" altLang="zh-CN" sz="2400" dirty="0">
                    <a:highlight>
                      <a:srgbClr val="FFFF00"/>
                    </a:highlight>
                  </a:rPr>
                  <a:t>The</a:t>
                </a:r>
                <a:r>
                  <a:rPr lang="zh-CN" altLang="en-US" sz="2400" dirty="0">
                    <a:highlight>
                      <a:srgbClr val="FFFF00"/>
                    </a:highlight>
                  </a:rPr>
                  <a:t> </a:t>
                </a:r>
                <a:r>
                  <a:rPr lang="en" altLang="zh-CN" sz="2400" dirty="0">
                    <a:highlight>
                      <a:srgbClr val="FFFF00"/>
                    </a:highlight>
                  </a:rPr>
                  <a:t>model</a:t>
                </a:r>
                <a:r>
                  <a:rPr lang="zh-CN" altLang="en-US" sz="2400" dirty="0">
                    <a:highlight>
                      <a:srgbClr val="FFFF00"/>
                    </a:highlight>
                  </a:rPr>
                  <a:t> </a:t>
                </a:r>
                <a:r>
                  <a:rPr lang="en" altLang="zh-CN" sz="2400" dirty="0">
                    <a:highlight>
                      <a:srgbClr val="FFFF00"/>
                    </a:highlight>
                  </a:rPr>
                  <a:t>consists</a:t>
                </a:r>
                <a:r>
                  <a:rPr lang="zh-CN" altLang="en-US" sz="2400" dirty="0">
                    <a:highlight>
                      <a:srgbClr val="FFFF00"/>
                    </a:highlight>
                  </a:rPr>
                  <a:t> </a:t>
                </a:r>
                <a:r>
                  <a:rPr lang="en" altLang="zh-CN" sz="2400" dirty="0">
                    <a:highlight>
                      <a:srgbClr val="FFFF00"/>
                    </a:highlight>
                  </a:rPr>
                  <a:t>of</a:t>
                </a:r>
                <a:r>
                  <a:rPr lang="zh-CN" altLang="en-US" sz="2400" dirty="0">
                    <a:highlight>
                      <a:srgbClr val="FFFF00"/>
                    </a:highlight>
                  </a:rPr>
                  <a:t> </a:t>
                </a:r>
                <a:r>
                  <a:rPr lang="en" altLang="zh-CN" sz="2400" dirty="0">
                    <a:highlight>
                      <a:srgbClr val="FFFF00"/>
                    </a:highlight>
                  </a:rPr>
                  <a:t>a</a:t>
                </a:r>
                <a:r>
                  <a:rPr lang="zh-CN" altLang="en-US" sz="2400" dirty="0">
                    <a:highlight>
                      <a:srgbClr val="FFFF00"/>
                    </a:highlight>
                  </a:rPr>
                  <a:t> </a:t>
                </a:r>
                <a:r>
                  <a:rPr lang="en" altLang="zh-CN" sz="2400" dirty="0">
                    <a:highlight>
                      <a:srgbClr val="FFFF00"/>
                    </a:highlight>
                  </a:rPr>
                  <a:t>state</a:t>
                </a:r>
                <a:r>
                  <a:rPr lang="zh-CN" altLang="en-US" sz="2400" dirty="0">
                    <a:highlight>
                      <a:srgbClr val="FFFF00"/>
                    </a:highlight>
                  </a:rPr>
                  <a:t> </a:t>
                </a:r>
                <a:r>
                  <a:rPr lang="en" altLang="zh-CN" sz="2400" dirty="0">
                    <a:highlight>
                      <a:srgbClr val="FFFF00"/>
                    </a:highlight>
                  </a:rPr>
                  <a:t>equation</a:t>
                </a:r>
                <a:r>
                  <a:rPr lang="zh-CN" altLang="en-US" sz="2400" dirty="0">
                    <a:highlight>
                      <a:srgbClr val="FFFF00"/>
                    </a:highlight>
                  </a:rPr>
                  <a:t> </a:t>
                </a:r>
                <a:r>
                  <a:rPr lang="en" altLang="zh-CN" sz="2400" dirty="0">
                    <a:highlight>
                      <a:srgbClr val="FFFF00"/>
                    </a:highlight>
                  </a:rPr>
                  <a:t>and</a:t>
                </a:r>
                <a:r>
                  <a:rPr lang="zh-CN" altLang="en-US" sz="2400" dirty="0">
                    <a:highlight>
                      <a:srgbClr val="FFFF00"/>
                    </a:highlight>
                  </a:rPr>
                  <a:t> </a:t>
                </a:r>
                <a:r>
                  <a:rPr lang="en" altLang="zh-CN" sz="2400" dirty="0">
                    <a:highlight>
                      <a:srgbClr val="FFFF00"/>
                    </a:highlight>
                  </a:rPr>
                  <a:t>an</a:t>
                </a:r>
                <a:r>
                  <a:rPr lang="zh-CN" altLang="en-US" sz="2400" dirty="0">
                    <a:highlight>
                      <a:srgbClr val="FFFF00"/>
                    </a:highlight>
                  </a:rPr>
                  <a:t> </a:t>
                </a:r>
                <a:r>
                  <a:rPr lang="en" altLang="zh-CN" sz="2400" dirty="0">
                    <a:highlight>
                      <a:srgbClr val="FFFF00"/>
                    </a:highlight>
                  </a:rPr>
                  <a:t>observation</a:t>
                </a:r>
                <a:r>
                  <a:rPr lang="zh-CN" altLang="en-US" sz="2400" dirty="0">
                    <a:highlight>
                      <a:srgbClr val="FFFF00"/>
                    </a:highlight>
                  </a:rPr>
                  <a:t> </a:t>
                </a:r>
                <a:r>
                  <a:rPr lang="en" altLang="zh-CN" sz="2400" dirty="0">
                    <a:highlight>
                      <a:srgbClr val="FFFF00"/>
                    </a:highlight>
                  </a:rPr>
                  <a:t>equation.</a:t>
                </a:r>
              </a:p>
              <a:p>
                <a:pPr algn="just"/>
                <a:r>
                  <a:rPr lang="en" altLang="zh-CN" sz="2400" dirty="0">
                    <a:solidFill>
                      <a:schemeClr val="bg1">
                        <a:lumMod val="75000"/>
                      </a:schemeClr>
                    </a:solidFill>
                  </a:rPr>
                  <a:t>The</a:t>
                </a:r>
                <a:r>
                  <a:rPr lang="zh-CN" altLang="en-US" sz="2400" dirty="0">
                    <a:solidFill>
                      <a:schemeClr val="bg1">
                        <a:lumMod val="75000"/>
                      </a:schemeClr>
                    </a:solidFill>
                  </a:rPr>
                  <a:t> </a:t>
                </a:r>
                <a:r>
                  <a:rPr lang="en" altLang="zh-CN" sz="2400" dirty="0">
                    <a:solidFill>
                      <a:schemeClr val="bg1">
                        <a:lumMod val="75000"/>
                      </a:schemeClr>
                    </a:solidFill>
                  </a:rPr>
                  <a:t>state</a:t>
                </a:r>
                <a:r>
                  <a:rPr lang="zh-CN" altLang="en-US" sz="2400" dirty="0">
                    <a:solidFill>
                      <a:schemeClr val="bg1">
                        <a:lumMod val="75000"/>
                      </a:schemeClr>
                    </a:solidFill>
                  </a:rPr>
                  <a:t> </a:t>
                </a:r>
                <a:r>
                  <a:rPr lang="en" altLang="zh-CN" sz="2400" dirty="0">
                    <a:solidFill>
                      <a:schemeClr val="bg1">
                        <a:lumMod val="75000"/>
                      </a:schemeClr>
                    </a:solidFill>
                  </a:rPr>
                  <a:t>equation,</a:t>
                </a:r>
                <a:r>
                  <a:rPr lang="zh-CN" altLang="en-US" sz="2400" dirty="0">
                    <a:solidFill>
                      <a:schemeClr val="bg1">
                        <a:lumMod val="75000"/>
                      </a:schemeClr>
                    </a:solidFill>
                  </a:rPr>
                  <a:t> </a:t>
                </a:r>
                <a:endParaRPr lang="en-US" altLang="zh-CN" sz="2400" dirty="0">
                  <a:solidFill>
                    <a:schemeClr val="bg1">
                      <a:lumMod val="75000"/>
                    </a:schemeClr>
                  </a:solidFill>
                </a:endParaRPr>
              </a:p>
              <a:p>
                <a:pPr algn="just"/>
                <a:r>
                  <a:rPr lang="en" altLang="zh-CN" sz="2400" dirty="0">
                    <a:solidFill>
                      <a:schemeClr val="bg1">
                        <a:lumMod val="75000"/>
                      </a:schemeClr>
                    </a:solidFill>
                  </a:rPr>
                  <a:t>represents</a:t>
                </a:r>
                <a:r>
                  <a:rPr lang="zh-CN" altLang="en-US" sz="2400" dirty="0">
                    <a:solidFill>
                      <a:schemeClr val="bg1">
                        <a:lumMod val="75000"/>
                      </a:schemeClr>
                    </a:solidFill>
                  </a:rPr>
                  <a:t> </a:t>
                </a:r>
                <a:r>
                  <a:rPr lang="en" altLang="zh-CN" sz="2400" dirty="0">
                    <a:solidFill>
                      <a:schemeClr val="bg1">
                        <a:lumMod val="75000"/>
                      </a:schemeClr>
                    </a:solidFill>
                  </a:rPr>
                  <a:t>a</a:t>
                </a:r>
                <a:r>
                  <a:rPr lang="zh-CN" altLang="en-US" sz="2400" dirty="0">
                    <a:solidFill>
                      <a:schemeClr val="bg1">
                        <a:lumMod val="75000"/>
                      </a:schemeClr>
                    </a:solidFill>
                  </a:rPr>
                  <a:t> </a:t>
                </a:r>
                <a:r>
                  <a:rPr lang="en" altLang="zh-CN" sz="2400" dirty="0">
                    <a:solidFill>
                      <a:schemeClr val="bg1">
                        <a:lumMod val="75000"/>
                      </a:schemeClr>
                    </a:solidFill>
                  </a:rPr>
                  <a:t>vector</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dirty="0">
                    <a:solidFill>
                      <a:schemeClr val="bg1">
                        <a:lumMod val="75000"/>
                      </a:schemeClr>
                    </a:solidFill>
                  </a:rPr>
                  <a:t>unobserved</a:t>
                </a:r>
                <a:r>
                  <a:rPr lang="zh-CN" altLang="en-US" sz="2400" dirty="0">
                    <a:solidFill>
                      <a:schemeClr val="bg1">
                        <a:lumMod val="75000"/>
                      </a:schemeClr>
                    </a:solidFill>
                  </a:rPr>
                  <a:t> </a:t>
                </a:r>
                <a:r>
                  <a:rPr lang="en" altLang="zh-CN" sz="2400" dirty="0">
                    <a:solidFill>
                      <a:schemeClr val="bg1">
                        <a:lumMod val="75000"/>
                      </a:schemeClr>
                    </a:solidFill>
                  </a:rPr>
                  <a:t>autocorrelated</a:t>
                </a:r>
                <a:r>
                  <a:rPr lang="zh-CN" altLang="en-US" sz="2400" dirty="0">
                    <a:solidFill>
                      <a:schemeClr val="bg1">
                        <a:lumMod val="75000"/>
                      </a:schemeClr>
                    </a:solidFill>
                  </a:rPr>
                  <a:t> </a:t>
                </a:r>
                <a:r>
                  <a:rPr lang="en" altLang="zh-CN" sz="2400" dirty="0">
                    <a:solidFill>
                      <a:schemeClr val="bg1">
                        <a:lumMod val="75000"/>
                      </a:schemeClr>
                    </a:solidFill>
                  </a:rPr>
                  <a:t>process</a:t>
                </a:r>
                <a:r>
                  <a:rPr lang="zh-CN" altLang="en-US" sz="2400" dirty="0">
                    <a:solidFill>
                      <a:schemeClr val="bg1">
                        <a:lumMod val="75000"/>
                      </a:schemeClr>
                    </a:solidFill>
                  </a:rPr>
                  <a:t> </a:t>
                </a:r>
                <a:r>
                  <a:rPr lang="en" altLang="zh-CN" sz="2400" dirty="0">
                    <a:solidFill>
                      <a:schemeClr val="bg1">
                        <a:lumMod val="75000"/>
                      </a:schemeClr>
                    </a:solidFill>
                  </a:rPr>
                  <a:t>overtime.</a:t>
                </a:r>
                <a:r>
                  <a:rPr lang="zh-CN" altLang="en-US" sz="2400" dirty="0">
                    <a:solidFill>
                      <a:schemeClr val="bg1">
                        <a:lumMod val="75000"/>
                      </a:schemeClr>
                    </a:solidFill>
                  </a:rPr>
                  <a:t> </a:t>
                </a:r>
                <a:r>
                  <a:rPr lang="en" altLang="zh-CN" sz="2400" dirty="0">
                    <a:solidFill>
                      <a:schemeClr val="bg1">
                        <a:lumMod val="75000"/>
                      </a:schemeClr>
                    </a:solidFill>
                  </a:rPr>
                  <a:t>Here,</a:t>
                </a:r>
                <a:r>
                  <a:rPr lang="zh-CN" altLang="en-US" sz="2400" dirty="0">
                    <a:solidFill>
                      <a:schemeClr val="bg1">
                        <a:lumMod val="75000"/>
                      </a:schemeClr>
                    </a:solidFill>
                  </a:rPr>
                  <a:t> </a:t>
                </a:r>
                <a14:m>
                  <m:oMath xmlns:m="http://schemas.openxmlformats.org/officeDocument/2006/math">
                    <m:sSub>
                      <m:sSubPr>
                        <m:ctrlPr>
                          <a:rPr lang="en-US" altLang="zh-CN" sz="2400" i="1" smtClean="0">
                            <a:solidFill>
                              <a:schemeClr val="bg1">
                                <a:lumMod val="75000"/>
                              </a:schemeClr>
                            </a:solidFill>
                            <a:latin typeface="Cambria Math" panose="02040503050406030204" pitchFamily="18" charset="0"/>
                          </a:rPr>
                        </m:ctrlPr>
                      </m:sSubPr>
                      <m:e>
                        <m:r>
                          <a:rPr lang="en-US" altLang="zh-CN" sz="2400" b="0" i="1" smtClean="0">
                            <a:solidFill>
                              <a:schemeClr val="bg1">
                                <a:lumMod val="75000"/>
                              </a:schemeClr>
                            </a:solidFill>
                            <a:latin typeface="Cambria Math" panose="02040503050406030204" pitchFamily="18" charset="0"/>
                          </a:rPr>
                          <m:t>𝑥</m:t>
                        </m:r>
                      </m:e>
                      <m:sub>
                        <m:r>
                          <a:rPr lang="en-US" altLang="zh-CN" sz="2400" b="0" i="1" smtClean="0">
                            <a:solidFill>
                              <a:schemeClr val="bg1">
                                <a:lumMod val="75000"/>
                              </a:schemeClr>
                            </a:solidFill>
                            <a:latin typeface="Cambria Math" panose="02040503050406030204" pitchFamily="18" charset="0"/>
                          </a:rPr>
                          <m:t>𝑡</m:t>
                        </m:r>
                      </m:sub>
                    </m:sSub>
                    <m:r>
                      <a:rPr lang="en-US" altLang="zh-CN" sz="2400" b="0" i="1" smtClean="0">
                        <a:solidFill>
                          <a:schemeClr val="bg1">
                            <a:lumMod val="75000"/>
                          </a:schemeClr>
                        </a:solidFill>
                        <a:latin typeface="Cambria Math" panose="02040503050406030204" pitchFamily="18" charset="0"/>
                      </a:rPr>
                      <m:t> </m:t>
                    </m:r>
                  </m:oMath>
                </a14:m>
                <a:r>
                  <a:rPr lang="en" altLang="zh-CN" sz="2400" dirty="0">
                    <a:solidFill>
                      <a:schemeClr val="bg1">
                        <a:lumMod val="75000"/>
                      </a:schemeClr>
                    </a:solidFill>
                  </a:rPr>
                  <a:t>is the unobserved value of the state(s) at time </a:t>
                </a:r>
                <a:r>
                  <a:rPr lang="en" altLang="zh-CN" sz="2400" i="1" dirty="0">
                    <a:solidFill>
                      <a:schemeClr val="bg1">
                        <a:lumMod val="75000"/>
                      </a:schemeClr>
                    </a:solidFill>
                  </a:rPr>
                  <a:t>t</a:t>
                </a:r>
                <a:r>
                  <a:rPr lang="en" altLang="zh-CN" sz="2400" dirty="0">
                    <a:solidFill>
                      <a:schemeClr val="bg1">
                        <a:lumMod val="75000"/>
                      </a:schemeClr>
                    </a:solidFill>
                  </a:rPr>
                  <a:t>, </a:t>
                </a:r>
                <a:r>
                  <a:rPr lang="en" altLang="zh-CN" sz="2400" i="1" dirty="0">
                    <a:solidFill>
                      <a:schemeClr val="bg1">
                        <a:lumMod val="75000"/>
                      </a:schemeClr>
                    </a:solidFill>
                  </a:rPr>
                  <a:t>B </a:t>
                </a:r>
                <a:r>
                  <a:rPr lang="en" altLang="zh-CN" sz="2400" dirty="0">
                    <a:solidFill>
                      <a:schemeClr val="bg1">
                        <a:lumMod val="75000"/>
                      </a:schemeClr>
                    </a:solidFill>
                  </a:rPr>
                  <a:t>is the auto correlation in the state(s), </a:t>
                </a:r>
                <a:r>
                  <a:rPr lang="en" altLang="zh-CN" sz="2400" i="1" dirty="0">
                    <a:solidFill>
                      <a:schemeClr val="bg1">
                        <a:lumMod val="75000"/>
                      </a:schemeClr>
                    </a:solidFill>
                  </a:rPr>
                  <a:t>c </a:t>
                </a:r>
                <a:r>
                  <a:rPr lang="en" altLang="zh-CN" sz="2400" dirty="0">
                    <a:solidFill>
                      <a:schemeClr val="bg1">
                        <a:lumMod val="75000"/>
                      </a:schemeClr>
                    </a:solidFill>
                  </a:rPr>
                  <a:t>are potential covariates that explain the autocorrelated state(s) and the irrespective coefficients, </a:t>
                </a:r>
                <a:r>
                  <a:rPr lang="en" altLang="zh-CN" sz="2400" i="1" dirty="0">
                    <a:solidFill>
                      <a:schemeClr val="bg1">
                        <a:lumMod val="75000"/>
                      </a:schemeClr>
                    </a:solidFill>
                  </a:rPr>
                  <a:t>C</a:t>
                </a:r>
                <a:r>
                  <a:rPr lang="en" altLang="zh-CN" sz="2400" dirty="0">
                    <a:solidFill>
                      <a:schemeClr val="bg1">
                        <a:lumMod val="75000"/>
                      </a:schemeClr>
                    </a:solidFill>
                  </a:rPr>
                  <a:t>, and </a:t>
                </a:r>
                <a:r>
                  <a:rPr lang="en" altLang="zh-CN" sz="2400" i="1" dirty="0">
                    <a:solidFill>
                      <a:schemeClr val="bg1">
                        <a:lumMod val="75000"/>
                      </a:schemeClr>
                    </a:solidFill>
                  </a:rPr>
                  <a:t>u </a:t>
                </a:r>
                <a:r>
                  <a:rPr lang="en" altLang="zh-CN" sz="2400" dirty="0">
                    <a:solidFill>
                      <a:schemeClr val="bg1">
                        <a:lumMod val="75000"/>
                      </a:schemeClr>
                    </a:solidFill>
                  </a:rPr>
                  <a:t>is a possible linear trend. The process error (</a:t>
                </a:r>
                <a14:m>
                  <m:oMath xmlns:m="http://schemas.openxmlformats.org/officeDocument/2006/math">
                    <m:sSub>
                      <m:sSubPr>
                        <m:ctrlPr>
                          <a:rPr lang="en" altLang="zh-CN" sz="2400" i="1" smtClean="0">
                            <a:solidFill>
                              <a:schemeClr val="bg1">
                                <a:lumMod val="75000"/>
                              </a:schemeClr>
                            </a:solidFill>
                            <a:latin typeface="Cambria Math" panose="02040503050406030204" pitchFamily="18" charset="0"/>
                          </a:rPr>
                        </m:ctrlPr>
                      </m:sSubPr>
                      <m:e>
                        <m:r>
                          <a:rPr lang="en-US" altLang="zh-CN" sz="2400" b="0" i="1" smtClean="0">
                            <a:solidFill>
                              <a:schemeClr val="bg1">
                                <a:lumMod val="75000"/>
                              </a:schemeClr>
                            </a:solidFill>
                            <a:latin typeface="Cambria Math" panose="02040503050406030204" pitchFamily="18" charset="0"/>
                          </a:rPr>
                          <m:t>𝑤</m:t>
                        </m:r>
                      </m:e>
                      <m:sub>
                        <m:r>
                          <a:rPr lang="en-US" altLang="zh-CN" sz="2400" b="0" i="1" smtClean="0">
                            <a:solidFill>
                              <a:schemeClr val="bg1">
                                <a:lumMod val="75000"/>
                              </a:schemeClr>
                            </a:solidFill>
                            <a:latin typeface="Cambria Math" panose="02040503050406030204" pitchFamily="18" charset="0"/>
                          </a:rPr>
                          <m:t>𝑡</m:t>
                        </m:r>
                      </m:sub>
                    </m:sSub>
                  </m:oMath>
                </a14:m>
                <a:r>
                  <a:rPr lang="en" altLang="zh-CN" sz="2400" dirty="0">
                    <a:solidFill>
                      <a:schemeClr val="bg1">
                        <a:lumMod val="75000"/>
                      </a:schemeClr>
                    </a:solidFill>
                  </a:rPr>
                  <a:t>) follows a multivariate normal distribution </a:t>
                </a:r>
                <a:r>
                  <a:rPr lang="en" altLang="zh-CN" sz="2400" dirty="0" err="1">
                    <a:solidFill>
                      <a:schemeClr val="bg1">
                        <a:lumMod val="75000"/>
                      </a:schemeClr>
                    </a:solidFill>
                  </a:rPr>
                  <a:t>centred</a:t>
                </a:r>
                <a:r>
                  <a:rPr lang="en" altLang="zh-CN" sz="2400" dirty="0">
                    <a:solidFill>
                      <a:schemeClr val="bg1">
                        <a:lumMod val="75000"/>
                      </a:schemeClr>
                    </a:solidFill>
                  </a:rPr>
                  <a:t> on zero with a covariance matrix </a:t>
                </a:r>
                <a:r>
                  <a:rPr lang="en" altLang="zh-CN" sz="2400" i="1" dirty="0">
                    <a:solidFill>
                      <a:schemeClr val="bg1">
                        <a:lumMod val="75000"/>
                      </a:schemeClr>
                    </a:solidFill>
                  </a:rPr>
                  <a:t>Q</a:t>
                </a:r>
                <a:r>
                  <a:rPr lang="en" altLang="zh-CN" sz="2400" dirty="0">
                    <a:solidFill>
                      <a:schemeClr val="bg1">
                        <a:lumMod val="75000"/>
                      </a:schemeClr>
                    </a:solidFill>
                  </a:rPr>
                  <a:t>.</a:t>
                </a:r>
              </a:p>
              <a:p>
                <a:pPr algn="just"/>
                <a:r>
                  <a:rPr lang="en" altLang="zh-CN" sz="2400" dirty="0">
                    <a:solidFill>
                      <a:schemeClr val="bg1">
                        <a:lumMod val="75000"/>
                      </a:schemeClr>
                    </a:solidFill>
                  </a:rPr>
                  <a:t>The observation equation relates…</a:t>
                </a:r>
              </a:p>
            </p:txBody>
          </p:sp>
        </mc:Choice>
        <mc:Fallback xmlns="">
          <p:sp>
            <p:nvSpPr>
              <p:cNvPr id="22" name="文本框 21">
                <a:extLst>
                  <a:ext uri="{FF2B5EF4-FFF2-40B4-BE49-F238E27FC236}">
                    <a16:creationId xmlns:a16="http://schemas.microsoft.com/office/drawing/2014/main" id="{D083A5D9-46E1-9B4B-983C-C45EC36BFFD4}"/>
                  </a:ext>
                </a:extLst>
              </p:cNvPr>
              <p:cNvSpPr txBox="1">
                <a:spLocks noRot="1" noChangeAspect="1" noMove="1" noResize="1" noEditPoints="1" noAdjustHandles="1" noChangeArrowheads="1" noChangeShapeType="1" noTextEdit="1"/>
              </p:cNvSpPr>
              <p:nvPr/>
            </p:nvSpPr>
            <p:spPr>
              <a:xfrm>
                <a:off x="246337" y="909033"/>
                <a:ext cx="11699325" cy="5262979"/>
              </a:xfrm>
              <a:prstGeom prst="rect">
                <a:avLst/>
              </a:prstGeom>
              <a:blipFill>
                <a:blip r:embed="rId2"/>
                <a:stretch>
                  <a:fillRect l="-759" t="-964" r="-1735" b="-1687"/>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47EB0B9B-F782-A54E-802D-2FA212EFF057}"/>
              </a:ext>
            </a:extLst>
          </p:cNvPr>
          <p:cNvPicPr>
            <a:picLocks noChangeAspect="1"/>
          </p:cNvPicPr>
          <p:nvPr/>
        </p:nvPicPr>
        <p:blipFill>
          <a:blip r:embed="rId3">
            <a:alphaModFix amt="27000"/>
          </a:blip>
          <a:stretch>
            <a:fillRect/>
          </a:stretch>
        </p:blipFill>
        <p:spPr>
          <a:xfrm>
            <a:off x="3135027" y="3540522"/>
            <a:ext cx="5232400" cy="317500"/>
          </a:xfrm>
          <a:prstGeom prst="rect">
            <a:avLst/>
          </a:prstGeom>
        </p:spPr>
      </p:pic>
      <p:sp>
        <p:nvSpPr>
          <p:cNvPr id="2" name="文本框 1">
            <a:extLst>
              <a:ext uri="{FF2B5EF4-FFF2-40B4-BE49-F238E27FC236}">
                <a16:creationId xmlns:a16="http://schemas.microsoft.com/office/drawing/2014/main" id="{04B4BEAE-6F0B-784D-9074-9D43583E3515}"/>
              </a:ext>
            </a:extLst>
          </p:cNvPr>
          <p:cNvSpPr txBox="1"/>
          <p:nvPr/>
        </p:nvSpPr>
        <p:spPr>
          <a:xfrm>
            <a:off x="5906657" y="2351956"/>
            <a:ext cx="3190297" cy="584775"/>
          </a:xfrm>
          <a:prstGeom prst="rect">
            <a:avLst/>
          </a:prstGeom>
          <a:solidFill>
            <a:schemeClr val="bg1"/>
          </a:solidFill>
          <a:ln w="25400">
            <a:solidFill>
              <a:schemeClr val="accent1">
                <a:shade val="50000"/>
              </a:schemeClr>
            </a:solidFill>
          </a:ln>
        </p:spPr>
        <p:txBody>
          <a:bodyPr wrap="none" rtlCol="0">
            <a:spAutoFit/>
          </a:bodyPr>
          <a:lstStyle/>
          <a:p>
            <a:r>
              <a:rPr kumimoji="1" lang="en-US" altLang="zh-CN" sz="3200" dirty="0"/>
              <a:t>Model equations</a:t>
            </a:r>
            <a:endParaRPr kumimoji="1" lang="zh-CN" altLang="en-US" sz="3200" dirty="0"/>
          </a:p>
        </p:txBody>
      </p:sp>
    </p:spTree>
    <p:extLst>
      <p:ext uri="{BB962C8B-B14F-4D97-AF65-F5344CB8AC3E}">
        <p14:creationId xmlns:p14="http://schemas.microsoft.com/office/powerpoint/2010/main" val="1085887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论文主体部分的写法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D083A5D9-46E1-9B4B-983C-C45EC36BFFD4}"/>
                  </a:ext>
                </a:extLst>
              </p:cNvPr>
              <p:cNvSpPr txBox="1"/>
              <p:nvPr/>
            </p:nvSpPr>
            <p:spPr>
              <a:xfrm>
                <a:off x="246337" y="909033"/>
                <a:ext cx="11699325" cy="5262979"/>
              </a:xfrm>
              <a:prstGeom prst="rect">
                <a:avLst/>
              </a:prstGeom>
              <a:noFill/>
            </p:spPr>
            <p:txBody>
              <a:bodyPr wrap="square" rtlCol="0">
                <a:spAutoFit/>
              </a:bodyPr>
              <a:lstStyle/>
              <a:p>
                <a:pPr algn="just"/>
                <a:r>
                  <a:rPr lang="en" altLang="zh-CN" sz="2400" dirty="0">
                    <a:solidFill>
                      <a:schemeClr val="bg1">
                        <a:lumMod val="75000"/>
                      </a:schemeClr>
                    </a:solidFill>
                  </a:rPr>
                  <a:t>To</a:t>
                </a:r>
                <a:r>
                  <a:rPr lang="zh-CN" altLang="en-US" sz="2400" dirty="0">
                    <a:solidFill>
                      <a:schemeClr val="bg1">
                        <a:lumMod val="75000"/>
                      </a:schemeClr>
                    </a:solidFill>
                  </a:rPr>
                  <a:t> </a:t>
                </a:r>
                <a:r>
                  <a:rPr lang="en" altLang="zh-CN" sz="2400" dirty="0">
                    <a:solidFill>
                      <a:schemeClr val="bg1">
                        <a:lumMod val="75000"/>
                      </a:schemeClr>
                    </a:solidFill>
                  </a:rPr>
                  <a:t>search</a:t>
                </a:r>
                <a:r>
                  <a:rPr lang="zh-CN" altLang="en-US" sz="2400" dirty="0">
                    <a:solidFill>
                      <a:schemeClr val="bg1">
                        <a:lumMod val="75000"/>
                      </a:schemeClr>
                    </a:solidFill>
                  </a:rPr>
                  <a:t> </a:t>
                </a:r>
                <a:r>
                  <a:rPr lang="en" altLang="zh-CN" sz="2400" dirty="0">
                    <a:solidFill>
                      <a:schemeClr val="bg1">
                        <a:lumMod val="75000"/>
                      </a:schemeClr>
                    </a:solidFill>
                  </a:rPr>
                  <a:t>for</a:t>
                </a:r>
                <a:r>
                  <a:rPr lang="zh-CN" altLang="en-US" sz="2400" dirty="0">
                    <a:solidFill>
                      <a:schemeClr val="bg1">
                        <a:lumMod val="75000"/>
                      </a:schemeClr>
                    </a:solidFill>
                  </a:rPr>
                  <a:t> </a:t>
                </a:r>
                <a:r>
                  <a:rPr lang="en" altLang="zh-CN" sz="2400" dirty="0">
                    <a:solidFill>
                      <a:schemeClr val="bg1">
                        <a:lumMod val="75000"/>
                      </a:schemeClr>
                    </a:solidFill>
                  </a:rPr>
                  <a:t>common</a:t>
                </a:r>
                <a:r>
                  <a:rPr lang="zh-CN" altLang="en-US" sz="2400" dirty="0">
                    <a:solidFill>
                      <a:schemeClr val="bg1">
                        <a:lumMod val="75000"/>
                      </a:schemeClr>
                    </a:solidFill>
                  </a:rPr>
                  <a:t> </a:t>
                </a:r>
                <a:r>
                  <a:rPr lang="en" altLang="zh-CN" sz="2400" dirty="0">
                    <a:solidFill>
                      <a:schemeClr val="bg1">
                        <a:lumMod val="75000"/>
                      </a:schemeClr>
                    </a:solidFill>
                  </a:rPr>
                  <a:t>patterns</a:t>
                </a:r>
                <a:r>
                  <a:rPr lang="zh-CN" altLang="en-US" sz="2400" dirty="0">
                    <a:solidFill>
                      <a:schemeClr val="bg1">
                        <a:lumMod val="75000"/>
                      </a:schemeClr>
                    </a:solidFill>
                  </a:rPr>
                  <a:t> </a:t>
                </a:r>
                <a:r>
                  <a:rPr lang="en" altLang="zh-CN" sz="2400" dirty="0">
                    <a:solidFill>
                      <a:schemeClr val="bg1">
                        <a:lumMod val="75000"/>
                      </a:schemeClr>
                    </a:solidFill>
                  </a:rPr>
                  <a:t>in</a:t>
                </a:r>
                <a:r>
                  <a:rPr lang="zh-CN" altLang="en-US" sz="2400" dirty="0">
                    <a:solidFill>
                      <a:schemeClr val="bg1">
                        <a:lumMod val="75000"/>
                      </a:schemeClr>
                    </a:solidFill>
                  </a:rPr>
                  <a:t> </a:t>
                </a:r>
                <a:r>
                  <a:rPr lang="en" altLang="zh-CN" sz="2400" dirty="0">
                    <a:solidFill>
                      <a:schemeClr val="bg1">
                        <a:lumMod val="75000"/>
                      </a:schemeClr>
                    </a:solidFill>
                  </a:rPr>
                  <a:t>fresh</a:t>
                </a:r>
                <a:r>
                  <a:rPr lang="zh-CN" altLang="en-US" sz="2400" dirty="0">
                    <a:solidFill>
                      <a:schemeClr val="bg1">
                        <a:lumMod val="75000"/>
                      </a:schemeClr>
                    </a:solidFill>
                  </a:rPr>
                  <a:t> </a:t>
                </a:r>
                <a:r>
                  <a:rPr lang="en" altLang="zh-CN" sz="2400" dirty="0">
                    <a:solidFill>
                      <a:schemeClr val="bg1">
                        <a:lumMod val="75000"/>
                      </a:schemeClr>
                    </a:solidFill>
                  </a:rPr>
                  <a:t>water</a:t>
                </a:r>
                <a:r>
                  <a:rPr lang="zh-CN" altLang="en-US" sz="2400" dirty="0">
                    <a:solidFill>
                      <a:schemeClr val="bg1">
                        <a:lumMod val="75000"/>
                      </a:schemeClr>
                    </a:solidFill>
                  </a:rPr>
                  <a:t> </a:t>
                </a:r>
                <a:r>
                  <a:rPr lang="en" altLang="zh-CN" sz="2400" dirty="0">
                    <a:solidFill>
                      <a:schemeClr val="bg1">
                        <a:lumMod val="75000"/>
                      </a:schemeClr>
                    </a:solidFill>
                  </a:rPr>
                  <a:t>age</a:t>
                </a:r>
                <a:r>
                  <a:rPr lang="zh-CN" altLang="en-US" sz="2400" dirty="0">
                    <a:solidFill>
                      <a:schemeClr val="bg1">
                        <a:lumMod val="75000"/>
                      </a:schemeClr>
                    </a:solidFill>
                  </a:rPr>
                  <a:t> </a:t>
                </a:r>
                <a:r>
                  <a:rPr lang="en" altLang="zh-CN" sz="2400" dirty="0">
                    <a:solidFill>
                      <a:schemeClr val="bg1">
                        <a:lumMod val="75000"/>
                      </a:schemeClr>
                    </a:solidFill>
                  </a:rPr>
                  <a:t>and</a:t>
                </a:r>
                <a:r>
                  <a:rPr lang="zh-CN" altLang="en-US" sz="2400" dirty="0">
                    <a:solidFill>
                      <a:schemeClr val="bg1">
                        <a:lumMod val="75000"/>
                      </a:schemeClr>
                    </a:solidFill>
                  </a:rPr>
                  <a:t> </a:t>
                </a:r>
                <a:r>
                  <a:rPr lang="en" altLang="zh-CN" sz="2400" dirty="0">
                    <a:solidFill>
                      <a:schemeClr val="bg1">
                        <a:lumMod val="75000"/>
                      </a:schemeClr>
                    </a:solidFill>
                  </a:rPr>
                  <a:t>ocean</a:t>
                </a:r>
                <a:r>
                  <a:rPr lang="zh-CN" altLang="en-US" sz="2400" dirty="0">
                    <a:solidFill>
                      <a:schemeClr val="bg1">
                        <a:lumMod val="75000"/>
                      </a:schemeClr>
                    </a:solidFill>
                  </a:rPr>
                  <a:t> </a:t>
                </a:r>
                <a:r>
                  <a:rPr lang="en" altLang="zh-CN" sz="2400" dirty="0">
                    <a:solidFill>
                      <a:schemeClr val="bg1">
                        <a:lumMod val="75000"/>
                      </a:schemeClr>
                    </a:solidFill>
                  </a:rPr>
                  <a:t>age</a:t>
                </a:r>
                <a:r>
                  <a:rPr lang="zh-CN" altLang="en-US" sz="2400" dirty="0">
                    <a:solidFill>
                      <a:schemeClr val="bg1">
                        <a:lumMod val="75000"/>
                      </a:schemeClr>
                    </a:solidFill>
                  </a:rPr>
                  <a:t> </a:t>
                </a:r>
                <a:r>
                  <a:rPr lang="en" altLang="zh-CN" sz="2400" dirty="0">
                    <a:solidFill>
                      <a:schemeClr val="bg1">
                        <a:lumMod val="75000"/>
                      </a:schemeClr>
                    </a:solidFill>
                  </a:rPr>
                  <a:t>(separate</a:t>
                </a:r>
                <a:r>
                  <a:rPr lang="zh-CN" altLang="en-US" sz="2400" dirty="0">
                    <a:solidFill>
                      <a:schemeClr val="bg1">
                        <a:lumMod val="75000"/>
                      </a:schemeClr>
                    </a:solidFill>
                  </a:rPr>
                  <a:t> </a:t>
                </a:r>
                <a:r>
                  <a:rPr lang="en" altLang="zh-CN" sz="2400" dirty="0">
                    <a:solidFill>
                      <a:schemeClr val="bg1">
                        <a:lumMod val="75000"/>
                      </a:schemeClr>
                    </a:solidFill>
                  </a:rPr>
                  <a:t>analyses)</a:t>
                </a:r>
                <a:r>
                  <a:rPr lang="zh-CN" altLang="en-US" sz="2400" dirty="0">
                    <a:solidFill>
                      <a:schemeClr val="bg1">
                        <a:lumMod val="75000"/>
                      </a:schemeClr>
                    </a:solidFill>
                  </a:rPr>
                  <a:t> </a:t>
                </a:r>
                <a:r>
                  <a:rPr lang="en" altLang="zh-CN" sz="2400" dirty="0">
                    <a:solidFill>
                      <a:schemeClr val="bg1">
                        <a:lumMod val="75000"/>
                      </a:schemeClr>
                    </a:solidFill>
                  </a:rPr>
                  <a:t>among</a:t>
                </a:r>
                <a:r>
                  <a:rPr lang="zh-CN" altLang="en-US" sz="2400" dirty="0">
                    <a:solidFill>
                      <a:schemeClr val="bg1">
                        <a:lumMod val="75000"/>
                      </a:schemeClr>
                    </a:solidFill>
                  </a:rPr>
                  <a:t> </a:t>
                </a:r>
                <a:r>
                  <a:rPr lang="en" altLang="zh-CN" sz="2400" dirty="0">
                    <a:solidFill>
                      <a:schemeClr val="bg1">
                        <a:lumMod val="75000"/>
                      </a:schemeClr>
                    </a:solidFill>
                  </a:rPr>
                  <a:t>the</a:t>
                </a:r>
                <a:r>
                  <a:rPr lang="zh-CN" altLang="en-US" sz="2400" dirty="0">
                    <a:solidFill>
                      <a:schemeClr val="bg1">
                        <a:lumMod val="75000"/>
                      </a:schemeClr>
                    </a:solidFill>
                  </a:rPr>
                  <a:t> </a:t>
                </a:r>
                <a:r>
                  <a:rPr lang="en" altLang="zh-CN" sz="2400" dirty="0">
                    <a:solidFill>
                      <a:schemeClr val="bg1">
                        <a:lumMod val="75000"/>
                      </a:schemeClr>
                    </a:solidFill>
                  </a:rPr>
                  <a:t>seven</a:t>
                </a:r>
                <a:r>
                  <a:rPr lang="zh-CN" altLang="en-US" sz="2400" dirty="0">
                    <a:solidFill>
                      <a:schemeClr val="bg1">
                        <a:lumMod val="75000"/>
                      </a:schemeClr>
                    </a:solidFill>
                  </a:rPr>
                  <a:t> </a:t>
                </a:r>
                <a:r>
                  <a:rPr lang="en" altLang="zh-CN" sz="2400" dirty="0">
                    <a:solidFill>
                      <a:schemeClr val="bg1">
                        <a:lumMod val="75000"/>
                      </a:schemeClr>
                    </a:solidFill>
                  </a:rPr>
                  <a:t>different</a:t>
                </a:r>
                <a:r>
                  <a:rPr lang="zh-CN" altLang="en-US" sz="2400" dirty="0">
                    <a:solidFill>
                      <a:schemeClr val="bg1">
                        <a:lumMod val="75000"/>
                      </a:schemeClr>
                    </a:solidFill>
                  </a:rPr>
                  <a:t> </a:t>
                </a:r>
                <a:r>
                  <a:rPr lang="en" altLang="zh-CN" sz="2400" dirty="0">
                    <a:solidFill>
                      <a:schemeClr val="bg1">
                        <a:lumMod val="75000"/>
                      </a:schemeClr>
                    </a:solidFill>
                  </a:rPr>
                  <a:t>river</a:t>
                </a:r>
                <a:r>
                  <a:rPr lang="zh-CN" altLang="en-US" sz="2400" dirty="0">
                    <a:solidFill>
                      <a:schemeClr val="bg1">
                        <a:lumMod val="75000"/>
                      </a:schemeClr>
                    </a:solidFill>
                  </a:rPr>
                  <a:t> </a:t>
                </a:r>
                <a:r>
                  <a:rPr lang="en" altLang="zh-CN" sz="2400" dirty="0">
                    <a:solidFill>
                      <a:schemeClr val="bg1">
                        <a:lumMod val="75000"/>
                      </a:schemeClr>
                    </a:solidFill>
                  </a:rPr>
                  <a:t>systems,</a:t>
                </a:r>
                <a:r>
                  <a:rPr lang="zh-CN" altLang="en-US" sz="2400" dirty="0">
                    <a:solidFill>
                      <a:schemeClr val="bg1">
                        <a:lumMod val="75000"/>
                      </a:schemeClr>
                    </a:solidFill>
                  </a:rPr>
                  <a:t> </a:t>
                </a:r>
                <a:r>
                  <a:rPr lang="en" altLang="zh-CN" sz="2400" dirty="0">
                    <a:solidFill>
                      <a:schemeClr val="bg1">
                        <a:lumMod val="75000"/>
                      </a:schemeClr>
                    </a:solidFill>
                  </a:rPr>
                  <a:t>as</a:t>
                </a:r>
                <a:r>
                  <a:rPr lang="zh-CN" altLang="en-US" sz="2400" dirty="0">
                    <a:solidFill>
                      <a:schemeClr val="bg1">
                        <a:lumMod val="75000"/>
                      </a:schemeClr>
                    </a:solidFill>
                  </a:rPr>
                  <a:t> </a:t>
                </a:r>
                <a:r>
                  <a:rPr lang="en" altLang="zh-CN" sz="2400" dirty="0">
                    <a:solidFill>
                      <a:schemeClr val="bg1">
                        <a:lumMod val="75000"/>
                      </a:schemeClr>
                    </a:solidFill>
                  </a:rPr>
                  <a:t>well</a:t>
                </a:r>
                <a:r>
                  <a:rPr lang="zh-CN" altLang="en-US" sz="2400" dirty="0">
                    <a:solidFill>
                      <a:schemeClr val="bg1">
                        <a:lumMod val="75000"/>
                      </a:schemeClr>
                    </a:solidFill>
                  </a:rPr>
                  <a:t> </a:t>
                </a:r>
                <a:r>
                  <a:rPr lang="en" altLang="zh-CN" sz="2400" dirty="0">
                    <a:solidFill>
                      <a:schemeClr val="bg1">
                        <a:lumMod val="75000"/>
                      </a:schemeClr>
                    </a:solidFill>
                  </a:rPr>
                  <a:t>as</a:t>
                </a:r>
                <a:r>
                  <a:rPr lang="zh-CN" altLang="en-US" sz="2400" dirty="0">
                    <a:solidFill>
                      <a:schemeClr val="bg1">
                        <a:lumMod val="75000"/>
                      </a:schemeClr>
                    </a:solidFill>
                  </a:rPr>
                  <a:t> </a:t>
                </a:r>
                <a:r>
                  <a:rPr lang="en" altLang="zh-CN" sz="2400" dirty="0">
                    <a:solidFill>
                      <a:schemeClr val="bg1">
                        <a:lumMod val="75000"/>
                      </a:schemeClr>
                    </a:solidFill>
                  </a:rPr>
                  <a:t>to</a:t>
                </a:r>
                <a:r>
                  <a:rPr lang="zh-CN" altLang="en-US" sz="2400" dirty="0">
                    <a:solidFill>
                      <a:schemeClr val="bg1">
                        <a:lumMod val="75000"/>
                      </a:schemeClr>
                    </a:solidFill>
                  </a:rPr>
                  <a:t> </a:t>
                </a:r>
                <a:r>
                  <a:rPr lang="en" altLang="zh-CN" sz="2400" dirty="0">
                    <a:solidFill>
                      <a:schemeClr val="bg1">
                        <a:lumMod val="75000"/>
                      </a:schemeClr>
                    </a:solidFill>
                  </a:rPr>
                  <a:t>test</a:t>
                </a:r>
                <a:r>
                  <a:rPr lang="zh-CN" altLang="en-US" sz="2400" dirty="0">
                    <a:solidFill>
                      <a:schemeClr val="bg1">
                        <a:lumMod val="75000"/>
                      </a:schemeClr>
                    </a:solidFill>
                  </a:rPr>
                  <a:t> </a:t>
                </a:r>
                <a:r>
                  <a:rPr lang="en" altLang="zh-CN" sz="2400" dirty="0">
                    <a:solidFill>
                      <a:schemeClr val="bg1">
                        <a:lumMod val="75000"/>
                      </a:schemeClr>
                    </a:solidFill>
                  </a:rPr>
                  <a:t>for</a:t>
                </a:r>
                <a:r>
                  <a:rPr lang="zh-CN" altLang="en-US" sz="2400" dirty="0">
                    <a:solidFill>
                      <a:schemeClr val="bg1">
                        <a:lumMod val="75000"/>
                      </a:schemeClr>
                    </a:solidFill>
                  </a:rPr>
                  <a:t> </a:t>
                </a:r>
                <a:r>
                  <a:rPr lang="en" altLang="zh-CN" sz="2400" dirty="0">
                    <a:solidFill>
                      <a:schemeClr val="bg1">
                        <a:lumMod val="75000"/>
                      </a:schemeClr>
                    </a:solidFill>
                  </a:rPr>
                  <a:t>the</a:t>
                </a:r>
                <a:r>
                  <a:rPr lang="zh-CN" altLang="en-US" sz="2400" dirty="0">
                    <a:solidFill>
                      <a:schemeClr val="bg1">
                        <a:lumMod val="75000"/>
                      </a:schemeClr>
                    </a:solidFill>
                  </a:rPr>
                  <a:t> </a:t>
                </a:r>
                <a:r>
                  <a:rPr lang="en" altLang="zh-CN" sz="2400" dirty="0">
                    <a:solidFill>
                      <a:schemeClr val="bg1">
                        <a:lumMod val="75000"/>
                      </a:schemeClr>
                    </a:solidFill>
                  </a:rPr>
                  <a:t>influence</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dirty="0">
                    <a:solidFill>
                      <a:schemeClr val="bg1">
                        <a:lumMod val="75000"/>
                      </a:schemeClr>
                    </a:solidFill>
                  </a:rPr>
                  <a:t>covariates,</a:t>
                </a:r>
                <a:r>
                  <a:rPr lang="zh-CN" altLang="en-US" sz="2400" dirty="0">
                    <a:solidFill>
                      <a:schemeClr val="bg1">
                        <a:lumMod val="75000"/>
                      </a:schemeClr>
                    </a:solidFill>
                  </a:rPr>
                  <a:t> </a:t>
                </a:r>
                <a:r>
                  <a:rPr lang="en" altLang="zh-CN" sz="2400" dirty="0">
                    <a:solidFill>
                      <a:schemeClr val="bg1">
                        <a:lumMod val="75000"/>
                      </a:schemeClr>
                    </a:solidFill>
                  </a:rPr>
                  <a:t>we</a:t>
                </a:r>
                <a:r>
                  <a:rPr lang="zh-CN" altLang="en-US" sz="2400" dirty="0">
                    <a:solidFill>
                      <a:schemeClr val="bg1">
                        <a:lumMod val="75000"/>
                      </a:schemeClr>
                    </a:solidFill>
                  </a:rPr>
                  <a:t> </a:t>
                </a:r>
                <a:r>
                  <a:rPr lang="en" altLang="zh-CN" sz="2400" dirty="0">
                    <a:solidFill>
                      <a:schemeClr val="bg1">
                        <a:lumMod val="75000"/>
                      </a:schemeClr>
                    </a:solidFill>
                  </a:rPr>
                  <a:t>used</a:t>
                </a:r>
                <a:r>
                  <a:rPr lang="zh-CN" altLang="en-US" sz="2400" dirty="0">
                    <a:solidFill>
                      <a:schemeClr val="bg1">
                        <a:lumMod val="75000"/>
                      </a:schemeClr>
                    </a:solidFill>
                  </a:rPr>
                  <a:t> </a:t>
                </a:r>
                <a:r>
                  <a:rPr lang="en" altLang="zh-CN" sz="2400" dirty="0">
                    <a:solidFill>
                      <a:schemeClr val="bg1">
                        <a:lumMod val="75000"/>
                      </a:schemeClr>
                    </a:solidFill>
                  </a:rPr>
                  <a:t>a</a:t>
                </a:r>
                <a:r>
                  <a:rPr lang="zh-CN" altLang="en-US" sz="2400" dirty="0">
                    <a:solidFill>
                      <a:schemeClr val="bg1">
                        <a:lumMod val="75000"/>
                      </a:schemeClr>
                    </a:solidFill>
                  </a:rPr>
                  <a:t> </a:t>
                </a:r>
                <a:r>
                  <a:rPr lang="en" altLang="zh-CN" sz="2400" dirty="0">
                    <a:solidFill>
                      <a:schemeClr val="bg1">
                        <a:lumMod val="75000"/>
                      </a:schemeClr>
                    </a:solidFill>
                  </a:rPr>
                  <a:t>multivariate</a:t>
                </a:r>
                <a:r>
                  <a:rPr lang="zh-CN" altLang="en-US" sz="2400" dirty="0">
                    <a:solidFill>
                      <a:schemeClr val="bg1">
                        <a:lumMod val="75000"/>
                      </a:schemeClr>
                    </a:solidFill>
                  </a:rPr>
                  <a:t> </a:t>
                </a:r>
                <a:r>
                  <a:rPr lang="en" altLang="zh-CN" sz="2400" dirty="0">
                    <a:solidFill>
                      <a:schemeClr val="bg1">
                        <a:lumMod val="75000"/>
                      </a:schemeClr>
                    </a:solidFill>
                  </a:rPr>
                  <a:t>autoregressive</a:t>
                </a:r>
                <a:r>
                  <a:rPr lang="zh-CN" altLang="en-US" sz="2400" dirty="0">
                    <a:solidFill>
                      <a:schemeClr val="bg1">
                        <a:lumMod val="75000"/>
                      </a:schemeClr>
                    </a:solidFill>
                  </a:rPr>
                  <a:t> </a:t>
                </a:r>
                <a:r>
                  <a:rPr lang="en" altLang="zh-CN" sz="2400" dirty="0">
                    <a:solidFill>
                      <a:schemeClr val="bg1">
                        <a:lumMod val="75000"/>
                      </a:schemeClr>
                    </a:solidFill>
                  </a:rPr>
                  <a:t>state–space</a:t>
                </a:r>
                <a:r>
                  <a:rPr lang="zh-CN" altLang="en-US" sz="2400" dirty="0">
                    <a:solidFill>
                      <a:schemeClr val="bg1">
                        <a:lumMod val="75000"/>
                      </a:schemeClr>
                    </a:solidFill>
                  </a:rPr>
                  <a:t> </a:t>
                </a:r>
                <a:r>
                  <a:rPr lang="en" altLang="zh-CN" sz="2400" dirty="0">
                    <a:solidFill>
                      <a:schemeClr val="bg1">
                        <a:lumMod val="75000"/>
                      </a:schemeClr>
                    </a:solidFill>
                  </a:rPr>
                  <a:t>modelling</a:t>
                </a:r>
                <a:r>
                  <a:rPr lang="zh-CN" altLang="en-US" sz="2400" dirty="0">
                    <a:solidFill>
                      <a:schemeClr val="bg1">
                        <a:lumMod val="75000"/>
                      </a:schemeClr>
                    </a:solidFill>
                  </a:rPr>
                  <a:t> </a:t>
                </a:r>
                <a:r>
                  <a:rPr lang="en" altLang="zh-CN" sz="2400" dirty="0">
                    <a:solidFill>
                      <a:schemeClr val="bg1">
                        <a:lumMod val="75000"/>
                      </a:schemeClr>
                    </a:solidFill>
                  </a:rPr>
                  <a:t>approach. With</a:t>
                </a:r>
                <a:r>
                  <a:rPr lang="zh-CN" altLang="en-US" sz="2400" dirty="0">
                    <a:solidFill>
                      <a:schemeClr val="bg1">
                        <a:lumMod val="75000"/>
                      </a:schemeClr>
                    </a:solidFill>
                  </a:rPr>
                  <a:t> </a:t>
                </a:r>
                <a:r>
                  <a:rPr lang="en" altLang="zh-CN" sz="2400" dirty="0">
                    <a:solidFill>
                      <a:schemeClr val="bg1">
                        <a:lumMod val="75000"/>
                      </a:schemeClr>
                    </a:solidFill>
                  </a:rPr>
                  <a:t>MARSS,</a:t>
                </a:r>
                <a:r>
                  <a:rPr lang="zh-CN" altLang="en-US" sz="2400" dirty="0">
                    <a:solidFill>
                      <a:schemeClr val="bg1">
                        <a:lumMod val="75000"/>
                      </a:schemeClr>
                    </a:solidFill>
                  </a:rPr>
                  <a:t> </a:t>
                </a:r>
                <a:r>
                  <a:rPr lang="en" altLang="zh-CN" sz="2400" dirty="0">
                    <a:solidFill>
                      <a:schemeClr val="bg1">
                        <a:lumMod val="75000"/>
                      </a:schemeClr>
                    </a:solidFill>
                  </a:rPr>
                  <a:t>we</a:t>
                </a:r>
                <a:r>
                  <a:rPr lang="zh-CN" altLang="en-US" sz="2400" dirty="0">
                    <a:solidFill>
                      <a:schemeClr val="bg1">
                        <a:lumMod val="75000"/>
                      </a:schemeClr>
                    </a:solidFill>
                  </a:rPr>
                  <a:t> </a:t>
                </a:r>
                <a:r>
                  <a:rPr lang="en" altLang="zh-CN" sz="2400" dirty="0">
                    <a:solidFill>
                      <a:schemeClr val="bg1">
                        <a:lumMod val="75000"/>
                      </a:schemeClr>
                    </a:solidFill>
                  </a:rPr>
                  <a:t>are</a:t>
                </a:r>
                <a:r>
                  <a:rPr lang="zh-CN" altLang="en-US" sz="2400" dirty="0">
                    <a:solidFill>
                      <a:schemeClr val="bg1">
                        <a:lumMod val="75000"/>
                      </a:schemeClr>
                    </a:solidFill>
                  </a:rPr>
                  <a:t> </a:t>
                </a:r>
                <a:r>
                  <a:rPr lang="en" altLang="zh-CN" sz="2400" dirty="0">
                    <a:solidFill>
                      <a:schemeClr val="bg1">
                        <a:lumMod val="75000"/>
                      </a:schemeClr>
                    </a:solidFill>
                  </a:rPr>
                  <a:t>trying</a:t>
                </a:r>
                <a:r>
                  <a:rPr lang="zh-CN" altLang="en-US" sz="2400" dirty="0">
                    <a:solidFill>
                      <a:schemeClr val="bg1">
                        <a:lumMod val="75000"/>
                      </a:schemeClr>
                    </a:solidFill>
                  </a:rPr>
                  <a:t> </a:t>
                </a:r>
                <a:r>
                  <a:rPr lang="en" altLang="zh-CN" sz="2400" dirty="0">
                    <a:solidFill>
                      <a:schemeClr val="bg1">
                        <a:lumMod val="75000"/>
                      </a:schemeClr>
                    </a:solidFill>
                  </a:rPr>
                  <a:t>to</a:t>
                </a:r>
                <a:r>
                  <a:rPr lang="zh-CN" altLang="en-US" sz="2400" dirty="0">
                    <a:solidFill>
                      <a:schemeClr val="bg1">
                        <a:lumMod val="75000"/>
                      </a:schemeClr>
                    </a:solidFill>
                  </a:rPr>
                  <a:t> </a:t>
                </a:r>
                <a:r>
                  <a:rPr lang="en" altLang="zh-CN" sz="2400" dirty="0">
                    <a:solidFill>
                      <a:schemeClr val="bg1">
                        <a:lumMod val="75000"/>
                      </a:schemeClr>
                    </a:solidFill>
                  </a:rPr>
                  <a:t>explain</a:t>
                </a:r>
                <a:r>
                  <a:rPr lang="zh-CN" altLang="en-US" sz="2400" dirty="0">
                    <a:solidFill>
                      <a:schemeClr val="bg1">
                        <a:lumMod val="75000"/>
                      </a:schemeClr>
                    </a:solidFill>
                  </a:rPr>
                  <a:t> </a:t>
                </a:r>
                <a:r>
                  <a:rPr lang="en" altLang="zh-CN" sz="2400" dirty="0">
                    <a:solidFill>
                      <a:schemeClr val="bg1">
                        <a:lumMod val="75000"/>
                      </a:schemeClr>
                    </a:solidFill>
                  </a:rPr>
                  <a:t>temporal</a:t>
                </a:r>
                <a:r>
                  <a:rPr lang="zh-CN" altLang="en-US" sz="2400" dirty="0">
                    <a:solidFill>
                      <a:schemeClr val="bg1">
                        <a:lumMod val="75000"/>
                      </a:schemeClr>
                    </a:solidFill>
                  </a:rPr>
                  <a:t> </a:t>
                </a:r>
                <a:r>
                  <a:rPr lang="en" altLang="zh-CN" sz="2400" dirty="0">
                    <a:solidFill>
                      <a:schemeClr val="bg1">
                        <a:lumMod val="75000"/>
                      </a:schemeClr>
                    </a:solidFill>
                  </a:rPr>
                  <a:t>variation</a:t>
                </a:r>
                <a:r>
                  <a:rPr lang="zh-CN" altLang="en-US" sz="2400" dirty="0">
                    <a:solidFill>
                      <a:schemeClr val="bg1">
                        <a:lumMod val="75000"/>
                      </a:schemeClr>
                    </a:solidFill>
                  </a:rPr>
                  <a:t> </a:t>
                </a:r>
                <a:r>
                  <a:rPr lang="en" altLang="zh-CN" sz="2400" dirty="0">
                    <a:solidFill>
                      <a:schemeClr val="bg1">
                        <a:lumMod val="75000"/>
                      </a:schemeClr>
                    </a:solidFill>
                  </a:rPr>
                  <a:t>in</a:t>
                </a:r>
                <a:r>
                  <a:rPr lang="zh-CN" altLang="en-US" sz="2400" dirty="0">
                    <a:solidFill>
                      <a:schemeClr val="bg1">
                        <a:lumMod val="75000"/>
                      </a:schemeClr>
                    </a:solidFill>
                  </a:rPr>
                  <a:t> </a:t>
                </a:r>
                <a:r>
                  <a:rPr lang="en" altLang="zh-CN" sz="2400" dirty="0">
                    <a:solidFill>
                      <a:schemeClr val="bg1">
                        <a:lumMod val="75000"/>
                      </a:schemeClr>
                    </a:solidFill>
                  </a:rPr>
                  <a:t>a</a:t>
                </a:r>
                <a:r>
                  <a:rPr lang="zh-CN" altLang="en-US" sz="2400" dirty="0">
                    <a:solidFill>
                      <a:schemeClr val="bg1">
                        <a:lumMod val="75000"/>
                      </a:schemeClr>
                    </a:solidFill>
                  </a:rPr>
                  <a:t> </a:t>
                </a:r>
                <a:r>
                  <a:rPr lang="en" altLang="zh-CN" sz="2400" dirty="0">
                    <a:solidFill>
                      <a:schemeClr val="bg1">
                        <a:lumMod val="75000"/>
                      </a:schemeClr>
                    </a:solidFill>
                  </a:rPr>
                  <a:t>set</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i="1" dirty="0">
                    <a:solidFill>
                      <a:schemeClr val="bg1">
                        <a:lumMod val="75000"/>
                      </a:schemeClr>
                    </a:solidFill>
                  </a:rPr>
                  <a:t>n</a:t>
                </a:r>
                <a:r>
                  <a:rPr lang="zh-CN" altLang="en-US" sz="2400" i="1" dirty="0">
                    <a:solidFill>
                      <a:schemeClr val="bg1">
                        <a:lumMod val="75000"/>
                      </a:schemeClr>
                    </a:solidFill>
                  </a:rPr>
                  <a:t> </a:t>
                </a:r>
                <a:r>
                  <a:rPr lang="en" altLang="zh-CN" sz="2400" dirty="0">
                    <a:solidFill>
                      <a:schemeClr val="bg1">
                        <a:lumMod val="75000"/>
                      </a:schemeClr>
                    </a:solidFill>
                  </a:rPr>
                  <a:t>observed</a:t>
                </a:r>
                <a:r>
                  <a:rPr lang="zh-CN" altLang="en-US" sz="2400" dirty="0">
                    <a:solidFill>
                      <a:schemeClr val="bg1">
                        <a:lumMod val="75000"/>
                      </a:schemeClr>
                    </a:solidFill>
                  </a:rPr>
                  <a:t> </a:t>
                </a:r>
                <a:r>
                  <a:rPr lang="en" altLang="zh-CN" sz="2400" dirty="0">
                    <a:solidFill>
                      <a:schemeClr val="bg1">
                        <a:lumMod val="75000"/>
                      </a:schemeClr>
                    </a:solidFill>
                  </a:rPr>
                  <a:t>time-series</a:t>
                </a:r>
                <a:r>
                  <a:rPr lang="zh-CN" altLang="en-US" sz="2400" dirty="0">
                    <a:solidFill>
                      <a:schemeClr val="bg1">
                        <a:lumMod val="75000"/>
                      </a:schemeClr>
                    </a:solidFill>
                  </a:rPr>
                  <a:t> </a:t>
                </a:r>
                <a:r>
                  <a:rPr lang="en" altLang="zh-CN" sz="2400" dirty="0">
                    <a:solidFill>
                      <a:schemeClr val="bg1">
                        <a:lumMod val="75000"/>
                      </a:schemeClr>
                    </a:solidFill>
                  </a:rPr>
                  <a:t>using</a:t>
                </a:r>
                <a:r>
                  <a:rPr lang="zh-CN" altLang="en-US" sz="2400" dirty="0">
                    <a:solidFill>
                      <a:schemeClr val="bg1">
                        <a:lumMod val="75000"/>
                      </a:schemeClr>
                    </a:solidFill>
                  </a:rPr>
                  <a:t> </a:t>
                </a:r>
                <a:r>
                  <a:rPr lang="en" altLang="zh-CN" sz="2400" dirty="0">
                    <a:solidFill>
                      <a:schemeClr val="bg1">
                        <a:lumMod val="75000"/>
                      </a:schemeClr>
                    </a:solidFill>
                  </a:rPr>
                  <a:t>linear</a:t>
                </a:r>
                <a:r>
                  <a:rPr lang="zh-CN" altLang="en-US" sz="2400" dirty="0">
                    <a:solidFill>
                      <a:schemeClr val="bg1">
                        <a:lumMod val="75000"/>
                      </a:schemeClr>
                    </a:solidFill>
                  </a:rPr>
                  <a:t> </a:t>
                </a:r>
                <a:r>
                  <a:rPr lang="en" altLang="zh-CN" sz="2400" dirty="0">
                    <a:solidFill>
                      <a:schemeClr val="bg1">
                        <a:lumMod val="75000"/>
                      </a:schemeClr>
                    </a:solidFill>
                  </a:rPr>
                  <a:t>combinations</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dirty="0">
                    <a:solidFill>
                      <a:schemeClr val="bg1">
                        <a:lumMod val="75000"/>
                      </a:schemeClr>
                    </a:solidFill>
                  </a:rPr>
                  <a:t>autocorrelated</a:t>
                </a:r>
                <a:r>
                  <a:rPr lang="zh-CN" altLang="en-US" sz="2400" dirty="0">
                    <a:solidFill>
                      <a:schemeClr val="bg1">
                        <a:lumMod val="75000"/>
                      </a:schemeClr>
                    </a:solidFill>
                  </a:rPr>
                  <a:t> </a:t>
                </a:r>
                <a:r>
                  <a:rPr lang="en" altLang="zh-CN" sz="2400" dirty="0">
                    <a:solidFill>
                      <a:schemeClr val="bg1">
                        <a:lumMod val="75000"/>
                      </a:schemeClr>
                    </a:solidFill>
                  </a:rPr>
                  <a:t>processes</a:t>
                </a:r>
                <a:r>
                  <a:rPr lang="zh-CN" altLang="en-US" sz="2400" dirty="0">
                    <a:solidFill>
                      <a:schemeClr val="bg1">
                        <a:lumMod val="75000"/>
                      </a:schemeClr>
                    </a:solidFill>
                  </a:rPr>
                  <a:t> </a:t>
                </a:r>
                <a:r>
                  <a:rPr lang="en" altLang="zh-CN" sz="2400" dirty="0">
                    <a:solidFill>
                      <a:schemeClr val="bg1">
                        <a:lumMod val="75000"/>
                      </a:schemeClr>
                    </a:solidFill>
                  </a:rPr>
                  <a:t>(potentially</a:t>
                </a:r>
                <a:r>
                  <a:rPr lang="zh-CN" altLang="en-US" sz="2400" dirty="0">
                    <a:solidFill>
                      <a:schemeClr val="bg1">
                        <a:lumMod val="75000"/>
                      </a:schemeClr>
                    </a:solidFill>
                  </a:rPr>
                  <a:t> </a:t>
                </a:r>
                <a:r>
                  <a:rPr lang="en" altLang="zh-CN" sz="2400" dirty="0">
                    <a:solidFill>
                      <a:schemeClr val="bg1">
                        <a:lumMod val="75000"/>
                      </a:schemeClr>
                    </a:solidFill>
                  </a:rPr>
                  <a:t>shared</a:t>
                </a:r>
                <a:r>
                  <a:rPr lang="zh-CN" altLang="en-US" sz="2400" dirty="0">
                    <a:solidFill>
                      <a:schemeClr val="bg1">
                        <a:lumMod val="75000"/>
                      </a:schemeClr>
                    </a:solidFill>
                  </a:rPr>
                  <a:t> </a:t>
                </a:r>
                <a:r>
                  <a:rPr lang="en" altLang="zh-CN" sz="2400" dirty="0">
                    <a:solidFill>
                      <a:schemeClr val="bg1">
                        <a:lumMod val="75000"/>
                      </a:schemeClr>
                    </a:solidFill>
                  </a:rPr>
                  <a:t>across</a:t>
                </a:r>
                <a:r>
                  <a:rPr lang="zh-CN" altLang="en-US" sz="2400" dirty="0">
                    <a:solidFill>
                      <a:schemeClr val="bg1">
                        <a:lumMod val="75000"/>
                      </a:schemeClr>
                    </a:solidFill>
                  </a:rPr>
                  <a:t> </a:t>
                </a:r>
                <a:r>
                  <a:rPr lang="en" altLang="zh-CN" sz="2400" dirty="0">
                    <a:solidFill>
                      <a:schemeClr val="bg1">
                        <a:lumMod val="75000"/>
                      </a:schemeClr>
                    </a:solidFill>
                  </a:rPr>
                  <a:t>time</a:t>
                </a:r>
                <a:r>
                  <a:rPr lang="en-US" altLang="zh-CN" sz="2400" dirty="0">
                    <a:solidFill>
                      <a:schemeClr val="bg1">
                        <a:lumMod val="75000"/>
                      </a:schemeClr>
                    </a:solidFill>
                  </a:rPr>
                  <a:t>-</a:t>
                </a:r>
                <a:r>
                  <a:rPr lang="en" altLang="zh-CN" sz="2400" dirty="0">
                    <a:solidFill>
                      <a:schemeClr val="bg1">
                        <a:lumMod val="75000"/>
                      </a:schemeClr>
                    </a:solidFill>
                  </a:rPr>
                  <a:t>series),</a:t>
                </a:r>
                <a:r>
                  <a:rPr lang="zh-CN" altLang="en-US" sz="2400" dirty="0">
                    <a:solidFill>
                      <a:schemeClr val="bg1">
                        <a:lumMod val="75000"/>
                      </a:schemeClr>
                    </a:solidFill>
                  </a:rPr>
                  <a:t> </a:t>
                </a:r>
                <a:r>
                  <a:rPr lang="en" altLang="zh-CN" sz="2400" dirty="0">
                    <a:solidFill>
                      <a:schemeClr val="bg1">
                        <a:lumMod val="75000"/>
                      </a:schemeClr>
                    </a:solidFill>
                  </a:rPr>
                  <a:t>covariates,</a:t>
                </a:r>
                <a:r>
                  <a:rPr lang="zh-CN" altLang="en-US" sz="2400" dirty="0">
                    <a:solidFill>
                      <a:schemeClr val="bg1">
                        <a:lumMod val="75000"/>
                      </a:schemeClr>
                    </a:solidFill>
                  </a:rPr>
                  <a:t> </a:t>
                </a:r>
                <a:r>
                  <a:rPr lang="en" altLang="zh-CN" sz="2400" dirty="0">
                    <a:solidFill>
                      <a:schemeClr val="bg1">
                        <a:lumMod val="75000"/>
                      </a:schemeClr>
                    </a:solidFill>
                  </a:rPr>
                  <a:t>additional</a:t>
                </a:r>
                <a:r>
                  <a:rPr lang="zh-CN" altLang="en-US" sz="2400" dirty="0">
                    <a:solidFill>
                      <a:schemeClr val="bg1">
                        <a:lumMod val="75000"/>
                      </a:schemeClr>
                    </a:solidFill>
                  </a:rPr>
                  <a:t> </a:t>
                </a:r>
                <a:r>
                  <a:rPr lang="en" altLang="zh-CN" sz="2400" dirty="0">
                    <a:solidFill>
                      <a:schemeClr val="bg1">
                        <a:lumMod val="75000"/>
                      </a:schemeClr>
                    </a:solidFill>
                  </a:rPr>
                  <a:t>linear</a:t>
                </a:r>
                <a:r>
                  <a:rPr lang="zh-CN" altLang="en-US" sz="2400" dirty="0">
                    <a:solidFill>
                      <a:schemeClr val="bg1">
                        <a:lumMod val="75000"/>
                      </a:schemeClr>
                    </a:solidFill>
                  </a:rPr>
                  <a:t> </a:t>
                </a:r>
                <a:r>
                  <a:rPr lang="en" altLang="zh-CN" sz="2400" dirty="0">
                    <a:solidFill>
                      <a:schemeClr val="bg1">
                        <a:lumMod val="75000"/>
                      </a:schemeClr>
                    </a:solidFill>
                  </a:rPr>
                  <a:t>trend</a:t>
                </a:r>
                <a:r>
                  <a:rPr lang="zh-CN" altLang="en-US" sz="2400" dirty="0">
                    <a:solidFill>
                      <a:schemeClr val="bg1">
                        <a:lumMod val="75000"/>
                      </a:schemeClr>
                    </a:solidFill>
                  </a:rPr>
                  <a:t> </a:t>
                </a:r>
                <a:r>
                  <a:rPr lang="en" altLang="zh-CN" sz="2400" dirty="0">
                    <a:solidFill>
                      <a:schemeClr val="bg1">
                        <a:lumMod val="75000"/>
                      </a:schemeClr>
                    </a:solidFill>
                  </a:rPr>
                  <a:t>and</a:t>
                </a:r>
                <a:r>
                  <a:rPr lang="zh-CN" altLang="en-US" sz="2400" dirty="0">
                    <a:solidFill>
                      <a:schemeClr val="bg1">
                        <a:lumMod val="75000"/>
                      </a:schemeClr>
                    </a:solidFill>
                  </a:rPr>
                  <a:t> </a:t>
                </a:r>
                <a:r>
                  <a:rPr lang="en" altLang="zh-CN" sz="2400" dirty="0">
                    <a:solidFill>
                      <a:schemeClr val="bg1">
                        <a:lumMod val="75000"/>
                      </a:schemeClr>
                    </a:solidFill>
                  </a:rPr>
                  <a:t>error.</a:t>
                </a:r>
                <a:r>
                  <a:rPr lang="zh-CN" altLang="en-US" sz="2400" dirty="0">
                    <a:solidFill>
                      <a:schemeClr val="bg1">
                        <a:lumMod val="75000"/>
                      </a:schemeClr>
                    </a:solidFill>
                  </a:rPr>
                  <a:t> </a:t>
                </a:r>
                <a:r>
                  <a:rPr lang="en" altLang="zh-CN" sz="2400" dirty="0">
                    <a:solidFill>
                      <a:schemeClr val="bg1">
                        <a:lumMod val="75000"/>
                      </a:schemeClr>
                    </a:solidFill>
                  </a:rPr>
                  <a:t>The</a:t>
                </a:r>
                <a:r>
                  <a:rPr lang="zh-CN" altLang="en-US" sz="2400" dirty="0">
                    <a:solidFill>
                      <a:schemeClr val="bg1">
                        <a:lumMod val="75000"/>
                      </a:schemeClr>
                    </a:solidFill>
                  </a:rPr>
                  <a:t> </a:t>
                </a:r>
                <a:r>
                  <a:rPr lang="en" altLang="zh-CN" sz="2400" dirty="0">
                    <a:solidFill>
                      <a:schemeClr val="bg1">
                        <a:lumMod val="75000"/>
                      </a:schemeClr>
                    </a:solidFill>
                  </a:rPr>
                  <a:t>model</a:t>
                </a:r>
                <a:r>
                  <a:rPr lang="zh-CN" altLang="en-US" sz="2400" dirty="0">
                    <a:solidFill>
                      <a:schemeClr val="bg1">
                        <a:lumMod val="75000"/>
                      </a:schemeClr>
                    </a:solidFill>
                  </a:rPr>
                  <a:t> </a:t>
                </a:r>
                <a:r>
                  <a:rPr lang="en" altLang="zh-CN" sz="2400" dirty="0">
                    <a:solidFill>
                      <a:schemeClr val="bg1">
                        <a:lumMod val="75000"/>
                      </a:schemeClr>
                    </a:solidFill>
                  </a:rPr>
                  <a:t>consists</a:t>
                </a:r>
                <a:r>
                  <a:rPr lang="zh-CN" altLang="en-US" sz="2400" dirty="0">
                    <a:solidFill>
                      <a:schemeClr val="bg1">
                        <a:lumMod val="75000"/>
                      </a:schemeClr>
                    </a:solidFill>
                  </a:rPr>
                  <a:t> </a:t>
                </a:r>
                <a:r>
                  <a:rPr lang="en" altLang="zh-CN" sz="2400" dirty="0">
                    <a:solidFill>
                      <a:schemeClr val="bg1">
                        <a:lumMod val="75000"/>
                      </a:schemeClr>
                    </a:solidFill>
                  </a:rPr>
                  <a:t>of</a:t>
                </a:r>
                <a:r>
                  <a:rPr lang="zh-CN" altLang="en-US" sz="2400" dirty="0">
                    <a:solidFill>
                      <a:schemeClr val="bg1">
                        <a:lumMod val="75000"/>
                      </a:schemeClr>
                    </a:solidFill>
                  </a:rPr>
                  <a:t> </a:t>
                </a:r>
                <a:r>
                  <a:rPr lang="en" altLang="zh-CN" sz="2400" dirty="0">
                    <a:solidFill>
                      <a:schemeClr val="bg1">
                        <a:lumMod val="75000"/>
                      </a:schemeClr>
                    </a:solidFill>
                  </a:rPr>
                  <a:t>a</a:t>
                </a:r>
                <a:r>
                  <a:rPr lang="zh-CN" altLang="en-US" sz="2400" dirty="0">
                    <a:solidFill>
                      <a:schemeClr val="bg1">
                        <a:lumMod val="75000"/>
                      </a:schemeClr>
                    </a:solidFill>
                  </a:rPr>
                  <a:t> </a:t>
                </a:r>
                <a:r>
                  <a:rPr lang="en" altLang="zh-CN" sz="2400" dirty="0">
                    <a:solidFill>
                      <a:schemeClr val="bg1">
                        <a:lumMod val="75000"/>
                      </a:schemeClr>
                    </a:solidFill>
                  </a:rPr>
                  <a:t>state</a:t>
                </a:r>
                <a:r>
                  <a:rPr lang="zh-CN" altLang="en-US" sz="2400" dirty="0">
                    <a:solidFill>
                      <a:schemeClr val="bg1">
                        <a:lumMod val="75000"/>
                      </a:schemeClr>
                    </a:solidFill>
                  </a:rPr>
                  <a:t> </a:t>
                </a:r>
                <a:r>
                  <a:rPr lang="en" altLang="zh-CN" sz="2400" dirty="0">
                    <a:solidFill>
                      <a:schemeClr val="bg1">
                        <a:lumMod val="75000"/>
                      </a:schemeClr>
                    </a:solidFill>
                  </a:rPr>
                  <a:t>equation</a:t>
                </a:r>
                <a:r>
                  <a:rPr lang="zh-CN" altLang="en-US" sz="2400" dirty="0">
                    <a:solidFill>
                      <a:schemeClr val="bg1">
                        <a:lumMod val="75000"/>
                      </a:schemeClr>
                    </a:solidFill>
                  </a:rPr>
                  <a:t> </a:t>
                </a:r>
                <a:r>
                  <a:rPr lang="en" altLang="zh-CN" sz="2400" dirty="0">
                    <a:solidFill>
                      <a:schemeClr val="bg1">
                        <a:lumMod val="75000"/>
                      </a:schemeClr>
                    </a:solidFill>
                  </a:rPr>
                  <a:t>and</a:t>
                </a:r>
                <a:r>
                  <a:rPr lang="zh-CN" altLang="en-US" sz="2400" dirty="0">
                    <a:solidFill>
                      <a:schemeClr val="bg1">
                        <a:lumMod val="75000"/>
                      </a:schemeClr>
                    </a:solidFill>
                  </a:rPr>
                  <a:t> </a:t>
                </a:r>
                <a:r>
                  <a:rPr lang="en" altLang="zh-CN" sz="2400" dirty="0">
                    <a:solidFill>
                      <a:schemeClr val="bg1">
                        <a:lumMod val="75000"/>
                      </a:schemeClr>
                    </a:solidFill>
                  </a:rPr>
                  <a:t>an</a:t>
                </a:r>
                <a:r>
                  <a:rPr lang="zh-CN" altLang="en-US" sz="2400" dirty="0">
                    <a:solidFill>
                      <a:schemeClr val="bg1">
                        <a:lumMod val="75000"/>
                      </a:schemeClr>
                    </a:solidFill>
                  </a:rPr>
                  <a:t> </a:t>
                </a:r>
                <a:r>
                  <a:rPr lang="en" altLang="zh-CN" sz="2400" dirty="0">
                    <a:solidFill>
                      <a:schemeClr val="bg1">
                        <a:lumMod val="75000"/>
                      </a:schemeClr>
                    </a:solidFill>
                  </a:rPr>
                  <a:t>observation</a:t>
                </a:r>
                <a:r>
                  <a:rPr lang="zh-CN" altLang="en-US" sz="2400" dirty="0">
                    <a:solidFill>
                      <a:schemeClr val="bg1">
                        <a:lumMod val="75000"/>
                      </a:schemeClr>
                    </a:solidFill>
                  </a:rPr>
                  <a:t> </a:t>
                </a:r>
                <a:r>
                  <a:rPr lang="en" altLang="zh-CN" sz="2400" dirty="0">
                    <a:solidFill>
                      <a:schemeClr val="bg1">
                        <a:lumMod val="75000"/>
                      </a:schemeClr>
                    </a:solidFill>
                  </a:rPr>
                  <a:t>equation.</a:t>
                </a:r>
              </a:p>
              <a:p>
                <a:pPr algn="just"/>
                <a:r>
                  <a:rPr lang="en" altLang="zh-CN" sz="2400" dirty="0">
                    <a:solidFill>
                      <a:schemeClr val="tx1"/>
                    </a:solidFill>
                    <a:highlight>
                      <a:srgbClr val="FFFF00"/>
                    </a:highlight>
                  </a:rPr>
                  <a:t>The</a:t>
                </a:r>
                <a:r>
                  <a:rPr lang="zh-CN" altLang="en-US" sz="2400" dirty="0">
                    <a:solidFill>
                      <a:schemeClr val="tx1"/>
                    </a:solidFill>
                    <a:highlight>
                      <a:srgbClr val="FFFF00"/>
                    </a:highlight>
                  </a:rPr>
                  <a:t> </a:t>
                </a:r>
                <a:r>
                  <a:rPr lang="en" altLang="zh-CN" sz="2400" dirty="0">
                    <a:solidFill>
                      <a:schemeClr val="tx1"/>
                    </a:solidFill>
                    <a:highlight>
                      <a:srgbClr val="FFFF00"/>
                    </a:highlight>
                  </a:rPr>
                  <a:t>state</a:t>
                </a:r>
                <a:r>
                  <a:rPr lang="zh-CN" altLang="en-US" sz="2400" dirty="0">
                    <a:solidFill>
                      <a:schemeClr val="tx1"/>
                    </a:solidFill>
                    <a:highlight>
                      <a:srgbClr val="FFFF00"/>
                    </a:highlight>
                  </a:rPr>
                  <a:t> </a:t>
                </a:r>
                <a:r>
                  <a:rPr lang="en" altLang="zh-CN" sz="2400" dirty="0">
                    <a:solidFill>
                      <a:schemeClr val="tx1"/>
                    </a:solidFill>
                    <a:highlight>
                      <a:srgbClr val="FFFF00"/>
                    </a:highlight>
                  </a:rPr>
                  <a:t>equation,</a:t>
                </a:r>
                <a:r>
                  <a:rPr lang="zh-CN" altLang="en-US" sz="2400" dirty="0">
                    <a:solidFill>
                      <a:schemeClr val="tx1"/>
                    </a:solidFill>
                    <a:highlight>
                      <a:srgbClr val="FFFF00"/>
                    </a:highlight>
                  </a:rPr>
                  <a:t> </a:t>
                </a:r>
                <a:endParaRPr lang="en-US" altLang="zh-CN" sz="2400" dirty="0">
                  <a:solidFill>
                    <a:schemeClr val="tx1"/>
                  </a:solidFill>
                  <a:highlight>
                    <a:srgbClr val="FFFF00"/>
                  </a:highlight>
                </a:endParaRPr>
              </a:p>
              <a:p>
                <a:pPr algn="just"/>
                <a:r>
                  <a:rPr lang="en" altLang="zh-CN" sz="2400" dirty="0">
                    <a:solidFill>
                      <a:schemeClr val="tx1"/>
                    </a:solidFill>
                    <a:highlight>
                      <a:srgbClr val="FFFF00"/>
                    </a:highlight>
                  </a:rPr>
                  <a:t>represents</a:t>
                </a:r>
                <a:r>
                  <a:rPr lang="zh-CN" altLang="en-US" sz="2400" dirty="0">
                    <a:solidFill>
                      <a:schemeClr val="tx1"/>
                    </a:solidFill>
                    <a:highlight>
                      <a:srgbClr val="FFFF00"/>
                    </a:highlight>
                  </a:rPr>
                  <a:t> </a:t>
                </a:r>
                <a:r>
                  <a:rPr lang="en" altLang="zh-CN" sz="2400" dirty="0">
                    <a:solidFill>
                      <a:schemeClr val="tx1"/>
                    </a:solidFill>
                    <a:highlight>
                      <a:srgbClr val="FFFF00"/>
                    </a:highlight>
                  </a:rPr>
                  <a:t>a</a:t>
                </a:r>
                <a:r>
                  <a:rPr lang="zh-CN" altLang="en-US" sz="2400" dirty="0">
                    <a:solidFill>
                      <a:schemeClr val="tx1"/>
                    </a:solidFill>
                    <a:highlight>
                      <a:srgbClr val="FFFF00"/>
                    </a:highlight>
                  </a:rPr>
                  <a:t> </a:t>
                </a:r>
                <a:r>
                  <a:rPr lang="en" altLang="zh-CN" sz="2400" dirty="0">
                    <a:solidFill>
                      <a:schemeClr val="tx1"/>
                    </a:solidFill>
                    <a:highlight>
                      <a:srgbClr val="FFFF00"/>
                    </a:highlight>
                  </a:rPr>
                  <a:t>vector</a:t>
                </a:r>
                <a:r>
                  <a:rPr lang="zh-CN" altLang="en-US" sz="2400" dirty="0">
                    <a:solidFill>
                      <a:schemeClr val="tx1"/>
                    </a:solidFill>
                    <a:highlight>
                      <a:srgbClr val="FFFF00"/>
                    </a:highlight>
                  </a:rPr>
                  <a:t> </a:t>
                </a:r>
                <a:r>
                  <a:rPr lang="en" altLang="zh-CN" sz="2400" dirty="0">
                    <a:solidFill>
                      <a:schemeClr val="tx1"/>
                    </a:solidFill>
                    <a:highlight>
                      <a:srgbClr val="FFFF00"/>
                    </a:highlight>
                  </a:rPr>
                  <a:t>of</a:t>
                </a:r>
                <a:r>
                  <a:rPr lang="zh-CN" altLang="en-US" sz="2400" dirty="0">
                    <a:solidFill>
                      <a:schemeClr val="tx1"/>
                    </a:solidFill>
                    <a:highlight>
                      <a:srgbClr val="FFFF00"/>
                    </a:highlight>
                  </a:rPr>
                  <a:t> </a:t>
                </a:r>
                <a:r>
                  <a:rPr lang="en" altLang="zh-CN" sz="2400" dirty="0">
                    <a:solidFill>
                      <a:schemeClr val="tx1"/>
                    </a:solidFill>
                    <a:highlight>
                      <a:srgbClr val="FFFF00"/>
                    </a:highlight>
                  </a:rPr>
                  <a:t>unobserved</a:t>
                </a:r>
                <a:r>
                  <a:rPr lang="zh-CN" altLang="en-US" sz="2400" dirty="0">
                    <a:solidFill>
                      <a:schemeClr val="tx1"/>
                    </a:solidFill>
                    <a:highlight>
                      <a:srgbClr val="FFFF00"/>
                    </a:highlight>
                  </a:rPr>
                  <a:t> </a:t>
                </a:r>
                <a:r>
                  <a:rPr lang="en" altLang="zh-CN" sz="2400" dirty="0">
                    <a:solidFill>
                      <a:schemeClr val="tx1"/>
                    </a:solidFill>
                    <a:highlight>
                      <a:srgbClr val="FFFF00"/>
                    </a:highlight>
                  </a:rPr>
                  <a:t>autocorrelated</a:t>
                </a:r>
                <a:r>
                  <a:rPr lang="zh-CN" altLang="en-US" sz="2400" dirty="0">
                    <a:solidFill>
                      <a:schemeClr val="tx1"/>
                    </a:solidFill>
                    <a:highlight>
                      <a:srgbClr val="FFFF00"/>
                    </a:highlight>
                  </a:rPr>
                  <a:t> </a:t>
                </a:r>
                <a:r>
                  <a:rPr lang="en" altLang="zh-CN" sz="2400" dirty="0">
                    <a:solidFill>
                      <a:schemeClr val="tx1"/>
                    </a:solidFill>
                    <a:highlight>
                      <a:srgbClr val="FFFF00"/>
                    </a:highlight>
                  </a:rPr>
                  <a:t>process</a:t>
                </a:r>
                <a:r>
                  <a:rPr lang="zh-CN" altLang="en-US" sz="2400" dirty="0">
                    <a:solidFill>
                      <a:schemeClr val="tx1"/>
                    </a:solidFill>
                    <a:highlight>
                      <a:srgbClr val="FFFF00"/>
                    </a:highlight>
                  </a:rPr>
                  <a:t> </a:t>
                </a:r>
                <a:r>
                  <a:rPr lang="en" altLang="zh-CN" sz="2400" dirty="0">
                    <a:solidFill>
                      <a:schemeClr val="tx1"/>
                    </a:solidFill>
                    <a:highlight>
                      <a:srgbClr val="FFFF00"/>
                    </a:highlight>
                  </a:rPr>
                  <a:t>overtime.</a:t>
                </a:r>
                <a:r>
                  <a:rPr lang="zh-CN" altLang="en-US" sz="2400" dirty="0">
                    <a:solidFill>
                      <a:schemeClr val="tx1"/>
                    </a:solidFill>
                    <a:highlight>
                      <a:srgbClr val="FFFF00"/>
                    </a:highlight>
                  </a:rPr>
                  <a:t> </a:t>
                </a:r>
                <a:r>
                  <a:rPr lang="en" altLang="zh-CN" sz="2400" dirty="0">
                    <a:solidFill>
                      <a:schemeClr val="tx1"/>
                    </a:solidFill>
                    <a:highlight>
                      <a:srgbClr val="FFFF00"/>
                    </a:highlight>
                  </a:rPr>
                  <a:t>Here,</a:t>
                </a:r>
                <a:r>
                  <a:rPr lang="zh-CN" altLang="en-US" sz="2400" dirty="0">
                    <a:solidFill>
                      <a:schemeClr val="tx1"/>
                    </a:solidFill>
                    <a:highlight>
                      <a:srgbClr val="FFFF00"/>
                    </a:highlight>
                  </a:rPr>
                  <a:t> </a:t>
                </a:r>
                <a14:m>
                  <m:oMath xmlns:m="http://schemas.openxmlformats.org/officeDocument/2006/math">
                    <m:sSub>
                      <m:sSubPr>
                        <m:ctrlPr>
                          <a:rPr lang="en-US" altLang="zh-CN" sz="2400" i="1" smtClean="0">
                            <a:solidFill>
                              <a:schemeClr val="tx1"/>
                            </a:solidFill>
                            <a:highlight>
                              <a:srgbClr val="FFFF00"/>
                            </a:highlight>
                            <a:latin typeface="Cambria Math" panose="02040503050406030204" pitchFamily="18" charset="0"/>
                          </a:rPr>
                        </m:ctrlPr>
                      </m:sSubPr>
                      <m:e>
                        <m:r>
                          <a:rPr lang="en-US" altLang="zh-CN" sz="2400" b="0" i="1" smtClean="0">
                            <a:solidFill>
                              <a:schemeClr val="tx1"/>
                            </a:solidFill>
                            <a:highlight>
                              <a:srgbClr val="FFFF00"/>
                            </a:highlight>
                            <a:latin typeface="Cambria Math" panose="02040503050406030204" pitchFamily="18" charset="0"/>
                          </a:rPr>
                          <m:t>𝑥</m:t>
                        </m:r>
                      </m:e>
                      <m:sub>
                        <m:r>
                          <a:rPr lang="en-US" altLang="zh-CN" sz="2400" b="0" i="1" smtClean="0">
                            <a:solidFill>
                              <a:schemeClr val="tx1"/>
                            </a:solidFill>
                            <a:highlight>
                              <a:srgbClr val="FFFF00"/>
                            </a:highlight>
                            <a:latin typeface="Cambria Math" panose="02040503050406030204" pitchFamily="18" charset="0"/>
                          </a:rPr>
                          <m:t>𝑡</m:t>
                        </m:r>
                      </m:sub>
                    </m:sSub>
                    <m:r>
                      <a:rPr lang="en-US" altLang="zh-CN" sz="2400" b="0" i="1" smtClean="0">
                        <a:solidFill>
                          <a:schemeClr val="tx1"/>
                        </a:solidFill>
                        <a:highlight>
                          <a:srgbClr val="FFFF00"/>
                        </a:highlight>
                        <a:latin typeface="Cambria Math" panose="02040503050406030204" pitchFamily="18" charset="0"/>
                      </a:rPr>
                      <m:t> </m:t>
                    </m:r>
                  </m:oMath>
                </a14:m>
                <a:r>
                  <a:rPr lang="en" altLang="zh-CN" sz="2400" dirty="0">
                    <a:solidFill>
                      <a:schemeClr val="tx1"/>
                    </a:solidFill>
                    <a:highlight>
                      <a:srgbClr val="FFFF00"/>
                    </a:highlight>
                  </a:rPr>
                  <a:t>is the unobserved value of the state(s) at time </a:t>
                </a:r>
                <a:r>
                  <a:rPr lang="en" altLang="zh-CN" sz="2400" i="1" dirty="0">
                    <a:solidFill>
                      <a:schemeClr val="tx1"/>
                    </a:solidFill>
                    <a:highlight>
                      <a:srgbClr val="FFFF00"/>
                    </a:highlight>
                  </a:rPr>
                  <a:t>t</a:t>
                </a:r>
                <a:r>
                  <a:rPr lang="en" altLang="zh-CN" sz="2400" dirty="0">
                    <a:solidFill>
                      <a:schemeClr val="tx1"/>
                    </a:solidFill>
                    <a:highlight>
                      <a:srgbClr val="FFFF00"/>
                    </a:highlight>
                  </a:rPr>
                  <a:t>, </a:t>
                </a:r>
                <a:r>
                  <a:rPr lang="en" altLang="zh-CN" sz="2400" i="1" dirty="0">
                    <a:solidFill>
                      <a:schemeClr val="tx1"/>
                    </a:solidFill>
                    <a:highlight>
                      <a:srgbClr val="FFFF00"/>
                    </a:highlight>
                  </a:rPr>
                  <a:t>B </a:t>
                </a:r>
                <a:r>
                  <a:rPr lang="en" altLang="zh-CN" sz="2400" dirty="0">
                    <a:solidFill>
                      <a:schemeClr val="tx1"/>
                    </a:solidFill>
                    <a:highlight>
                      <a:srgbClr val="FFFF00"/>
                    </a:highlight>
                  </a:rPr>
                  <a:t>is the auto correlation in the state(s), </a:t>
                </a:r>
                <a:r>
                  <a:rPr lang="en" altLang="zh-CN" sz="2400" i="1" dirty="0">
                    <a:solidFill>
                      <a:schemeClr val="tx1"/>
                    </a:solidFill>
                    <a:highlight>
                      <a:srgbClr val="FFFF00"/>
                    </a:highlight>
                  </a:rPr>
                  <a:t>c </a:t>
                </a:r>
                <a:r>
                  <a:rPr lang="en" altLang="zh-CN" sz="2400" dirty="0">
                    <a:solidFill>
                      <a:schemeClr val="tx1"/>
                    </a:solidFill>
                    <a:highlight>
                      <a:srgbClr val="FFFF00"/>
                    </a:highlight>
                  </a:rPr>
                  <a:t>are potential covariates that explain the autocorrelated state(s) and the irrespective coefficients, </a:t>
                </a:r>
                <a:r>
                  <a:rPr lang="en" altLang="zh-CN" sz="2400" i="1" dirty="0">
                    <a:solidFill>
                      <a:schemeClr val="tx1"/>
                    </a:solidFill>
                    <a:highlight>
                      <a:srgbClr val="FFFF00"/>
                    </a:highlight>
                  </a:rPr>
                  <a:t>C</a:t>
                </a:r>
                <a:r>
                  <a:rPr lang="en" altLang="zh-CN" sz="2400" dirty="0">
                    <a:solidFill>
                      <a:schemeClr val="tx1"/>
                    </a:solidFill>
                    <a:highlight>
                      <a:srgbClr val="FFFF00"/>
                    </a:highlight>
                  </a:rPr>
                  <a:t>, and </a:t>
                </a:r>
                <a:r>
                  <a:rPr lang="en" altLang="zh-CN" sz="2400" i="1" dirty="0">
                    <a:solidFill>
                      <a:schemeClr val="tx1"/>
                    </a:solidFill>
                    <a:highlight>
                      <a:srgbClr val="FFFF00"/>
                    </a:highlight>
                  </a:rPr>
                  <a:t>u </a:t>
                </a:r>
                <a:r>
                  <a:rPr lang="en" altLang="zh-CN" sz="2400" dirty="0">
                    <a:solidFill>
                      <a:schemeClr val="tx1"/>
                    </a:solidFill>
                    <a:highlight>
                      <a:srgbClr val="FFFF00"/>
                    </a:highlight>
                  </a:rPr>
                  <a:t>is a possible linear trend. The process error (</a:t>
                </a:r>
                <a14:m>
                  <m:oMath xmlns:m="http://schemas.openxmlformats.org/officeDocument/2006/math">
                    <m:sSub>
                      <m:sSubPr>
                        <m:ctrlPr>
                          <a:rPr lang="en" altLang="zh-CN" sz="2400" i="1" smtClean="0">
                            <a:solidFill>
                              <a:schemeClr val="tx1"/>
                            </a:solidFill>
                            <a:highlight>
                              <a:srgbClr val="FFFF00"/>
                            </a:highlight>
                            <a:latin typeface="Cambria Math" panose="02040503050406030204" pitchFamily="18" charset="0"/>
                          </a:rPr>
                        </m:ctrlPr>
                      </m:sSubPr>
                      <m:e>
                        <m:r>
                          <a:rPr lang="en-US" altLang="zh-CN" sz="2400" b="0" i="1" smtClean="0">
                            <a:solidFill>
                              <a:schemeClr val="tx1"/>
                            </a:solidFill>
                            <a:highlight>
                              <a:srgbClr val="FFFF00"/>
                            </a:highlight>
                            <a:latin typeface="Cambria Math" panose="02040503050406030204" pitchFamily="18" charset="0"/>
                          </a:rPr>
                          <m:t>𝑤</m:t>
                        </m:r>
                      </m:e>
                      <m:sub>
                        <m:r>
                          <a:rPr lang="en-US" altLang="zh-CN" sz="2400" b="0" i="1" smtClean="0">
                            <a:solidFill>
                              <a:schemeClr val="tx1"/>
                            </a:solidFill>
                            <a:highlight>
                              <a:srgbClr val="FFFF00"/>
                            </a:highlight>
                            <a:latin typeface="Cambria Math" panose="02040503050406030204" pitchFamily="18" charset="0"/>
                          </a:rPr>
                          <m:t>𝑡</m:t>
                        </m:r>
                      </m:sub>
                    </m:sSub>
                  </m:oMath>
                </a14:m>
                <a:r>
                  <a:rPr lang="en" altLang="zh-CN" sz="2400" dirty="0">
                    <a:solidFill>
                      <a:schemeClr val="tx1"/>
                    </a:solidFill>
                    <a:highlight>
                      <a:srgbClr val="FFFF00"/>
                    </a:highlight>
                  </a:rPr>
                  <a:t>) follows a multivariate normal distribution </a:t>
                </a:r>
                <a:r>
                  <a:rPr lang="en" altLang="zh-CN" sz="2400" dirty="0" err="1">
                    <a:solidFill>
                      <a:schemeClr val="tx1"/>
                    </a:solidFill>
                    <a:highlight>
                      <a:srgbClr val="FFFF00"/>
                    </a:highlight>
                  </a:rPr>
                  <a:t>centred</a:t>
                </a:r>
                <a:r>
                  <a:rPr lang="en" altLang="zh-CN" sz="2400" dirty="0">
                    <a:solidFill>
                      <a:schemeClr val="tx1"/>
                    </a:solidFill>
                    <a:highlight>
                      <a:srgbClr val="FFFF00"/>
                    </a:highlight>
                  </a:rPr>
                  <a:t> on zero with a covariance matrix </a:t>
                </a:r>
                <a:r>
                  <a:rPr lang="en" altLang="zh-CN" sz="2400" i="1" dirty="0">
                    <a:solidFill>
                      <a:schemeClr val="tx1"/>
                    </a:solidFill>
                    <a:highlight>
                      <a:srgbClr val="FFFF00"/>
                    </a:highlight>
                  </a:rPr>
                  <a:t>Q</a:t>
                </a:r>
                <a:r>
                  <a:rPr lang="en" altLang="zh-CN" sz="2400" dirty="0">
                    <a:solidFill>
                      <a:schemeClr val="tx1"/>
                    </a:solidFill>
                    <a:highlight>
                      <a:srgbClr val="FFFF00"/>
                    </a:highlight>
                  </a:rPr>
                  <a:t>.</a:t>
                </a:r>
              </a:p>
              <a:p>
                <a:pPr algn="just"/>
                <a:r>
                  <a:rPr lang="en" altLang="zh-CN" sz="2400" dirty="0">
                    <a:solidFill>
                      <a:schemeClr val="bg1">
                        <a:lumMod val="75000"/>
                      </a:schemeClr>
                    </a:solidFill>
                  </a:rPr>
                  <a:t>The observation equation relates…</a:t>
                </a:r>
              </a:p>
            </p:txBody>
          </p:sp>
        </mc:Choice>
        <mc:Fallback xmlns="">
          <p:sp>
            <p:nvSpPr>
              <p:cNvPr id="22" name="文本框 21">
                <a:extLst>
                  <a:ext uri="{FF2B5EF4-FFF2-40B4-BE49-F238E27FC236}">
                    <a16:creationId xmlns:a16="http://schemas.microsoft.com/office/drawing/2014/main" id="{D083A5D9-46E1-9B4B-983C-C45EC36BFFD4}"/>
                  </a:ext>
                </a:extLst>
              </p:cNvPr>
              <p:cNvSpPr txBox="1">
                <a:spLocks noRot="1" noChangeAspect="1" noMove="1" noResize="1" noEditPoints="1" noAdjustHandles="1" noChangeArrowheads="1" noChangeShapeType="1" noTextEdit="1"/>
              </p:cNvSpPr>
              <p:nvPr/>
            </p:nvSpPr>
            <p:spPr>
              <a:xfrm>
                <a:off x="246337" y="909033"/>
                <a:ext cx="11699325" cy="5262979"/>
              </a:xfrm>
              <a:prstGeom prst="rect">
                <a:avLst/>
              </a:prstGeom>
              <a:blipFill>
                <a:blip r:embed="rId2"/>
                <a:stretch>
                  <a:fillRect l="-759" t="-964" r="-1735" b="-1687"/>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47EB0B9B-F782-A54E-802D-2FA212EFF057}"/>
              </a:ext>
            </a:extLst>
          </p:cNvPr>
          <p:cNvPicPr>
            <a:picLocks noChangeAspect="1"/>
          </p:cNvPicPr>
          <p:nvPr/>
        </p:nvPicPr>
        <p:blipFill>
          <a:blip r:embed="rId3">
            <a:alphaModFix/>
          </a:blip>
          <a:stretch>
            <a:fillRect/>
          </a:stretch>
        </p:blipFill>
        <p:spPr>
          <a:xfrm>
            <a:off x="3135027" y="3540522"/>
            <a:ext cx="5232400" cy="317500"/>
          </a:xfrm>
          <a:prstGeom prst="rect">
            <a:avLst/>
          </a:prstGeom>
        </p:spPr>
      </p:pic>
      <p:sp>
        <p:nvSpPr>
          <p:cNvPr id="2" name="文本框 1">
            <a:extLst>
              <a:ext uri="{FF2B5EF4-FFF2-40B4-BE49-F238E27FC236}">
                <a16:creationId xmlns:a16="http://schemas.microsoft.com/office/drawing/2014/main" id="{04B4BEAE-6F0B-784D-9074-9D43583E3515}"/>
              </a:ext>
            </a:extLst>
          </p:cNvPr>
          <p:cNvSpPr txBox="1"/>
          <p:nvPr/>
        </p:nvSpPr>
        <p:spPr>
          <a:xfrm>
            <a:off x="7007162" y="2900923"/>
            <a:ext cx="4376519" cy="584775"/>
          </a:xfrm>
          <a:prstGeom prst="rect">
            <a:avLst/>
          </a:prstGeom>
          <a:solidFill>
            <a:schemeClr val="bg1"/>
          </a:solidFill>
          <a:ln w="25400">
            <a:solidFill>
              <a:schemeClr val="accent1">
                <a:shade val="50000"/>
              </a:schemeClr>
            </a:solidFill>
          </a:ln>
        </p:spPr>
        <p:txBody>
          <a:bodyPr wrap="none" rtlCol="0">
            <a:spAutoFit/>
          </a:bodyPr>
          <a:lstStyle/>
          <a:p>
            <a:r>
              <a:rPr kumimoji="1" lang="en-US" altLang="zh-CN" sz="3200" dirty="0"/>
              <a:t>Equations Descriptions</a:t>
            </a:r>
            <a:endParaRPr kumimoji="1" lang="zh-CN" altLang="en-US" sz="3200" dirty="0"/>
          </a:p>
        </p:txBody>
      </p:sp>
    </p:spTree>
    <p:extLst>
      <p:ext uri="{BB962C8B-B14F-4D97-AF65-F5344CB8AC3E}">
        <p14:creationId xmlns:p14="http://schemas.microsoft.com/office/powerpoint/2010/main" val="2364377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论文主体部分的写法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9" name="矩形: 圆角 8">
            <a:extLst>
              <a:ext uri="{FF2B5EF4-FFF2-40B4-BE49-F238E27FC236}">
                <a16:creationId xmlns:a16="http://schemas.microsoft.com/office/drawing/2014/main" id="{8F74F224-48EC-462B-BF6E-875C52DAA32F}"/>
              </a:ext>
            </a:extLst>
          </p:cNvPr>
          <p:cNvSpPr/>
          <p:nvPr/>
        </p:nvSpPr>
        <p:spPr>
          <a:xfrm>
            <a:off x="196770" y="909357"/>
            <a:ext cx="11699325" cy="1585411"/>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1" name="平行四边形 10">
            <a:extLst>
              <a:ext uri="{FF2B5EF4-FFF2-40B4-BE49-F238E27FC236}">
                <a16:creationId xmlns:a16="http://schemas.microsoft.com/office/drawing/2014/main" id="{46DCB084-08AF-4AB1-B64F-F8BDCCAD3953}"/>
              </a:ext>
            </a:extLst>
          </p:cNvPr>
          <p:cNvSpPr/>
          <p:nvPr/>
        </p:nvSpPr>
        <p:spPr>
          <a:xfrm>
            <a:off x="316881" y="1029043"/>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right-quote-sign_36811">
            <a:extLst>
              <a:ext uri="{FF2B5EF4-FFF2-40B4-BE49-F238E27FC236}">
                <a16:creationId xmlns:a16="http://schemas.microsoft.com/office/drawing/2014/main" id="{BC2F6098-83BC-46CC-A0E4-6184CC43EC59}"/>
              </a:ext>
            </a:extLst>
          </p:cNvPr>
          <p:cNvSpPr>
            <a:spLocks noChangeAspect="1"/>
          </p:cNvSpPr>
          <p:nvPr/>
        </p:nvSpPr>
        <p:spPr bwMode="auto">
          <a:xfrm>
            <a:off x="11595967" y="2269615"/>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4" name="矩形 3">
            <a:extLst>
              <a:ext uri="{FF2B5EF4-FFF2-40B4-BE49-F238E27FC236}">
                <a16:creationId xmlns:a16="http://schemas.microsoft.com/office/drawing/2014/main" id="{4DB80E14-C9CB-ED43-A910-2F139E9461E7}"/>
              </a:ext>
            </a:extLst>
          </p:cNvPr>
          <p:cNvSpPr/>
          <p:nvPr/>
        </p:nvSpPr>
        <p:spPr>
          <a:xfrm>
            <a:off x="254660" y="1557794"/>
            <a:ext cx="3722295" cy="523220"/>
          </a:xfrm>
          <a:prstGeom prst="rect">
            <a:avLst/>
          </a:prstGeom>
        </p:spPr>
        <p:txBody>
          <a:bodyPr wrap="square">
            <a:spAutoFit/>
          </a:bodyPr>
          <a:lstStyle/>
          <a:p>
            <a:r>
              <a:rPr kumimoji="1" lang="en-US" altLang="zh-CN" sz="2800" b="1" dirty="0">
                <a:solidFill>
                  <a:schemeClr val="tx1">
                    <a:lumMod val="95000"/>
                    <a:lumOff val="5000"/>
                  </a:schemeClr>
                </a:solidFill>
              </a:rPr>
              <a:t>Problem</a:t>
            </a:r>
            <a:r>
              <a:rPr kumimoji="1" lang="zh-CN" altLang="en-US" sz="2800" b="1" dirty="0">
                <a:solidFill>
                  <a:schemeClr val="tx1">
                    <a:lumMod val="95000"/>
                    <a:lumOff val="5000"/>
                  </a:schemeClr>
                </a:solidFill>
              </a:rPr>
              <a:t> </a:t>
            </a:r>
            <a:r>
              <a:rPr kumimoji="1" lang="en-US" altLang="zh-CN" sz="2800" b="1" dirty="0">
                <a:solidFill>
                  <a:schemeClr val="tx1">
                    <a:lumMod val="95000"/>
                    <a:lumOff val="5000"/>
                  </a:schemeClr>
                </a:solidFill>
              </a:rPr>
              <a:t>formulation</a:t>
            </a:r>
            <a:endParaRPr kumimoji="1" lang="zh-CN" altLang="en-US" sz="2800" b="1" dirty="0">
              <a:solidFill>
                <a:schemeClr val="tx1">
                  <a:lumMod val="95000"/>
                  <a:lumOff val="5000"/>
                </a:schemeClr>
              </a:solidFill>
            </a:endParaRPr>
          </a:p>
        </p:txBody>
      </p:sp>
      <p:sp>
        <p:nvSpPr>
          <p:cNvPr id="8" name="圆角矩形 7">
            <a:extLst>
              <a:ext uri="{FF2B5EF4-FFF2-40B4-BE49-F238E27FC236}">
                <a16:creationId xmlns:a16="http://schemas.microsoft.com/office/drawing/2014/main" id="{78E7B609-020B-CD45-BF0D-FCB7BFACCF0D}"/>
              </a:ext>
            </a:extLst>
          </p:cNvPr>
          <p:cNvSpPr/>
          <p:nvPr/>
        </p:nvSpPr>
        <p:spPr>
          <a:xfrm>
            <a:off x="295906" y="1448223"/>
            <a:ext cx="3577600"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右箭头 9">
            <a:extLst>
              <a:ext uri="{FF2B5EF4-FFF2-40B4-BE49-F238E27FC236}">
                <a16:creationId xmlns:a16="http://schemas.microsoft.com/office/drawing/2014/main" id="{0C25EEE7-5F67-594D-B5D8-8550D12D5BCC}"/>
              </a:ext>
            </a:extLst>
          </p:cNvPr>
          <p:cNvSpPr/>
          <p:nvPr/>
        </p:nvSpPr>
        <p:spPr>
          <a:xfrm>
            <a:off x="3976955" y="1458437"/>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右箭头 15">
            <a:extLst>
              <a:ext uri="{FF2B5EF4-FFF2-40B4-BE49-F238E27FC236}">
                <a16:creationId xmlns:a16="http://schemas.microsoft.com/office/drawing/2014/main" id="{FCA05DF1-05E7-5345-A87D-21D28FA50FD9}"/>
              </a:ext>
            </a:extLst>
          </p:cNvPr>
          <p:cNvSpPr/>
          <p:nvPr/>
        </p:nvSpPr>
        <p:spPr>
          <a:xfrm>
            <a:off x="7175204" y="1458437"/>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a:extLst>
              <a:ext uri="{FF2B5EF4-FFF2-40B4-BE49-F238E27FC236}">
                <a16:creationId xmlns:a16="http://schemas.microsoft.com/office/drawing/2014/main" id="{036DA2CE-A125-BF43-BD0A-87F965B76284}"/>
              </a:ext>
            </a:extLst>
          </p:cNvPr>
          <p:cNvSpPr/>
          <p:nvPr/>
        </p:nvSpPr>
        <p:spPr>
          <a:xfrm>
            <a:off x="4791763" y="1557794"/>
            <a:ext cx="2319143" cy="523220"/>
          </a:xfrm>
          <a:prstGeom prst="rect">
            <a:avLst/>
          </a:prstGeom>
        </p:spPr>
        <p:txBody>
          <a:bodyPr wrap="square">
            <a:spAutoFit/>
          </a:bodyPr>
          <a:lstStyle/>
          <a:p>
            <a:r>
              <a:rPr kumimoji="1" lang="en-US" altLang="zh-CN" sz="2800" b="1" dirty="0">
                <a:solidFill>
                  <a:srgbClr val="C00000"/>
                </a:solidFill>
              </a:rPr>
              <a:t>Main</a:t>
            </a:r>
            <a:r>
              <a:rPr kumimoji="1" lang="zh-CN" altLang="en-US" sz="2800" b="1" dirty="0">
                <a:solidFill>
                  <a:srgbClr val="C00000"/>
                </a:solidFill>
              </a:rPr>
              <a:t> </a:t>
            </a:r>
            <a:r>
              <a:rPr kumimoji="1" lang="en-US" altLang="zh-CN" sz="2800" b="1" dirty="0">
                <a:solidFill>
                  <a:srgbClr val="C00000"/>
                </a:solidFill>
              </a:rPr>
              <a:t>Result</a:t>
            </a:r>
            <a:endParaRPr kumimoji="1" lang="zh-CN" altLang="en-US" sz="2800" b="1" dirty="0">
              <a:solidFill>
                <a:srgbClr val="C00000"/>
              </a:solidFill>
            </a:endParaRPr>
          </a:p>
        </p:txBody>
      </p:sp>
      <p:sp>
        <p:nvSpPr>
          <p:cNvPr id="20" name="圆角矩形 19">
            <a:extLst>
              <a:ext uri="{FF2B5EF4-FFF2-40B4-BE49-F238E27FC236}">
                <a16:creationId xmlns:a16="http://schemas.microsoft.com/office/drawing/2014/main" id="{24E42E1D-0385-A348-88E5-5EF3A35DD995}"/>
              </a:ext>
            </a:extLst>
          </p:cNvPr>
          <p:cNvSpPr/>
          <p:nvPr/>
        </p:nvSpPr>
        <p:spPr>
          <a:xfrm>
            <a:off x="4700260" y="1448221"/>
            <a:ext cx="2348716"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7CC5B789-F2F0-FC4C-8B2C-4134994ECCBB}"/>
              </a:ext>
            </a:extLst>
          </p:cNvPr>
          <p:cNvSpPr/>
          <p:nvPr/>
        </p:nvSpPr>
        <p:spPr>
          <a:xfrm>
            <a:off x="8000274" y="1568010"/>
            <a:ext cx="3712853" cy="523220"/>
          </a:xfrm>
          <a:prstGeom prst="rect">
            <a:avLst/>
          </a:prstGeom>
        </p:spPr>
        <p:txBody>
          <a:bodyPr wrap="square">
            <a:spAutoFit/>
          </a:bodyPr>
          <a:lstStyle/>
          <a:p>
            <a:r>
              <a:rPr kumimoji="1" lang="en-US" altLang="zh-CN" sz="2800" b="1" dirty="0"/>
              <a:t>Numerical</a:t>
            </a:r>
            <a:r>
              <a:rPr kumimoji="1" lang="zh-CN" altLang="en-US" sz="2800" b="1" dirty="0"/>
              <a:t> </a:t>
            </a:r>
            <a:r>
              <a:rPr kumimoji="1" lang="en-US" altLang="zh-CN" sz="2800" b="1" dirty="0"/>
              <a:t>Examples</a:t>
            </a:r>
            <a:endParaRPr kumimoji="1" lang="zh-CN" altLang="en-US" sz="2800" b="1" dirty="0"/>
          </a:p>
        </p:txBody>
      </p:sp>
      <p:sp>
        <p:nvSpPr>
          <p:cNvPr id="26" name="圆角矩形 25">
            <a:extLst>
              <a:ext uri="{FF2B5EF4-FFF2-40B4-BE49-F238E27FC236}">
                <a16:creationId xmlns:a16="http://schemas.microsoft.com/office/drawing/2014/main" id="{B89B1D44-3B1D-2949-9025-1CF1362062FD}"/>
              </a:ext>
            </a:extLst>
          </p:cNvPr>
          <p:cNvSpPr/>
          <p:nvPr/>
        </p:nvSpPr>
        <p:spPr>
          <a:xfrm>
            <a:off x="7920346" y="1458437"/>
            <a:ext cx="3743398"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文本框 28">
            <a:extLst>
              <a:ext uri="{FF2B5EF4-FFF2-40B4-BE49-F238E27FC236}">
                <a16:creationId xmlns:a16="http://schemas.microsoft.com/office/drawing/2014/main" id="{EC886337-7CBD-624B-BD9A-5A0C025B3E75}"/>
              </a:ext>
            </a:extLst>
          </p:cNvPr>
          <p:cNvSpPr txBox="1"/>
          <p:nvPr/>
        </p:nvSpPr>
        <p:spPr>
          <a:xfrm>
            <a:off x="1257320" y="2901269"/>
            <a:ext cx="9568645" cy="523220"/>
          </a:xfrm>
          <a:prstGeom prst="rect">
            <a:avLst/>
          </a:prstGeom>
          <a:noFill/>
        </p:spPr>
        <p:txBody>
          <a:bodyPr wrap="none" rtlCol="0">
            <a:spAutoFit/>
          </a:bodyPr>
          <a:lstStyle/>
          <a:p>
            <a:r>
              <a:rPr kumimoji="1" lang="zh-CN" altLang="en-US" sz="2800" dirty="0"/>
              <a:t>核心是告诉读者：</a:t>
            </a:r>
            <a:r>
              <a:rPr kumimoji="1" lang="en-US" altLang="zh-CN" sz="2800" b="1" dirty="0">
                <a:solidFill>
                  <a:srgbClr val="C00000"/>
                </a:solidFill>
              </a:rPr>
              <a:t>How</a:t>
            </a:r>
            <a:r>
              <a:rPr kumimoji="1" lang="zh-CN" altLang="en-US" sz="2800" b="1" dirty="0">
                <a:solidFill>
                  <a:srgbClr val="C00000"/>
                </a:solidFill>
              </a:rPr>
              <a:t> </a:t>
            </a:r>
            <a:r>
              <a:rPr kumimoji="1" lang="en-US" altLang="zh-CN" sz="2800" b="1" dirty="0">
                <a:solidFill>
                  <a:srgbClr val="C00000"/>
                </a:solidFill>
              </a:rPr>
              <a:t>the research</a:t>
            </a:r>
            <a:r>
              <a:rPr kumimoji="1" lang="zh-CN" altLang="en-US" sz="2800" b="1" dirty="0">
                <a:solidFill>
                  <a:srgbClr val="C00000"/>
                </a:solidFill>
              </a:rPr>
              <a:t> </a:t>
            </a:r>
            <a:r>
              <a:rPr kumimoji="1" lang="en-US" altLang="zh-CN" sz="2800" b="1" dirty="0">
                <a:solidFill>
                  <a:srgbClr val="C00000"/>
                </a:solidFill>
              </a:rPr>
              <a:t>problem is solved</a:t>
            </a:r>
            <a:r>
              <a:rPr kumimoji="1" lang="zh-CN" altLang="en-US" sz="2800" b="1" dirty="0">
                <a:solidFill>
                  <a:srgbClr val="C00000"/>
                </a:solidFill>
              </a:rPr>
              <a:t>？</a:t>
            </a:r>
          </a:p>
        </p:txBody>
      </p:sp>
      <p:sp>
        <p:nvSpPr>
          <p:cNvPr id="30" name="文本框 29">
            <a:extLst>
              <a:ext uri="{FF2B5EF4-FFF2-40B4-BE49-F238E27FC236}">
                <a16:creationId xmlns:a16="http://schemas.microsoft.com/office/drawing/2014/main" id="{0A3E0E58-6F28-4940-807D-66D412394A93}"/>
              </a:ext>
            </a:extLst>
          </p:cNvPr>
          <p:cNvSpPr txBox="1"/>
          <p:nvPr/>
        </p:nvSpPr>
        <p:spPr>
          <a:xfrm>
            <a:off x="790446" y="3623310"/>
            <a:ext cx="10502394" cy="1200329"/>
          </a:xfrm>
          <a:prstGeom prst="rect">
            <a:avLst/>
          </a:prstGeom>
          <a:noFill/>
        </p:spPr>
        <p:txBody>
          <a:bodyPr wrap="square" rtlCol="0">
            <a:spAutoFit/>
          </a:bodyPr>
          <a:lstStyle/>
          <a:p>
            <a:pPr marL="342900" indent="-342900">
              <a:buFont typeface="Arial" panose="020B0604020202020204" pitchFamily="34" charset="0"/>
              <a:buChar char="•"/>
            </a:pPr>
            <a:r>
              <a:rPr kumimoji="1" lang="zh-CN" altLang="en-US" sz="2400" dirty="0"/>
              <a:t>将主要结果分块展示</a:t>
            </a:r>
            <a:endParaRPr kumimoji="1" lang="en-US" altLang="zh-CN" sz="2400" dirty="0"/>
          </a:p>
          <a:p>
            <a:pPr marL="342900" indent="-342900">
              <a:buFont typeface="Arial" panose="020B0604020202020204" pitchFamily="34" charset="0"/>
              <a:buChar char="•"/>
            </a:pPr>
            <a:r>
              <a:rPr kumimoji="1" lang="zh-CN" altLang="en-US" sz="2400" dirty="0"/>
              <a:t>公式的写法：</a:t>
            </a:r>
            <a:r>
              <a:rPr kumimoji="1" lang="zh-CN" altLang="en-US" sz="2400" b="1" dirty="0">
                <a:solidFill>
                  <a:srgbClr val="C00000"/>
                </a:solidFill>
              </a:rPr>
              <a:t>仍是一句句子</a:t>
            </a:r>
            <a:r>
              <a:rPr kumimoji="1" lang="zh-CN" altLang="en-US" sz="2400" dirty="0"/>
              <a:t>，要保证阅读的通畅</a:t>
            </a:r>
            <a:endParaRPr kumimoji="1" lang="en-US" altLang="zh-CN" sz="2400" dirty="0"/>
          </a:p>
          <a:p>
            <a:pPr marL="342900" indent="-342900">
              <a:buFont typeface="Arial" panose="020B0604020202020204" pitchFamily="34" charset="0"/>
              <a:buChar char="•"/>
            </a:pPr>
            <a:r>
              <a:rPr kumimoji="1" lang="zh-CN" altLang="en-US" sz="2400" dirty="0"/>
              <a:t>每块结果可以适当地小结</a:t>
            </a:r>
          </a:p>
        </p:txBody>
      </p:sp>
    </p:spTree>
    <p:extLst>
      <p:ext uri="{BB962C8B-B14F-4D97-AF65-F5344CB8AC3E}">
        <p14:creationId xmlns:p14="http://schemas.microsoft.com/office/powerpoint/2010/main" val="3592035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44C20B6B-CECF-964B-ADBD-CA66D9642B7E}"/>
              </a:ext>
            </a:extLst>
          </p:cNvPr>
          <p:cNvPicPr>
            <a:picLocks noChangeAspect="1"/>
          </p:cNvPicPr>
          <p:nvPr/>
        </p:nvPicPr>
        <p:blipFill>
          <a:blip r:embed="rId3"/>
          <a:stretch>
            <a:fillRect/>
          </a:stretch>
        </p:blipFill>
        <p:spPr>
          <a:xfrm>
            <a:off x="7985066" y="3393620"/>
            <a:ext cx="4193037" cy="3490947"/>
          </a:xfrm>
          <a:prstGeom prst="rect">
            <a:avLst/>
          </a:prstGeom>
        </p:spPr>
      </p:pic>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论文主体部分的写法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9" name="矩形: 圆角 8">
            <a:extLst>
              <a:ext uri="{FF2B5EF4-FFF2-40B4-BE49-F238E27FC236}">
                <a16:creationId xmlns:a16="http://schemas.microsoft.com/office/drawing/2014/main" id="{8F74F224-48EC-462B-BF6E-875C52DAA32F}"/>
              </a:ext>
            </a:extLst>
          </p:cNvPr>
          <p:cNvSpPr/>
          <p:nvPr/>
        </p:nvSpPr>
        <p:spPr>
          <a:xfrm>
            <a:off x="196770" y="909357"/>
            <a:ext cx="11699325" cy="1585411"/>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1" name="平行四边形 10">
            <a:extLst>
              <a:ext uri="{FF2B5EF4-FFF2-40B4-BE49-F238E27FC236}">
                <a16:creationId xmlns:a16="http://schemas.microsoft.com/office/drawing/2014/main" id="{46DCB084-08AF-4AB1-B64F-F8BDCCAD3953}"/>
              </a:ext>
            </a:extLst>
          </p:cNvPr>
          <p:cNvSpPr/>
          <p:nvPr/>
        </p:nvSpPr>
        <p:spPr>
          <a:xfrm>
            <a:off x="316881" y="1029043"/>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right-quote-sign_36811">
            <a:extLst>
              <a:ext uri="{FF2B5EF4-FFF2-40B4-BE49-F238E27FC236}">
                <a16:creationId xmlns:a16="http://schemas.microsoft.com/office/drawing/2014/main" id="{BC2F6098-83BC-46CC-A0E4-6184CC43EC59}"/>
              </a:ext>
            </a:extLst>
          </p:cNvPr>
          <p:cNvSpPr>
            <a:spLocks noChangeAspect="1"/>
          </p:cNvSpPr>
          <p:nvPr/>
        </p:nvSpPr>
        <p:spPr bwMode="auto">
          <a:xfrm>
            <a:off x="11595967" y="2269615"/>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4" name="矩形 3">
            <a:extLst>
              <a:ext uri="{FF2B5EF4-FFF2-40B4-BE49-F238E27FC236}">
                <a16:creationId xmlns:a16="http://schemas.microsoft.com/office/drawing/2014/main" id="{4DB80E14-C9CB-ED43-A910-2F139E9461E7}"/>
              </a:ext>
            </a:extLst>
          </p:cNvPr>
          <p:cNvSpPr/>
          <p:nvPr/>
        </p:nvSpPr>
        <p:spPr>
          <a:xfrm>
            <a:off x="254660" y="1557794"/>
            <a:ext cx="3722295" cy="523220"/>
          </a:xfrm>
          <a:prstGeom prst="rect">
            <a:avLst/>
          </a:prstGeom>
        </p:spPr>
        <p:txBody>
          <a:bodyPr wrap="square">
            <a:spAutoFit/>
          </a:bodyPr>
          <a:lstStyle/>
          <a:p>
            <a:r>
              <a:rPr kumimoji="1" lang="en-US" altLang="zh-CN" sz="2800" b="1" dirty="0">
                <a:solidFill>
                  <a:schemeClr val="tx1">
                    <a:lumMod val="95000"/>
                    <a:lumOff val="5000"/>
                  </a:schemeClr>
                </a:solidFill>
              </a:rPr>
              <a:t>Problem</a:t>
            </a:r>
            <a:r>
              <a:rPr kumimoji="1" lang="zh-CN" altLang="en-US" sz="2800" b="1" dirty="0">
                <a:solidFill>
                  <a:schemeClr val="tx1">
                    <a:lumMod val="95000"/>
                    <a:lumOff val="5000"/>
                  </a:schemeClr>
                </a:solidFill>
              </a:rPr>
              <a:t> </a:t>
            </a:r>
            <a:r>
              <a:rPr kumimoji="1" lang="en-US" altLang="zh-CN" sz="2800" b="1" dirty="0">
                <a:solidFill>
                  <a:schemeClr val="tx1">
                    <a:lumMod val="95000"/>
                    <a:lumOff val="5000"/>
                  </a:schemeClr>
                </a:solidFill>
              </a:rPr>
              <a:t>formulation</a:t>
            </a:r>
            <a:endParaRPr kumimoji="1" lang="zh-CN" altLang="en-US" sz="2800" b="1" dirty="0">
              <a:solidFill>
                <a:schemeClr val="tx1">
                  <a:lumMod val="95000"/>
                  <a:lumOff val="5000"/>
                </a:schemeClr>
              </a:solidFill>
            </a:endParaRPr>
          </a:p>
        </p:txBody>
      </p:sp>
      <p:sp>
        <p:nvSpPr>
          <p:cNvPr id="8" name="圆角矩形 7">
            <a:extLst>
              <a:ext uri="{FF2B5EF4-FFF2-40B4-BE49-F238E27FC236}">
                <a16:creationId xmlns:a16="http://schemas.microsoft.com/office/drawing/2014/main" id="{78E7B609-020B-CD45-BF0D-FCB7BFACCF0D}"/>
              </a:ext>
            </a:extLst>
          </p:cNvPr>
          <p:cNvSpPr/>
          <p:nvPr/>
        </p:nvSpPr>
        <p:spPr>
          <a:xfrm>
            <a:off x="295906" y="1448223"/>
            <a:ext cx="3577600"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右箭头 9">
            <a:extLst>
              <a:ext uri="{FF2B5EF4-FFF2-40B4-BE49-F238E27FC236}">
                <a16:creationId xmlns:a16="http://schemas.microsoft.com/office/drawing/2014/main" id="{0C25EEE7-5F67-594D-B5D8-8550D12D5BCC}"/>
              </a:ext>
            </a:extLst>
          </p:cNvPr>
          <p:cNvSpPr/>
          <p:nvPr/>
        </p:nvSpPr>
        <p:spPr>
          <a:xfrm>
            <a:off x="3976955" y="1458437"/>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右箭头 15">
            <a:extLst>
              <a:ext uri="{FF2B5EF4-FFF2-40B4-BE49-F238E27FC236}">
                <a16:creationId xmlns:a16="http://schemas.microsoft.com/office/drawing/2014/main" id="{FCA05DF1-05E7-5345-A87D-21D28FA50FD9}"/>
              </a:ext>
            </a:extLst>
          </p:cNvPr>
          <p:cNvSpPr/>
          <p:nvPr/>
        </p:nvSpPr>
        <p:spPr>
          <a:xfrm>
            <a:off x="7175204" y="1458437"/>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a:extLst>
              <a:ext uri="{FF2B5EF4-FFF2-40B4-BE49-F238E27FC236}">
                <a16:creationId xmlns:a16="http://schemas.microsoft.com/office/drawing/2014/main" id="{036DA2CE-A125-BF43-BD0A-87F965B76284}"/>
              </a:ext>
            </a:extLst>
          </p:cNvPr>
          <p:cNvSpPr/>
          <p:nvPr/>
        </p:nvSpPr>
        <p:spPr>
          <a:xfrm>
            <a:off x="4791763" y="1557794"/>
            <a:ext cx="2319143" cy="523220"/>
          </a:xfrm>
          <a:prstGeom prst="rect">
            <a:avLst/>
          </a:prstGeom>
        </p:spPr>
        <p:txBody>
          <a:bodyPr wrap="square">
            <a:spAutoFit/>
          </a:bodyPr>
          <a:lstStyle/>
          <a:p>
            <a:r>
              <a:rPr kumimoji="1" lang="en-US" altLang="zh-CN" sz="2800" b="1" dirty="0">
                <a:solidFill>
                  <a:srgbClr val="C00000"/>
                </a:solidFill>
              </a:rPr>
              <a:t>Main</a:t>
            </a:r>
            <a:r>
              <a:rPr kumimoji="1" lang="zh-CN" altLang="en-US" sz="2800" b="1" dirty="0">
                <a:solidFill>
                  <a:srgbClr val="C00000"/>
                </a:solidFill>
              </a:rPr>
              <a:t> </a:t>
            </a:r>
            <a:r>
              <a:rPr kumimoji="1" lang="en-US" altLang="zh-CN" sz="2800" b="1" dirty="0">
                <a:solidFill>
                  <a:srgbClr val="C00000"/>
                </a:solidFill>
              </a:rPr>
              <a:t>Result</a:t>
            </a:r>
            <a:endParaRPr kumimoji="1" lang="zh-CN" altLang="en-US" sz="2800" b="1" dirty="0">
              <a:solidFill>
                <a:srgbClr val="C00000"/>
              </a:solidFill>
            </a:endParaRPr>
          </a:p>
        </p:txBody>
      </p:sp>
      <p:sp>
        <p:nvSpPr>
          <p:cNvPr id="20" name="圆角矩形 19">
            <a:extLst>
              <a:ext uri="{FF2B5EF4-FFF2-40B4-BE49-F238E27FC236}">
                <a16:creationId xmlns:a16="http://schemas.microsoft.com/office/drawing/2014/main" id="{24E42E1D-0385-A348-88E5-5EF3A35DD995}"/>
              </a:ext>
            </a:extLst>
          </p:cNvPr>
          <p:cNvSpPr/>
          <p:nvPr/>
        </p:nvSpPr>
        <p:spPr>
          <a:xfrm>
            <a:off x="4700260" y="1448221"/>
            <a:ext cx="2348716"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7CC5B789-F2F0-FC4C-8B2C-4134994ECCBB}"/>
              </a:ext>
            </a:extLst>
          </p:cNvPr>
          <p:cNvSpPr/>
          <p:nvPr/>
        </p:nvSpPr>
        <p:spPr>
          <a:xfrm>
            <a:off x="8000274" y="1568010"/>
            <a:ext cx="3712853" cy="523220"/>
          </a:xfrm>
          <a:prstGeom prst="rect">
            <a:avLst/>
          </a:prstGeom>
        </p:spPr>
        <p:txBody>
          <a:bodyPr wrap="square">
            <a:spAutoFit/>
          </a:bodyPr>
          <a:lstStyle/>
          <a:p>
            <a:r>
              <a:rPr kumimoji="1" lang="en-US" altLang="zh-CN" sz="2800" b="1" dirty="0"/>
              <a:t>Numerical</a:t>
            </a:r>
            <a:r>
              <a:rPr kumimoji="1" lang="zh-CN" altLang="en-US" sz="2800" b="1" dirty="0"/>
              <a:t> </a:t>
            </a:r>
            <a:r>
              <a:rPr kumimoji="1" lang="en-US" altLang="zh-CN" sz="2800" b="1" dirty="0"/>
              <a:t>Examples</a:t>
            </a:r>
            <a:endParaRPr kumimoji="1" lang="zh-CN" altLang="en-US" sz="2800" b="1" dirty="0"/>
          </a:p>
        </p:txBody>
      </p:sp>
      <p:sp>
        <p:nvSpPr>
          <p:cNvPr id="26" name="圆角矩形 25">
            <a:extLst>
              <a:ext uri="{FF2B5EF4-FFF2-40B4-BE49-F238E27FC236}">
                <a16:creationId xmlns:a16="http://schemas.microsoft.com/office/drawing/2014/main" id="{B89B1D44-3B1D-2949-9025-1CF1362062FD}"/>
              </a:ext>
            </a:extLst>
          </p:cNvPr>
          <p:cNvSpPr/>
          <p:nvPr/>
        </p:nvSpPr>
        <p:spPr>
          <a:xfrm>
            <a:off x="7920346" y="1458437"/>
            <a:ext cx="3743398"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2" name="图片 1">
            <a:extLst>
              <a:ext uri="{FF2B5EF4-FFF2-40B4-BE49-F238E27FC236}">
                <a16:creationId xmlns:a16="http://schemas.microsoft.com/office/drawing/2014/main" id="{AC505927-6BE6-804E-8175-24AD182FCB81}"/>
              </a:ext>
            </a:extLst>
          </p:cNvPr>
          <p:cNvPicPr>
            <a:picLocks noChangeAspect="1"/>
          </p:cNvPicPr>
          <p:nvPr/>
        </p:nvPicPr>
        <p:blipFill>
          <a:blip r:embed="rId4"/>
          <a:stretch>
            <a:fillRect/>
          </a:stretch>
        </p:blipFill>
        <p:spPr>
          <a:xfrm>
            <a:off x="0" y="2638857"/>
            <a:ext cx="4013200" cy="3606800"/>
          </a:xfrm>
          <a:prstGeom prst="rect">
            <a:avLst/>
          </a:prstGeom>
        </p:spPr>
      </p:pic>
      <p:pic>
        <p:nvPicPr>
          <p:cNvPr id="3" name="图片 2">
            <a:extLst>
              <a:ext uri="{FF2B5EF4-FFF2-40B4-BE49-F238E27FC236}">
                <a16:creationId xmlns:a16="http://schemas.microsoft.com/office/drawing/2014/main" id="{2A90575D-F4FC-BA40-80FD-8D1CBDCFD004}"/>
              </a:ext>
            </a:extLst>
          </p:cNvPr>
          <p:cNvPicPr>
            <a:picLocks noChangeAspect="1"/>
          </p:cNvPicPr>
          <p:nvPr/>
        </p:nvPicPr>
        <p:blipFill>
          <a:blip r:embed="rId5"/>
          <a:stretch>
            <a:fillRect/>
          </a:stretch>
        </p:blipFill>
        <p:spPr>
          <a:xfrm>
            <a:off x="3975418" y="2637400"/>
            <a:ext cx="4000500" cy="444500"/>
          </a:xfrm>
          <a:prstGeom prst="rect">
            <a:avLst/>
          </a:prstGeom>
        </p:spPr>
      </p:pic>
      <p:pic>
        <p:nvPicPr>
          <p:cNvPr id="12" name="图片 11">
            <a:extLst>
              <a:ext uri="{FF2B5EF4-FFF2-40B4-BE49-F238E27FC236}">
                <a16:creationId xmlns:a16="http://schemas.microsoft.com/office/drawing/2014/main" id="{43C404E1-2FC9-4D4F-BD5C-D66281BAF7B7}"/>
              </a:ext>
            </a:extLst>
          </p:cNvPr>
          <p:cNvPicPr>
            <a:picLocks noChangeAspect="1"/>
          </p:cNvPicPr>
          <p:nvPr/>
        </p:nvPicPr>
        <p:blipFill>
          <a:blip r:embed="rId6"/>
          <a:stretch>
            <a:fillRect/>
          </a:stretch>
        </p:blipFill>
        <p:spPr>
          <a:xfrm>
            <a:off x="3989860" y="3186850"/>
            <a:ext cx="4000500" cy="1854200"/>
          </a:xfrm>
          <a:prstGeom prst="rect">
            <a:avLst/>
          </a:prstGeom>
        </p:spPr>
      </p:pic>
      <p:pic>
        <p:nvPicPr>
          <p:cNvPr id="13" name="图片 12">
            <a:extLst>
              <a:ext uri="{FF2B5EF4-FFF2-40B4-BE49-F238E27FC236}">
                <a16:creationId xmlns:a16="http://schemas.microsoft.com/office/drawing/2014/main" id="{63575B96-7016-7644-A741-9B7098572889}"/>
              </a:ext>
            </a:extLst>
          </p:cNvPr>
          <p:cNvPicPr>
            <a:picLocks noChangeAspect="1"/>
          </p:cNvPicPr>
          <p:nvPr/>
        </p:nvPicPr>
        <p:blipFill>
          <a:blip r:embed="rId7"/>
          <a:stretch>
            <a:fillRect/>
          </a:stretch>
        </p:blipFill>
        <p:spPr>
          <a:xfrm>
            <a:off x="3989860" y="5126357"/>
            <a:ext cx="3987800" cy="1193800"/>
          </a:xfrm>
          <a:prstGeom prst="rect">
            <a:avLst/>
          </a:prstGeom>
        </p:spPr>
      </p:pic>
      <p:pic>
        <p:nvPicPr>
          <p:cNvPr id="15" name="图片 14">
            <a:extLst>
              <a:ext uri="{FF2B5EF4-FFF2-40B4-BE49-F238E27FC236}">
                <a16:creationId xmlns:a16="http://schemas.microsoft.com/office/drawing/2014/main" id="{B7A1DFFC-FCF3-BC4F-8D9F-184494BFB14A}"/>
              </a:ext>
            </a:extLst>
          </p:cNvPr>
          <p:cNvPicPr>
            <a:picLocks noChangeAspect="1"/>
          </p:cNvPicPr>
          <p:nvPr/>
        </p:nvPicPr>
        <p:blipFill>
          <a:blip r:embed="rId8"/>
          <a:stretch>
            <a:fillRect/>
          </a:stretch>
        </p:blipFill>
        <p:spPr>
          <a:xfrm>
            <a:off x="8157028" y="2608114"/>
            <a:ext cx="3975100" cy="787400"/>
          </a:xfrm>
          <a:prstGeom prst="rect">
            <a:avLst/>
          </a:prstGeom>
        </p:spPr>
      </p:pic>
      <p:sp>
        <p:nvSpPr>
          <p:cNvPr id="17" name="文本框 16">
            <a:extLst>
              <a:ext uri="{FF2B5EF4-FFF2-40B4-BE49-F238E27FC236}">
                <a16:creationId xmlns:a16="http://schemas.microsoft.com/office/drawing/2014/main" id="{AB5460C9-B978-7A4A-891C-0DBC1BD676B5}"/>
              </a:ext>
            </a:extLst>
          </p:cNvPr>
          <p:cNvSpPr txBox="1"/>
          <p:nvPr/>
        </p:nvSpPr>
        <p:spPr>
          <a:xfrm>
            <a:off x="-69969" y="3837425"/>
            <a:ext cx="4083169" cy="369332"/>
          </a:xfrm>
          <a:prstGeom prst="rect">
            <a:avLst/>
          </a:prstGeom>
          <a:noFill/>
          <a:ln w="25400">
            <a:solidFill>
              <a:schemeClr val="accent1">
                <a:shade val="50000"/>
              </a:schemeClr>
            </a:solidFill>
          </a:ln>
        </p:spPr>
        <p:txBody>
          <a:bodyPr wrap="none" rtlCol="0">
            <a:spAutoFit/>
          </a:bodyPr>
          <a:lstStyle/>
          <a:p>
            <a:r>
              <a:rPr kumimoji="1" lang="en-US" altLang="zh-CN" b="1" dirty="0">
                <a:solidFill>
                  <a:srgbClr val="C00000"/>
                </a:solidFill>
              </a:rPr>
              <a:t>Construct</a:t>
            </a:r>
            <a:r>
              <a:rPr kumimoji="1" lang="zh-CN" altLang="en-US" b="1" dirty="0">
                <a:solidFill>
                  <a:srgbClr val="C00000"/>
                </a:solidFill>
              </a:rPr>
              <a:t> </a:t>
            </a:r>
            <a:r>
              <a:rPr kumimoji="1" lang="en-US" altLang="zh-CN" b="1" dirty="0">
                <a:solidFill>
                  <a:srgbClr val="C00000"/>
                </a:solidFill>
              </a:rPr>
              <a:t>the optimization problem</a:t>
            </a:r>
            <a:endParaRPr kumimoji="1" lang="zh-CN" altLang="en-US" b="1" dirty="0">
              <a:solidFill>
                <a:srgbClr val="C00000"/>
              </a:solidFill>
            </a:endParaRPr>
          </a:p>
        </p:txBody>
      </p:sp>
      <p:sp>
        <p:nvSpPr>
          <p:cNvPr id="18" name="圆角矩形 17">
            <a:extLst>
              <a:ext uri="{FF2B5EF4-FFF2-40B4-BE49-F238E27FC236}">
                <a16:creationId xmlns:a16="http://schemas.microsoft.com/office/drawing/2014/main" id="{4923C51E-7B2D-0E4B-8E81-19D85EA31768}"/>
              </a:ext>
            </a:extLst>
          </p:cNvPr>
          <p:cNvSpPr/>
          <p:nvPr/>
        </p:nvSpPr>
        <p:spPr>
          <a:xfrm>
            <a:off x="4996543" y="2594125"/>
            <a:ext cx="1868069" cy="275284"/>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文本框 26">
            <a:extLst>
              <a:ext uri="{FF2B5EF4-FFF2-40B4-BE49-F238E27FC236}">
                <a16:creationId xmlns:a16="http://schemas.microsoft.com/office/drawing/2014/main" id="{ACE06DDC-8222-9F42-9846-AF5A9C324DA2}"/>
              </a:ext>
            </a:extLst>
          </p:cNvPr>
          <p:cNvSpPr txBox="1"/>
          <p:nvPr/>
        </p:nvSpPr>
        <p:spPr>
          <a:xfrm>
            <a:off x="4996543" y="3468093"/>
            <a:ext cx="2500086" cy="369332"/>
          </a:xfrm>
          <a:prstGeom prst="rect">
            <a:avLst/>
          </a:prstGeom>
          <a:noFill/>
          <a:ln w="25400">
            <a:solidFill>
              <a:schemeClr val="accent1">
                <a:shade val="50000"/>
              </a:schemeClr>
            </a:solidFill>
          </a:ln>
        </p:spPr>
        <p:txBody>
          <a:bodyPr wrap="square" rtlCol="0">
            <a:spAutoFit/>
          </a:bodyPr>
          <a:lstStyle/>
          <a:p>
            <a:r>
              <a:rPr kumimoji="1" lang="en-US" altLang="zh-CN" b="1" dirty="0">
                <a:solidFill>
                  <a:srgbClr val="C00000"/>
                </a:solidFill>
              </a:rPr>
              <a:t>Bounded from below</a:t>
            </a:r>
            <a:endParaRPr kumimoji="1" lang="zh-CN" altLang="en-US" b="1" dirty="0">
              <a:solidFill>
                <a:srgbClr val="C00000"/>
              </a:solidFill>
            </a:endParaRPr>
          </a:p>
        </p:txBody>
      </p:sp>
      <p:sp>
        <p:nvSpPr>
          <p:cNvPr id="28" name="文本框 27">
            <a:extLst>
              <a:ext uri="{FF2B5EF4-FFF2-40B4-BE49-F238E27FC236}">
                <a16:creationId xmlns:a16="http://schemas.microsoft.com/office/drawing/2014/main" id="{636A9B4A-C0E2-6D47-A7DD-07319D04DDE9}"/>
              </a:ext>
            </a:extLst>
          </p:cNvPr>
          <p:cNvSpPr txBox="1"/>
          <p:nvPr/>
        </p:nvSpPr>
        <p:spPr>
          <a:xfrm>
            <a:off x="5220369" y="5599326"/>
            <a:ext cx="2052433" cy="646331"/>
          </a:xfrm>
          <a:prstGeom prst="rect">
            <a:avLst/>
          </a:prstGeom>
          <a:noFill/>
          <a:ln w="25400">
            <a:solidFill>
              <a:schemeClr val="accent1">
                <a:shade val="50000"/>
              </a:schemeClr>
            </a:solidFill>
          </a:ln>
        </p:spPr>
        <p:txBody>
          <a:bodyPr wrap="square" rtlCol="0">
            <a:spAutoFit/>
          </a:bodyPr>
          <a:lstStyle/>
          <a:p>
            <a:r>
              <a:rPr kumimoji="1" lang="en-US" altLang="zh-CN" b="1" dirty="0">
                <a:solidFill>
                  <a:srgbClr val="C00000"/>
                </a:solidFill>
              </a:rPr>
              <a:t>True value is the optimal solution</a:t>
            </a:r>
            <a:endParaRPr kumimoji="1" lang="zh-CN" altLang="en-US" b="1" dirty="0">
              <a:solidFill>
                <a:srgbClr val="C00000"/>
              </a:solidFill>
            </a:endParaRPr>
          </a:p>
        </p:txBody>
      </p:sp>
      <p:sp>
        <p:nvSpPr>
          <p:cNvPr id="31" name="文本框 30">
            <a:extLst>
              <a:ext uri="{FF2B5EF4-FFF2-40B4-BE49-F238E27FC236}">
                <a16:creationId xmlns:a16="http://schemas.microsoft.com/office/drawing/2014/main" id="{5C6B2085-49E2-7E4D-BE49-72E44A3077C6}"/>
              </a:ext>
            </a:extLst>
          </p:cNvPr>
          <p:cNvSpPr txBox="1"/>
          <p:nvPr/>
        </p:nvSpPr>
        <p:spPr>
          <a:xfrm>
            <a:off x="7909574" y="2854978"/>
            <a:ext cx="2380541" cy="646331"/>
          </a:xfrm>
          <a:prstGeom prst="rect">
            <a:avLst/>
          </a:prstGeom>
          <a:noFill/>
          <a:ln w="25400">
            <a:solidFill>
              <a:schemeClr val="accent1">
                <a:shade val="50000"/>
              </a:schemeClr>
            </a:solidFill>
          </a:ln>
        </p:spPr>
        <p:txBody>
          <a:bodyPr wrap="square" rtlCol="0">
            <a:spAutoFit/>
          </a:bodyPr>
          <a:lstStyle/>
          <a:p>
            <a:pPr algn="just"/>
            <a:r>
              <a:rPr kumimoji="1" lang="en-US" altLang="zh-CN" b="1" dirty="0">
                <a:solidFill>
                  <a:srgbClr val="C00000"/>
                </a:solidFill>
              </a:rPr>
              <a:t>Uniqueness of the optimal solution</a:t>
            </a:r>
            <a:endParaRPr kumimoji="1" lang="zh-CN" altLang="en-US" b="1" dirty="0">
              <a:solidFill>
                <a:srgbClr val="C00000"/>
              </a:solidFill>
            </a:endParaRPr>
          </a:p>
        </p:txBody>
      </p:sp>
      <p:sp>
        <p:nvSpPr>
          <p:cNvPr id="21" name="文本框 20">
            <a:extLst>
              <a:ext uri="{FF2B5EF4-FFF2-40B4-BE49-F238E27FC236}">
                <a16:creationId xmlns:a16="http://schemas.microsoft.com/office/drawing/2014/main" id="{F0282D6F-B9DF-2649-8F87-7C7A64E78984}"/>
              </a:ext>
            </a:extLst>
          </p:cNvPr>
          <p:cNvSpPr txBox="1"/>
          <p:nvPr/>
        </p:nvSpPr>
        <p:spPr>
          <a:xfrm>
            <a:off x="8719883" y="2353767"/>
            <a:ext cx="2579492" cy="369332"/>
          </a:xfrm>
          <a:prstGeom prst="rect">
            <a:avLst/>
          </a:prstGeom>
          <a:solidFill>
            <a:schemeClr val="accent3">
              <a:lumMod val="40000"/>
              <a:lumOff val="60000"/>
              <a:alpha val="37156"/>
            </a:schemeClr>
          </a:solidFill>
          <a:ln w="25400">
            <a:solidFill>
              <a:schemeClr val="accent1">
                <a:shade val="50000"/>
              </a:schemeClr>
            </a:solidFill>
          </a:ln>
        </p:spPr>
        <p:txBody>
          <a:bodyPr wrap="square" rtlCol="0">
            <a:spAutoFit/>
          </a:bodyPr>
          <a:lstStyle/>
          <a:p>
            <a:pPr algn="just"/>
            <a:r>
              <a:rPr kumimoji="1" lang="zh-CN" altLang="en-US" dirty="0"/>
              <a:t>解这个优化问题的目的</a:t>
            </a:r>
          </a:p>
        </p:txBody>
      </p:sp>
      <p:sp>
        <p:nvSpPr>
          <p:cNvPr id="22" name="左弧形箭头 21">
            <a:extLst>
              <a:ext uri="{FF2B5EF4-FFF2-40B4-BE49-F238E27FC236}">
                <a16:creationId xmlns:a16="http://schemas.microsoft.com/office/drawing/2014/main" id="{279F9520-C41E-8D42-93BC-3D3A19E4873A}"/>
              </a:ext>
            </a:extLst>
          </p:cNvPr>
          <p:cNvSpPr/>
          <p:nvPr/>
        </p:nvSpPr>
        <p:spPr>
          <a:xfrm>
            <a:off x="7496629" y="2836704"/>
            <a:ext cx="327062" cy="782909"/>
          </a:xfrm>
          <a:prstGeom prst="curvedLef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2" name="左弧形箭头 31">
            <a:extLst>
              <a:ext uri="{FF2B5EF4-FFF2-40B4-BE49-F238E27FC236}">
                <a16:creationId xmlns:a16="http://schemas.microsoft.com/office/drawing/2014/main" id="{E159CA02-3DFA-9640-8EA5-F0AA80899B3B}"/>
              </a:ext>
            </a:extLst>
          </p:cNvPr>
          <p:cNvSpPr/>
          <p:nvPr/>
        </p:nvSpPr>
        <p:spPr>
          <a:xfrm>
            <a:off x="7329592" y="3953480"/>
            <a:ext cx="327063" cy="1629409"/>
          </a:xfrm>
          <a:prstGeom prst="curvedLef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23" name="上弧形箭头 22">
            <a:extLst>
              <a:ext uri="{FF2B5EF4-FFF2-40B4-BE49-F238E27FC236}">
                <a16:creationId xmlns:a16="http://schemas.microsoft.com/office/drawing/2014/main" id="{3635166D-A7F7-6848-B6DE-83DB96A2C7C2}"/>
              </a:ext>
            </a:extLst>
          </p:cNvPr>
          <p:cNvSpPr/>
          <p:nvPr/>
        </p:nvSpPr>
        <p:spPr>
          <a:xfrm rot="18046489">
            <a:off x="6826301" y="4505702"/>
            <a:ext cx="2798583" cy="553463"/>
          </a:xfrm>
          <a:prstGeom prst="curvedUp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4" name="文本框 33">
            <a:extLst>
              <a:ext uri="{FF2B5EF4-FFF2-40B4-BE49-F238E27FC236}">
                <a16:creationId xmlns:a16="http://schemas.microsoft.com/office/drawing/2014/main" id="{CB5D2C11-9772-0946-9F35-75538639D25A}"/>
              </a:ext>
            </a:extLst>
          </p:cNvPr>
          <p:cNvSpPr txBox="1"/>
          <p:nvPr/>
        </p:nvSpPr>
        <p:spPr>
          <a:xfrm>
            <a:off x="9231702" y="4480026"/>
            <a:ext cx="660830" cy="369332"/>
          </a:xfrm>
          <a:prstGeom prst="rect">
            <a:avLst/>
          </a:prstGeom>
          <a:noFill/>
          <a:ln w="25400">
            <a:solidFill>
              <a:schemeClr val="accent1">
                <a:shade val="50000"/>
              </a:schemeClr>
            </a:solidFill>
          </a:ln>
        </p:spPr>
        <p:txBody>
          <a:bodyPr wrap="square" rtlCol="0">
            <a:spAutoFit/>
          </a:bodyPr>
          <a:lstStyle/>
          <a:p>
            <a:pPr algn="just"/>
            <a:r>
              <a:rPr kumimoji="1" lang="zh-CN" altLang="en-US" b="1" dirty="0">
                <a:solidFill>
                  <a:srgbClr val="C00000"/>
                </a:solidFill>
              </a:rPr>
              <a:t>小结</a:t>
            </a:r>
          </a:p>
        </p:txBody>
      </p:sp>
    </p:spTree>
    <p:extLst>
      <p:ext uri="{BB962C8B-B14F-4D97-AF65-F5344CB8AC3E}">
        <p14:creationId xmlns:p14="http://schemas.microsoft.com/office/powerpoint/2010/main" val="1619394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论文主体部分的写法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9" name="矩形: 圆角 8">
            <a:extLst>
              <a:ext uri="{FF2B5EF4-FFF2-40B4-BE49-F238E27FC236}">
                <a16:creationId xmlns:a16="http://schemas.microsoft.com/office/drawing/2014/main" id="{8F74F224-48EC-462B-BF6E-875C52DAA32F}"/>
              </a:ext>
            </a:extLst>
          </p:cNvPr>
          <p:cNvSpPr/>
          <p:nvPr/>
        </p:nvSpPr>
        <p:spPr>
          <a:xfrm>
            <a:off x="196770" y="909357"/>
            <a:ext cx="11699325" cy="1585411"/>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1" name="平行四边形 10">
            <a:extLst>
              <a:ext uri="{FF2B5EF4-FFF2-40B4-BE49-F238E27FC236}">
                <a16:creationId xmlns:a16="http://schemas.microsoft.com/office/drawing/2014/main" id="{46DCB084-08AF-4AB1-B64F-F8BDCCAD3953}"/>
              </a:ext>
            </a:extLst>
          </p:cNvPr>
          <p:cNvSpPr/>
          <p:nvPr/>
        </p:nvSpPr>
        <p:spPr>
          <a:xfrm>
            <a:off x="316881" y="1029043"/>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right-quote-sign_36811">
            <a:extLst>
              <a:ext uri="{FF2B5EF4-FFF2-40B4-BE49-F238E27FC236}">
                <a16:creationId xmlns:a16="http://schemas.microsoft.com/office/drawing/2014/main" id="{BC2F6098-83BC-46CC-A0E4-6184CC43EC59}"/>
              </a:ext>
            </a:extLst>
          </p:cNvPr>
          <p:cNvSpPr>
            <a:spLocks noChangeAspect="1"/>
          </p:cNvSpPr>
          <p:nvPr/>
        </p:nvSpPr>
        <p:spPr bwMode="auto">
          <a:xfrm>
            <a:off x="11595967" y="2269615"/>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4" name="矩形 3">
            <a:extLst>
              <a:ext uri="{FF2B5EF4-FFF2-40B4-BE49-F238E27FC236}">
                <a16:creationId xmlns:a16="http://schemas.microsoft.com/office/drawing/2014/main" id="{4DB80E14-C9CB-ED43-A910-2F139E9461E7}"/>
              </a:ext>
            </a:extLst>
          </p:cNvPr>
          <p:cNvSpPr/>
          <p:nvPr/>
        </p:nvSpPr>
        <p:spPr>
          <a:xfrm>
            <a:off x="254660" y="1557794"/>
            <a:ext cx="3722295" cy="523220"/>
          </a:xfrm>
          <a:prstGeom prst="rect">
            <a:avLst/>
          </a:prstGeom>
        </p:spPr>
        <p:txBody>
          <a:bodyPr wrap="square">
            <a:spAutoFit/>
          </a:bodyPr>
          <a:lstStyle/>
          <a:p>
            <a:r>
              <a:rPr kumimoji="1" lang="en-US" altLang="zh-CN" sz="2800" b="1" dirty="0">
                <a:solidFill>
                  <a:schemeClr val="tx1">
                    <a:lumMod val="95000"/>
                    <a:lumOff val="5000"/>
                  </a:schemeClr>
                </a:solidFill>
              </a:rPr>
              <a:t>Problem</a:t>
            </a:r>
            <a:r>
              <a:rPr kumimoji="1" lang="zh-CN" altLang="en-US" sz="2800" b="1" dirty="0">
                <a:solidFill>
                  <a:schemeClr val="tx1">
                    <a:lumMod val="95000"/>
                    <a:lumOff val="5000"/>
                  </a:schemeClr>
                </a:solidFill>
              </a:rPr>
              <a:t> </a:t>
            </a:r>
            <a:r>
              <a:rPr kumimoji="1" lang="en-US" altLang="zh-CN" sz="2800" b="1" dirty="0">
                <a:solidFill>
                  <a:schemeClr val="tx1">
                    <a:lumMod val="95000"/>
                    <a:lumOff val="5000"/>
                  </a:schemeClr>
                </a:solidFill>
              </a:rPr>
              <a:t>formulation</a:t>
            </a:r>
            <a:endParaRPr kumimoji="1" lang="zh-CN" altLang="en-US" sz="2800" b="1" dirty="0">
              <a:solidFill>
                <a:schemeClr val="tx1">
                  <a:lumMod val="95000"/>
                  <a:lumOff val="5000"/>
                </a:schemeClr>
              </a:solidFill>
            </a:endParaRPr>
          </a:p>
        </p:txBody>
      </p:sp>
      <p:sp>
        <p:nvSpPr>
          <p:cNvPr id="8" name="圆角矩形 7">
            <a:extLst>
              <a:ext uri="{FF2B5EF4-FFF2-40B4-BE49-F238E27FC236}">
                <a16:creationId xmlns:a16="http://schemas.microsoft.com/office/drawing/2014/main" id="{78E7B609-020B-CD45-BF0D-FCB7BFACCF0D}"/>
              </a:ext>
            </a:extLst>
          </p:cNvPr>
          <p:cNvSpPr/>
          <p:nvPr/>
        </p:nvSpPr>
        <p:spPr>
          <a:xfrm>
            <a:off x="295906" y="1448223"/>
            <a:ext cx="3577600"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右箭头 9">
            <a:extLst>
              <a:ext uri="{FF2B5EF4-FFF2-40B4-BE49-F238E27FC236}">
                <a16:creationId xmlns:a16="http://schemas.microsoft.com/office/drawing/2014/main" id="{0C25EEE7-5F67-594D-B5D8-8550D12D5BCC}"/>
              </a:ext>
            </a:extLst>
          </p:cNvPr>
          <p:cNvSpPr/>
          <p:nvPr/>
        </p:nvSpPr>
        <p:spPr>
          <a:xfrm>
            <a:off x="3976955" y="1458437"/>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右箭头 15">
            <a:extLst>
              <a:ext uri="{FF2B5EF4-FFF2-40B4-BE49-F238E27FC236}">
                <a16:creationId xmlns:a16="http://schemas.microsoft.com/office/drawing/2014/main" id="{FCA05DF1-05E7-5345-A87D-21D28FA50FD9}"/>
              </a:ext>
            </a:extLst>
          </p:cNvPr>
          <p:cNvSpPr/>
          <p:nvPr/>
        </p:nvSpPr>
        <p:spPr>
          <a:xfrm>
            <a:off x="7175204" y="1458437"/>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a:extLst>
              <a:ext uri="{FF2B5EF4-FFF2-40B4-BE49-F238E27FC236}">
                <a16:creationId xmlns:a16="http://schemas.microsoft.com/office/drawing/2014/main" id="{036DA2CE-A125-BF43-BD0A-87F965B76284}"/>
              </a:ext>
            </a:extLst>
          </p:cNvPr>
          <p:cNvSpPr/>
          <p:nvPr/>
        </p:nvSpPr>
        <p:spPr>
          <a:xfrm>
            <a:off x="4791763" y="1557794"/>
            <a:ext cx="2319143" cy="523220"/>
          </a:xfrm>
          <a:prstGeom prst="rect">
            <a:avLst/>
          </a:prstGeom>
        </p:spPr>
        <p:txBody>
          <a:bodyPr wrap="square">
            <a:spAutoFit/>
          </a:bodyPr>
          <a:lstStyle/>
          <a:p>
            <a:r>
              <a:rPr kumimoji="1" lang="en-US" altLang="zh-CN" sz="2800" b="1" dirty="0">
                <a:solidFill>
                  <a:schemeClr val="tx1">
                    <a:lumMod val="95000"/>
                    <a:lumOff val="5000"/>
                  </a:schemeClr>
                </a:solidFill>
              </a:rPr>
              <a:t>Main</a:t>
            </a:r>
            <a:r>
              <a:rPr kumimoji="1" lang="zh-CN" altLang="en-US" sz="2800" b="1" dirty="0">
                <a:solidFill>
                  <a:schemeClr val="tx1">
                    <a:lumMod val="95000"/>
                    <a:lumOff val="5000"/>
                  </a:schemeClr>
                </a:solidFill>
              </a:rPr>
              <a:t> </a:t>
            </a:r>
            <a:r>
              <a:rPr kumimoji="1" lang="en-US" altLang="zh-CN" sz="2800" b="1" dirty="0">
                <a:solidFill>
                  <a:schemeClr val="tx1">
                    <a:lumMod val="95000"/>
                    <a:lumOff val="5000"/>
                  </a:schemeClr>
                </a:solidFill>
              </a:rPr>
              <a:t>Result</a:t>
            </a:r>
            <a:endParaRPr kumimoji="1" lang="zh-CN" altLang="en-US" sz="2800" b="1" dirty="0">
              <a:solidFill>
                <a:schemeClr val="tx1">
                  <a:lumMod val="95000"/>
                  <a:lumOff val="5000"/>
                </a:schemeClr>
              </a:solidFill>
            </a:endParaRPr>
          </a:p>
        </p:txBody>
      </p:sp>
      <p:sp>
        <p:nvSpPr>
          <p:cNvPr id="20" name="圆角矩形 19">
            <a:extLst>
              <a:ext uri="{FF2B5EF4-FFF2-40B4-BE49-F238E27FC236}">
                <a16:creationId xmlns:a16="http://schemas.microsoft.com/office/drawing/2014/main" id="{24E42E1D-0385-A348-88E5-5EF3A35DD995}"/>
              </a:ext>
            </a:extLst>
          </p:cNvPr>
          <p:cNvSpPr/>
          <p:nvPr/>
        </p:nvSpPr>
        <p:spPr>
          <a:xfrm>
            <a:off x="4700260" y="1448221"/>
            <a:ext cx="2348716"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7CC5B789-F2F0-FC4C-8B2C-4134994ECCBB}"/>
              </a:ext>
            </a:extLst>
          </p:cNvPr>
          <p:cNvSpPr/>
          <p:nvPr/>
        </p:nvSpPr>
        <p:spPr>
          <a:xfrm>
            <a:off x="8000274" y="1568010"/>
            <a:ext cx="3712853" cy="523220"/>
          </a:xfrm>
          <a:prstGeom prst="rect">
            <a:avLst/>
          </a:prstGeom>
        </p:spPr>
        <p:txBody>
          <a:bodyPr wrap="square">
            <a:spAutoFit/>
          </a:bodyPr>
          <a:lstStyle/>
          <a:p>
            <a:r>
              <a:rPr kumimoji="1" lang="en-US" altLang="zh-CN" sz="2800" b="1" dirty="0">
                <a:solidFill>
                  <a:srgbClr val="C00000"/>
                </a:solidFill>
              </a:rPr>
              <a:t>Numerical</a:t>
            </a:r>
            <a:r>
              <a:rPr kumimoji="1" lang="zh-CN" altLang="en-US" sz="2800" b="1" dirty="0">
                <a:solidFill>
                  <a:srgbClr val="C00000"/>
                </a:solidFill>
              </a:rPr>
              <a:t> </a:t>
            </a:r>
            <a:r>
              <a:rPr kumimoji="1" lang="en-US" altLang="zh-CN" sz="2800" b="1" dirty="0">
                <a:solidFill>
                  <a:srgbClr val="C00000"/>
                </a:solidFill>
              </a:rPr>
              <a:t>Examples</a:t>
            </a:r>
            <a:endParaRPr kumimoji="1" lang="zh-CN" altLang="en-US" sz="2800" b="1" dirty="0">
              <a:solidFill>
                <a:srgbClr val="C00000"/>
              </a:solidFill>
            </a:endParaRPr>
          </a:p>
        </p:txBody>
      </p:sp>
      <p:sp>
        <p:nvSpPr>
          <p:cNvPr id="26" name="圆角矩形 25">
            <a:extLst>
              <a:ext uri="{FF2B5EF4-FFF2-40B4-BE49-F238E27FC236}">
                <a16:creationId xmlns:a16="http://schemas.microsoft.com/office/drawing/2014/main" id="{B89B1D44-3B1D-2949-9025-1CF1362062FD}"/>
              </a:ext>
            </a:extLst>
          </p:cNvPr>
          <p:cNvSpPr/>
          <p:nvPr/>
        </p:nvSpPr>
        <p:spPr>
          <a:xfrm>
            <a:off x="7920346" y="1458437"/>
            <a:ext cx="3743398"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文本框 28">
            <a:extLst>
              <a:ext uri="{FF2B5EF4-FFF2-40B4-BE49-F238E27FC236}">
                <a16:creationId xmlns:a16="http://schemas.microsoft.com/office/drawing/2014/main" id="{EC886337-7CBD-624B-BD9A-5A0C025B3E75}"/>
              </a:ext>
            </a:extLst>
          </p:cNvPr>
          <p:cNvSpPr txBox="1"/>
          <p:nvPr/>
        </p:nvSpPr>
        <p:spPr>
          <a:xfrm>
            <a:off x="316881" y="2958162"/>
            <a:ext cx="11786741" cy="523220"/>
          </a:xfrm>
          <a:prstGeom prst="rect">
            <a:avLst/>
          </a:prstGeom>
          <a:noFill/>
        </p:spPr>
        <p:txBody>
          <a:bodyPr wrap="square" rtlCol="0">
            <a:spAutoFit/>
          </a:bodyPr>
          <a:lstStyle/>
          <a:p>
            <a:r>
              <a:rPr kumimoji="1" lang="zh-CN" altLang="en-US" sz="2800" dirty="0"/>
              <a:t>核心是告诉读者：</a:t>
            </a:r>
            <a:r>
              <a:rPr kumimoji="1" lang="en-US" altLang="zh-CN" sz="2800" b="1" dirty="0">
                <a:solidFill>
                  <a:srgbClr val="C00000"/>
                </a:solidFill>
              </a:rPr>
              <a:t>What</a:t>
            </a:r>
            <a:r>
              <a:rPr kumimoji="1" lang="zh-CN" altLang="en-US" sz="2800" b="1" dirty="0">
                <a:solidFill>
                  <a:srgbClr val="C00000"/>
                </a:solidFill>
              </a:rPr>
              <a:t> </a:t>
            </a:r>
            <a:r>
              <a:rPr kumimoji="1" lang="en-US" altLang="zh-CN" sz="2800" b="1" dirty="0">
                <a:solidFill>
                  <a:srgbClr val="C00000"/>
                </a:solidFill>
              </a:rPr>
              <a:t>is the performance of the proposed method?</a:t>
            </a:r>
            <a:endParaRPr kumimoji="1" lang="zh-CN" altLang="en-US" sz="2800" b="1" dirty="0">
              <a:solidFill>
                <a:srgbClr val="C00000"/>
              </a:solidFill>
            </a:endParaRPr>
          </a:p>
        </p:txBody>
      </p:sp>
      <p:sp>
        <p:nvSpPr>
          <p:cNvPr id="30" name="文本框 29">
            <a:extLst>
              <a:ext uri="{FF2B5EF4-FFF2-40B4-BE49-F238E27FC236}">
                <a16:creationId xmlns:a16="http://schemas.microsoft.com/office/drawing/2014/main" id="{0A3E0E58-6F28-4940-807D-66D412394A93}"/>
              </a:ext>
            </a:extLst>
          </p:cNvPr>
          <p:cNvSpPr txBox="1"/>
          <p:nvPr/>
        </p:nvSpPr>
        <p:spPr>
          <a:xfrm>
            <a:off x="316881" y="3628489"/>
            <a:ext cx="10502394" cy="1200329"/>
          </a:xfrm>
          <a:prstGeom prst="rect">
            <a:avLst/>
          </a:prstGeom>
          <a:noFill/>
        </p:spPr>
        <p:txBody>
          <a:bodyPr wrap="square" rtlCol="0">
            <a:spAutoFit/>
          </a:bodyPr>
          <a:lstStyle/>
          <a:p>
            <a:pPr marL="342900" indent="-342900">
              <a:buFont typeface="Arial" panose="020B0604020202020204" pitchFamily="34" charset="0"/>
              <a:buChar char="•"/>
            </a:pPr>
            <a:r>
              <a:rPr kumimoji="1" lang="zh-CN" altLang="en-US" sz="2400" dirty="0"/>
              <a:t>正文与图的</a:t>
            </a:r>
            <a:r>
              <a:rPr kumimoji="1" lang="en-US" altLang="zh-CN" sz="2400" dirty="0"/>
              <a:t>Caption</a:t>
            </a:r>
            <a:r>
              <a:rPr kumimoji="1" lang="zh-CN" altLang="en-US" sz="2400" dirty="0"/>
              <a:t>要区分开，有所侧重</a:t>
            </a:r>
            <a:endParaRPr kumimoji="1" lang="en-US" altLang="zh-CN" sz="2400" dirty="0"/>
          </a:p>
          <a:p>
            <a:pPr marL="342900" indent="-342900">
              <a:buFont typeface="Arial" panose="020B0604020202020204" pitchFamily="34" charset="0"/>
              <a:buChar char="•"/>
            </a:pPr>
            <a:r>
              <a:rPr kumimoji="1" lang="zh-CN" altLang="en-US" sz="2400" dirty="0"/>
              <a:t>正文：讲清实验是如何做的，叙述你希望读者明白的</a:t>
            </a:r>
            <a:r>
              <a:rPr kumimoji="1" lang="zh-CN" altLang="en-US" sz="2400" b="1" dirty="0">
                <a:solidFill>
                  <a:srgbClr val="C00000"/>
                </a:solidFill>
              </a:rPr>
              <a:t>“趋势”</a:t>
            </a:r>
            <a:r>
              <a:rPr kumimoji="1" lang="zh-CN" altLang="en-US" sz="2400" dirty="0"/>
              <a:t>或</a:t>
            </a:r>
            <a:r>
              <a:rPr kumimoji="1" lang="zh-CN" altLang="en-US" sz="2400" b="1" dirty="0">
                <a:solidFill>
                  <a:srgbClr val="C00000"/>
                </a:solidFill>
              </a:rPr>
              <a:t>“要素”</a:t>
            </a:r>
            <a:endParaRPr kumimoji="1" lang="en-US" altLang="zh-CN" sz="2400" b="1" dirty="0">
              <a:solidFill>
                <a:srgbClr val="C00000"/>
              </a:solidFill>
            </a:endParaRPr>
          </a:p>
          <a:p>
            <a:pPr marL="342900" indent="-342900">
              <a:buFont typeface="Arial" panose="020B0604020202020204" pitchFamily="34" charset="0"/>
              <a:buChar char="•"/>
            </a:pPr>
            <a:r>
              <a:rPr kumimoji="1" lang="en-US" altLang="zh-CN" sz="2400" dirty="0"/>
              <a:t>Caption</a:t>
            </a:r>
            <a:r>
              <a:rPr kumimoji="1" lang="zh-CN" altLang="en-US" sz="2400" dirty="0"/>
              <a:t>：向读者如实地</a:t>
            </a:r>
            <a:r>
              <a:rPr kumimoji="1" lang="zh-CN" altLang="en-US" sz="2400" b="1" dirty="0">
                <a:solidFill>
                  <a:srgbClr val="C00000"/>
                </a:solidFill>
              </a:rPr>
              <a:t>叙述并分析</a:t>
            </a:r>
            <a:r>
              <a:rPr kumimoji="1" lang="zh-CN" altLang="en-US" sz="2400" dirty="0"/>
              <a:t>数据</a:t>
            </a:r>
            <a:endParaRPr kumimoji="1" lang="en-US" altLang="zh-CN" sz="2400" dirty="0"/>
          </a:p>
        </p:txBody>
      </p:sp>
    </p:spTree>
    <p:extLst>
      <p:ext uri="{BB962C8B-B14F-4D97-AF65-F5344CB8AC3E}">
        <p14:creationId xmlns:p14="http://schemas.microsoft.com/office/powerpoint/2010/main" val="18814223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论文主体部分的写法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pic>
        <p:nvPicPr>
          <p:cNvPr id="21" name="图片 20">
            <a:extLst>
              <a:ext uri="{FF2B5EF4-FFF2-40B4-BE49-F238E27FC236}">
                <a16:creationId xmlns:a16="http://schemas.microsoft.com/office/drawing/2014/main" id="{1AF0C16E-0F8F-244E-8DAF-EB17B63C0B3B}"/>
              </a:ext>
            </a:extLst>
          </p:cNvPr>
          <p:cNvPicPr>
            <a:picLocks noChangeAspect="1"/>
          </p:cNvPicPr>
          <p:nvPr/>
        </p:nvPicPr>
        <p:blipFill>
          <a:blip r:embed="rId2"/>
          <a:stretch>
            <a:fillRect/>
          </a:stretch>
        </p:blipFill>
        <p:spPr>
          <a:xfrm>
            <a:off x="6864612" y="854472"/>
            <a:ext cx="5105400" cy="5372100"/>
          </a:xfrm>
          <a:prstGeom prst="rect">
            <a:avLst/>
          </a:prstGeom>
        </p:spPr>
      </p:pic>
      <p:sp>
        <p:nvSpPr>
          <p:cNvPr id="22" name="文本框 21">
            <a:extLst>
              <a:ext uri="{FF2B5EF4-FFF2-40B4-BE49-F238E27FC236}">
                <a16:creationId xmlns:a16="http://schemas.microsoft.com/office/drawing/2014/main" id="{88E5CA88-C172-1E4A-9AAC-7EC4FF390DC4}"/>
              </a:ext>
            </a:extLst>
          </p:cNvPr>
          <p:cNvSpPr txBox="1"/>
          <p:nvPr/>
        </p:nvSpPr>
        <p:spPr>
          <a:xfrm>
            <a:off x="319056" y="1094282"/>
            <a:ext cx="6051764" cy="3046988"/>
          </a:xfrm>
          <a:prstGeom prst="rect">
            <a:avLst/>
          </a:prstGeom>
          <a:noFill/>
        </p:spPr>
        <p:txBody>
          <a:bodyPr wrap="square" rtlCol="0">
            <a:spAutoFit/>
          </a:bodyPr>
          <a:lstStyle/>
          <a:p>
            <a:pPr algn="just"/>
            <a:r>
              <a:rPr kumimoji="1" lang="en-US" altLang="zh-CN" sz="2400" dirty="0"/>
              <a:t>Caption</a:t>
            </a:r>
            <a:r>
              <a:rPr kumimoji="1" lang="zh-CN" altLang="en-US" sz="2400" dirty="0"/>
              <a:t>：</a:t>
            </a:r>
            <a:endParaRPr kumimoji="1" lang="en-US" altLang="zh-CN" sz="2400" dirty="0"/>
          </a:p>
          <a:p>
            <a:pPr algn="just"/>
            <a:r>
              <a:rPr kumimoji="1" lang="en-US" altLang="zh-CN" sz="2400" dirty="0"/>
              <a:t>The upper plot shows the relative estimation error of Q, akin to the relative errors in Fig.3. </a:t>
            </a:r>
          </a:p>
          <a:p>
            <a:pPr algn="just"/>
            <a:endParaRPr kumimoji="1" lang="en-US" altLang="zh-CN" sz="2400" dirty="0"/>
          </a:p>
          <a:p>
            <a:pPr algn="just"/>
            <a:r>
              <a:rPr kumimoji="1" lang="en-US" altLang="zh-CN" sz="2400" dirty="0"/>
              <a:t>The lower plot shows the time it took (in seconds) to solve the corresponding optimization problem.</a:t>
            </a:r>
          </a:p>
        </p:txBody>
      </p:sp>
    </p:spTree>
    <p:extLst>
      <p:ext uri="{BB962C8B-B14F-4D97-AF65-F5344CB8AC3E}">
        <p14:creationId xmlns:p14="http://schemas.microsoft.com/office/powerpoint/2010/main" val="19266906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论文主体部分的写法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pic>
        <p:nvPicPr>
          <p:cNvPr id="21" name="图片 20">
            <a:extLst>
              <a:ext uri="{FF2B5EF4-FFF2-40B4-BE49-F238E27FC236}">
                <a16:creationId xmlns:a16="http://schemas.microsoft.com/office/drawing/2014/main" id="{1AF0C16E-0F8F-244E-8DAF-EB17B63C0B3B}"/>
              </a:ext>
            </a:extLst>
          </p:cNvPr>
          <p:cNvPicPr>
            <a:picLocks noChangeAspect="1"/>
          </p:cNvPicPr>
          <p:nvPr/>
        </p:nvPicPr>
        <p:blipFill>
          <a:blip r:embed="rId2"/>
          <a:stretch>
            <a:fillRect/>
          </a:stretch>
        </p:blipFill>
        <p:spPr>
          <a:xfrm>
            <a:off x="6864612" y="854472"/>
            <a:ext cx="5105400" cy="5372100"/>
          </a:xfrm>
          <a:prstGeom prst="rect">
            <a:avLst/>
          </a:prstGeom>
        </p:spPr>
      </p:pic>
      <p:sp>
        <p:nvSpPr>
          <p:cNvPr id="22" name="文本框 21">
            <a:extLst>
              <a:ext uri="{FF2B5EF4-FFF2-40B4-BE49-F238E27FC236}">
                <a16:creationId xmlns:a16="http://schemas.microsoft.com/office/drawing/2014/main" id="{88E5CA88-C172-1E4A-9AAC-7EC4FF390DC4}"/>
              </a:ext>
            </a:extLst>
          </p:cNvPr>
          <p:cNvSpPr txBox="1"/>
          <p:nvPr/>
        </p:nvSpPr>
        <p:spPr>
          <a:xfrm>
            <a:off x="319056" y="703933"/>
            <a:ext cx="6051764" cy="461665"/>
          </a:xfrm>
          <a:prstGeom prst="rect">
            <a:avLst/>
          </a:prstGeom>
          <a:noFill/>
        </p:spPr>
        <p:txBody>
          <a:bodyPr wrap="square" rtlCol="0">
            <a:spAutoFit/>
          </a:bodyPr>
          <a:lstStyle/>
          <a:p>
            <a:pPr algn="just"/>
            <a:r>
              <a:rPr kumimoji="1" lang="zh-CN" altLang="en-US" sz="2400" dirty="0"/>
              <a:t>正文：</a:t>
            </a:r>
            <a:r>
              <a:rPr kumimoji="1" lang="zh-CN" altLang="en-US" sz="2400" dirty="0">
                <a:solidFill>
                  <a:srgbClr val="C00000"/>
                </a:solidFill>
              </a:rPr>
              <a:t>“</a:t>
            </a:r>
            <a:r>
              <a:rPr kumimoji="1" lang="zh-CN" altLang="en-US" sz="2400" b="1" dirty="0">
                <a:solidFill>
                  <a:srgbClr val="C00000"/>
                </a:solidFill>
              </a:rPr>
              <a:t>实验是如何做的</a:t>
            </a:r>
            <a:r>
              <a:rPr kumimoji="1" lang="zh-CN" altLang="en-US" sz="2400" dirty="0">
                <a:solidFill>
                  <a:srgbClr val="C00000"/>
                </a:solidFill>
              </a:rPr>
              <a:t>”</a:t>
            </a:r>
            <a:endParaRPr kumimoji="1" lang="en-US" altLang="zh-CN" sz="2400" dirty="0">
              <a:solidFill>
                <a:srgbClr val="C00000"/>
              </a:solidFill>
            </a:endParaRPr>
          </a:p>
        </p:txBody>
      </p:sp>
      <p:pic>
        <p:nvPicPr>
          <p:cNvPr id="2" name="图片 1">
            <a:extLst>
              <a:ext uri="{FF2B5EF4-FFF2-40B4-BE49-F238E27FC236}">
                <a16:creationId xmlns:a16="http://schemas.microsoft.com/office/drawing/2014/main" id="{65178AB3-3881-DF45-A158-633DE2060BE0}"/>
              </a:ext>
            </a:extLst>
          </p:cNvPr>
          <p:cNvPicPr>
            <a:picLocks noChangeAspect="1"/>
          </p:cNvPicPr>
          <p:nvPr/>
        </p:nvPicPr>
        <p:blipFill>
          <a:blip r:embed="rId3"/>
          <a:stretch>
            <a:fillRect/>
          </a:stretch>
        </p:blipFill>
        <p:spPr>
          <a:xfrm>
            <a:off x="319056" y="1104404"/>
            <a:ext cx="5435600" cy="4178300"/>
          </a:xfrm>
          <a:prstGeom prst="rect">
            <a:avLst/>
          </a:prstGeom>
        </p:spPr>
      </p:pic>
      <p:pic>
        <p:nvPicPr>
          <p:cNvPr id="3" name="图片 2">
            <a:extLst>
              <a:ext uri="{FF2B5EF4-FFF2-40B4-BE49-F238E27FC236}">
                <a16:creationId xmlns:a16="http://schemas.microsoft.com/office/drawing/2014/main" id="{99E41F30-5319-134B-BCD9-3E2413E03C5F}"/>
              </a:ext>
            </a:extLst>
          </p:cNvPr>
          <p:cNvPicPr>
            <a:picLocks noChangeAspect="1"/>
          </p:cNvPicPr>
          <p:nvPr/>
        </p:nvPicPr>
        <p:blipFill>
          <a:blip r:embed="rId4"/>
          <a:stretch>
            <a:fillRect/>
          </a:stretch>
        </p:blipFill>
        <p:spPr>
          <a:xfrm>
            <a:off x="325352" y="5343898"/>
            <a:ext cx="5397500" cy="1066800"/>
          </a:xfrm>
          <a:prstGeom prst="rect">
            <a:avLst/>
          </a:prstGeom>
        </p:spPr>
      </p:pic>
    </p:spTree>
    <p:extLst>
      <p:ext uri="{BB962C8B-B14F-4D97-AF65-F5344CB8AC3E}">
        <p14:creationId xmlns:p14="http://schemas.microsoft.com/office/powerpoint/2010/main" val="3874551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0AF3A52E-1C28-4C8F-93D7-496FDF3881E8}"/>
              </a:ext>
            </a:extLst>
          </p:cNvPr>
          <p:cNvCxnSpPr>
            <a:cxnSpLocks/>
          </p:cNvCxnSpPr>
          <p:nvPr/>
        </p:nvCxnSpPr>
        <p:spPr>
          <a:xfrm>
            <a:off x="453597" y="3666694"/>
            <a:ext cx="10750100" cy="0"/>
          </a:xfrm>
          <a:prstGeom prst="line">
            <a:avLst/>
          </a:prstGeom>
          <a:ln/>
        </p:spPr>
        <p:style>
          <a:lnRef idx="1">
            <a:schemeClr val="dk1"/>
          </a:lnRef>
          <a:fillRef idx="0">
            <a:schemeClr val="dk1"/>
          </a:fillRef>
          <a:effectRef idx="0">
            <a:schemeClr val="dk1"/>
          </a:effectRef>
          <a:fontRef idx="minor">
            <a:schemeClr val="tx1"/>
          </a:fontRef>
        </p:style>
      </p:cxnSp>
      <p:cxnSp>
        <p:nvCxnSpPr>
          <p:cNvPr id="3" name="直接连接符 2">
            <a:extLst>
              <a:ext uri="{FF2B5EF4-FFF2-40B4-BE49-F238E27FC236}">
                <a16:creationId xmlns:a16="http://schemas.microsoft.com/office/drawing/2014/main" id="{B227C082-BAC6-49F2-8F4F-1B1DCE6D7779}"/>
              </a:ext>
            </a:extLst>
          </p:cNvPr>
          <p:cNvCxnSpPr/>
          <p:nvPr/>
        </p:nvCxnSpPr>
        <p:spPr>
          <a:xfrm>
            <a:off x="3096251" y="1296629"/>
            <a:ext cx="0" cy="4740128"/>
          </a:xfrm>
          <a:prstGeom prst="line">
            <a:avLst/>
          </a:prstGeom>
          <a:ln/>
        </p:spPr>
        <p:style>
          <a:lnRef idx="1">
            <a:schemeClr val="dk1"/>
          </a:lnRef>
          <a:fillRef idx="0">
            <a:schemeClr val="dk1"/>
          </a:fillRef>
          <a:effectRef idx="0">
            <a:schemeClr val="dk1"/>
          </a:effectRef>
          <a:fontRef idx="minor">
            <a:schemeClr val="tx1"/>
          </a:fontRef>
        </p:style>
      </p:cxnSp>
      <p:cxnSp>
        <p:nvCxnSpPr>
          <p:cNvPr id="4" name="直接连接符 3">
            <a:extLst>
              <a:ext uri="{FF2B5EF4-FFF2-40B4-BE49-F238E27FC236}">
                <a16:creationId xmlns:a16="http://schemas.microsoft.com/office/drawing/2014/main" id="{1F52E09B-0E48-4156-8D7B-1FF61287BA8D}"/>
              </a:ext>
            </a:extLst>
          </p:cNvPr>
          <p:cNvCxnSpPr/>
          <p:nvPr/>
        </p:nvCxnSpPr>
        <p:spPr>
          <a:xfrm>
            <a:off x="6041871" y="1296629"/>
            <a:ext cx="0" cy="4740128"/>
          </a:xfrm>
          <a:prstGeom prst="line">
            <a:avLst/>
          </a:prstGeom>
          <a:ln/>
        </p:spPr>
        <p:style>
          <a:lnRef idx="1">
            <a:schemeClr val="dk1"/>
          </a:lnRef>
          <a:fillRef idx="0">
            <a:schemeClr val="dk1"/>
          </a:fillRef>
          <a:effectRef idx="0">
            <a:schemeClr val="dk1"/>
          </a:effectRef>
          <a:fontRef idx="minor">
            <a:schemeClr val="tx1"/>
          </a:fontRef>
        </p:style>
      </p:cxnSp>
      <p:sp>
        <p:nvSpPr>
          <p:cNvPr id="5" name="iśļíḓé">
            <a:extLst>
              <a:ext uri="{FF2B5EF4-FFF2-40B4-BE49-F238E27FC236}">
                <a16:creationId xmlns:a16="http://schemas.microsoft.com/office/drawing/2014/main" id="{37EA0344-E687-42D0-885D-DE6E4BCD8B02}"/>
              </a:ext>
            </a:extLst>
          </p:cNvPr>
          <p:cNvSpPr txBox="1"/>
          <p:nvPr/>
        </p:nvSpPr>
        <p:spPr>
          <a:xfrm>
            <a:off x="973612"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accent6">
                    <a:lumMod val="50000"/>
                  </a:schemeClr>
                </a:solidFill>
                <a:latin typeface="+mn-ea"/>
              </a:rPr>
              <a:t>01</a:t>
            </a:r>
          </a:p>
        </p:txBody>
      </p:sp>
      <p:sp>
        <p:nvSpPr>
          <p:cNvPr id="6" name="ïṩľîḓé">
            <a:extLst>
              <a:ext uri="{FF2B5EF4-FFF2-40B4-BE49-F238E27FC236}">
                <a16:creationId xmlns:a16="http://schemas.microsoft.com/office/drawing/2014/main" id="{01A3DDDD-ECB1-4BDA-AB58-56740826B3BB}"/>
              </a:ext>
            </a:extLst>
          </p:cNvPr>
          <p:cNvSpPr txBox="1"/>
          <p:nvPr/>
        </p:nvSpPr>
        <p:spPr>
          <a:xfrm>
            <a:off x="3869307" y="1569383"/>
            <a:ext cx="1452962" cy="864121"/>
          </a:xfrm>
          <a:prstGeom prst="rect">
            <a:avLst/>
          </a:prstGeom>
          <a:noFill/>
        </p:spPr>
        <p:txBody>
          <a:bodyPr wrap="square" lIns="91440" tIns="45720" rIns="91440" bIns="45720">
            <a:normAutofit lnSpcReduction="10000"/>
          </a:bodyPr>
          <a:lstStyle/>
          <a:p>
            <a:pPr algn="ctr"/>
            <a:r>
              <a:rPr lang="en-US" sz="5400" b="1" dirty="0">
                <a:solidFill>
                  <a:schemeClr val="accent6">
                    <a:lumMod val="50000"/>
                  </a:schemeClr>
                </a:solidFill>
                <a:latin typeface="+mn-ea"/>
              </a:rPr>
              <a:t>02</a:t>
            </a:r>
          </a:p>
        </p:txBody>
      </p:sp>
      <p:sp>
        <p:nvSpPr>
          <p:cNvPr id="7" name="îṩľiḑé">
            <a:extLst>
              <a:ext uri="{FF2B5EF4-FFF2-40B4-BE49-F238E27FC236}">
                <a16:creationId xmlns:a16="http://schemas.microsoft.com/office/drawing/2014/main" id="{9A628463-232C-4699-98D5-30F7C5CF0BB0}"/>
              </a:ext>
            </a:extLst>
          </p:cNvPr>
          <p:cNvSpPr txBox="1"/>
          <p:nvPr/>
        </p:nvSpPr>
        <p:spPr>
          <a:xfrm>
            <a:off x="678241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accent6">
                    <a:lumMod val="50000"/>
                  </a:schemeClr>
                </a:solidFill>
                <a:latin typeface="+mn-ea"/>
              </a:rPr>
              <a:t>03</a:t>
            </a:r>
          </a:p>
        </p:txBody>
      </p:sp>
      <p:sp>
        <p:nvSpPr>
          <p:cNvPr id="8" name="îṩľiďé">
            <a:extLst>
              <a:ext uri="{FF2B5EF4-FFF2-40B4-BE49-F238E27FC236}">
                <a16:creationId xmlns:a16="http://schemas.microsoft.com/office/drawing/2014/main" id="{683E1A7A-C148-4DB1-876E-8DA97DE958DF}"/>
              </a:ext>
            </a:extLst>
          </p:cNvPr>
          <p:cNvSpPr txBox="1"/>
          <p:nvPr/>
        </p:nvSpPr>
        <p:spPr>
          <a:xfrm>
            <a:off x="973612"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accent6">
                    <a:lumMod val="50000"/>
                  </a:schemeClr>
                </a:solidFill>
                <a:latin typeface="+mn-ea"/>
              </a:rPr>
              <a:t>05</a:t>
            </a:r>
            <a:endParaRPr lang="en-US" sz="5400" b="1" dirty="0">
              <a:solidFill>
                <a:schemeClr val="accent6">
                  <a:lumMod val="50000"/>
                </a:schemeClr>
              </a:solidFill>
              <a:latin typeface="+mn-ea"/>
            </a:endParaRPr>
          </a:p>
        </p:txBody>
      </p:sp>
      <p:sp>
        <p:nvSpPr>
          <p:cNvPr id="9" name="îŝḻîḓê">
            <a:extLst>
              <a:ext uri="{FF2B5EF4-FFF2-40B4-BE49-F238E27FC236}">
                <a16:creationId xmlns:a16="http://schemas.microsoft.com/office/drawing/2014/main" id="{C86A78EE-8DBA-4A5C-8FC9-822C6C66A99F}"/>
              </a:ext>
            </a:extLst>
          </p:cNvPr>
          <p:cNvSpPr txBox="1"/>
          <p:nvPr/>
        </p:nvSpPr>
        <p:spPr>
          <a:xfrm>
            <a:off x="3869307" y="3941899"/>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altLang="zh-CN" b="1" dirty="0">
                <a:solidFill>
                  <a:schemeClr val="accent6">
                    <a:lumMod val="50000"/>
                  </a:schemeClr>
                </a:solidFill>
                <a:latin typeface="+mn-ea"/>
              </a:rPr>
              <a:t>06</a:t>
            </a:r>
            <a:endParaRPr lang="en-US" b="1" dirty="0">
              <a:solidFill>
                <a:schemeClr val="accent6">
                  <a:lumMod val="50000"/>
                </a:schemeClr>
              </a:solidFill>
              <a:latin typeface="+mn-ea"/>
            </a:endParaRPr>
          </a:p>
        </p:txBody>
      </p:sp>
      <p:sp>
        <p:nvSpPr>
          <p:cNvPr id="10" name="iṣļïḑe">
            <a:extLst>
              <a:ext uri="{FF2B5EF4-FFF2-40B4-BE49-F238E27FC236}">
                <a16:creationId xmlns:a16="http://schemas.microsoft.com/office/drawing/2014/main" id="{C886699F-0052-4DC9-A5A4-7EF49D7F669A}"/>
              </a:ext>
            </a:extLst>
          </p:cNvPr>
          <p:cNvSpPr txBox="1"/>
          <p:nvPr/>
        </p:nvSpPr>
        <p:spPr>
          <a:xfrm>
            <a:off x="678241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accent6">
                    <a:lumMod val="50000"/>
                  </a:schemeClr>
                </a:solidFill>
                <a:latin typeface="+mn-ea"/>
              </a:rPr>
              <a:t>07</a:t>
            </a:r>
            <a:endParaRPr lang="en-US" sz="5400" b="1" dirty="0">
              <a:solidFill>
                <a:schemeClr val="accent6">
                  <a:lumMod val="50000"/>
                </a:schemeClr>
              </a:solidFill>
              <a:latin typeface="+mn-ea"/>
            </a:endParaRPr>
          </a:p>
        </p:txBody>
      </p:sp>
      <p:sp>
        <p:nvSpPr>
          <p:cNvPr id="11" name="矩形 10">
            <a:extLst>
              <a:ext uri="{FF2B5EF4-FFF2-40B4-BE49-F238E27FC236}">
                <a16:creationId xmlns:a16="http://schemas.microsoft.com/office/drawing/2014/main" id="{95BBB88B-591E-4746-8E81-7295960227D7}"/>
              </a:ext>
            </a:extLst>
          </p:cNvPr>
          <p:cNvSpPr/>
          <p:nvPr/>
        </p:nvSpPr>
        <p:spPr>
          <a:xfrm>
            <a:off x="530541" y="2527369"/>
            <a:ext cx="2339102" cy="597151"/>
          </a:xfrm>
          <a:prstGeom prst="rect">
            <a:avLst/>
          </a:prstGeom>
        </p:spPr>
        <p:txBody>
          <a:bodyPr wrap="none">
            <a:spAutoFit/>
          </a:bodyPr>
          <a:lstStyle/>
          <a:p>
            <a:pPr algn="ctr">
              <a:lnSpc>
                <a:spcPct val="130000"/>
              </a:lnSpc>
            </a:pPr>
            <a:r>
              <a:rPr lang="zh-CN" altLang="en-US" sz="2800" b="1" dirty="0">
                <a:solidFill>
                  <a:schemeClr val="accent6">
                    <a:lumMod val="50000"/>
                  </a:schemeClr>
                </a:solidFill>
              </a:rPr>
              <a:t>结构的逻辑性</a:t>
            </a:r>
          </a:p>
        </p:txBody>
      </p:sp>
      <p:sp>
        <p:nvSpPr>
          <p:cNvPr id="12" name="矩形 11">
            <a:extLst>
              <a:ext uri="{FF2B5EF4-FFF2-40B4-BE49-F238E27FC236}">
                <a16:creationId xmlns:a16="http://schemas.microsoft.com/office/drawing/2014/main" id="{6271F6B7-3E76-4E4B-8089-2D69784945DF}"/>
              </a:ext>
            </a:extLst>
          </p:cNvPr>
          <p:cNvSpPr/>
          <p:nvPr/>
        </p:nvSpPr>
        <p:spPr>
          <a:xfrm>
            <a:off x="445479" y="4572293"/>
            <a:ext cx="2622293" cy="1384995"/>
          </a:xfrm>
          <a:prstGeom prst="rect">
            <a:avLst/>
          </a:prstGeom>
        </p:spPr>
        <p:txBody>
          <a:bodyPr wrap="square">
            <a:spAutoFit/>
          </a:bodyPr>
          <a:lstStyle/>
          <a:p>
            <a:pPr algn="ctr"/>
            <a:r>
              <a:rPr lang="en-US" altLang="zh-CN" sz="2800" b="1" dirty="0">
                <a:solidFill>
                  <a:schemeClr val="accent6">
                    <a:lumMod val="50000"/>
                  </a:schemeClr>
                </a:solidFill>
              </a:rPr>
              <a:t>Abstract</a:t>
            </a:r>
            <a:r>
              <a:rPr lang="zh-CN" altLang="en-US" sz="2800" b="1" dirty="0">
                <a:solidFill>
                  <a:schemeClr val="accent6">
                    <a:lumMod val="50000"/>
                  </a:schemeClr>
                </a:solidFill>
              </a:rPr>
              <a:t>，</a:t>
            </a:r>
            <a:r>
              <a:rPr lang="en-US" altLang="zh-CN" sz="2800" b="1" dirty="0">
                <a:solidFill>
                  <a:schemeClr val="accent6">
                    <a:lumMod val="50000"/>
                  </a:schemeClr>
                </a:solidFill>
              </a:rPr>
              <a:t>Title</a:t>
            </a:r>
            <a:r>
              <a:rPr lang="zh-CN" altLang="en-US" sz="2800" b="1" dirty="0">
                <a:solidFill>
                  <a:schemeClr val="accent6">
                    <a:lumMod val="50000"/>
                  </a:schemeClr>
                </a:solidFill>
              </a:rPr>
              <a:t> </a:t>
            </a:r>
            <a:r>
              <a:rPr lang="en-US" altLang="zh-CN" sz="2800" b="1" dirty="0">
                <a:solidFill>
                  <a:schemeClr val="accent6">
                    <a:lumMod val="50000"/>
                  </a:schemeClr>
                </a:solidFill>
              </a:rPr>
              <a:t>&amp;</a:t>
            </a:r>
          </a:p>
          <a:p>
            <a:pPr algn="ctr"/>
            <a:r>
              <a:rPr lang="en-US" altLang="zh-CN" sz="2800" b="1" dirty="0">
                <a:solidFill>
                  <a:schemeClr val="accent6">
                    <a:lumMod val="50000"/>
                  </a:schemeClr>
                </a:solidFill>
              </a:rPr>
              <a:t>Keywords</a:t>
            </a:r>
            <a:endParaRPr lang="zh-CN" altLang="en-US" sz="2800" b="1" dirty="0">
              <a:solidFill>
                <a:schemeClr val="accent6">
                  <a:lumMod val="50000"/>
                </a:schemeClr>
              </a:solidFill>
            </a:endParaRPr>
          </a:p>
        </p:txBody>
      </p:sp>
      <p:sp>
        <p:nvSpPr>
          <p:cNvPr id="13" name="矩形 12">
            <a:extLst>
              <a:ext uri="{FF2B5EF4-FFF2-40B4-BE49-F238E27FC236}">
                <a16:creationId xmlns:a16="http://schemas.microsoft.com/office/drawing/2014/main" id="{E720D61E-50C5-43E5-95FB-2B315EBACFB1}"/>
              </a:ext>
            </a:extLst>
          </p:cNvPr>
          <p:cNvSpPr/>
          <p:nvPr/>
        </p:nvSpPr>
        <p:spPr>
          <a:xfrm>
            <a:off x="3427035" y="2527369"/>
            <a:ext cx="2339102" cy="597151"/>
          </a:xfrm>
          <a:prstGeom prst="rect">
            <a:avLst/>
          </a:prstGeom>
        </p:spPr>
        <p:txBody>
          <a:bodyPr wrap="none">
            <a:spAutoFit/>
          </a:bodyPr>
          <a:lstStyle/>
          <a:p>
            <a:pPr algn="ctr">
              <a:lnSpc>
                <a:spcPct val="130000"/>
              </a:lnSpc>
            </a:pPr>
            <a:r>
              <a:rPr lang="zh-CN" altLang="en-US" sz="2800" b="1" dirty="0">
                <a:solidFill>
                  <a:schemeClr val="accent6">
                    <a:lumMod val="50000"/>
                  </a:schemeClr>
                </a:solidFill>
              </a:rPr>
              <a:t>语句的逻辑性</a:t>
            </a:r>
          </a:p>
        </p:txBody>
      </p:sp>
      <p:sp>
        <p:nvSpPr>
          <p:cNvPr id="14" name="矩形 13">
            <a:extLst>
              <a:ext uri="{FF2B5EF4-FFF2-40B4-BE49-F238E27FC236}">
                <a16:creationId xmlns:a16="http://schemas.microsoft.com/office/drawing/2014/main" id="{1637923F-2738-4AAD-9837-60FBE2061A22}"/>
              </a:ext>
            </a:extLst>
          </p:cNvPr>
          <p:cNvSpPr/>
          <p:nvPr/>
        </p:nvSpPr>
        <p:spPr>
          <a:xfrm>
            <a:off x="6340145" y="2527369"/>
            <a:ext cx="2339102" cy="597151"/>
          </a:xfrm>
          <a:prstGeom prst="rect">
            <a:avLst/>
          </a:prstGeom>
        </p:spPr>
        <p:txBody>
          <a:bodyPr wrap="none">
            <a:spAutoFit/>
          </a:bodyPr>
          <a:lstStyle/>
          <a:p>
            <a:pPr algn="ctr">
              <a:lnSpc>
                <a:spcPct val="130000"/>
              </a:lnSpc>
            </a:pPr>
            <a:r>
              <a:rPr lang="zh-CN" altLang="en-US" sz="2800" b="1" dirty="0">
                <a:solidFill>
                  <a:schemeClr val="accent6">
                    <a:lumMod val="50000"/>
                  </a:schemeClr>
                </a:solidFill>
              </a:rPr>
              <a:t>论证的逻辑性</a:t>
            </a:r>
          </a:p>
        </p:txBody>
      </p:sp>
      <p:sp>
        <p:nvSpPr>
          <p:cNvPr id="15" name="矩形 14">
            <a:extLst>
              <a:ext uri="{FF2B5EF4-FFF2-40B4-BE49-F238E27FC236}">
                <a16:creationId xmlns:a16="http://schemas.microsoft.com/office/drawing/2014/main" id="{367CC102-2238-465C-9544-06868EE8CB02}"/>
              </a:ext>
            </a:extLst>
          </p:cNvPr>
          <p:cNvSpPr/>
          <p:nvPr/>
        </p:nvSpPr>
        <p:spPr>
          <a:xfrm>
            <a:off x="3454300" y="4897434"/>
            <a:ext cx="2281395" cy="594202"/>
          </a:xfrm>
          <a:prstGeom prst="rect">
            <a:avLst/>
          </a:prstGeom>
        </p:spPr>
        <p:txBody>
          <a:bodyPr wrap="none">
            <a:spAutoFit/>
          </a:bodyPr>
          <a:lstStyle/>
          <a:p>
            <a:pPr algn="ctr">
              <a:lnSpc>
                <a:spcPct val="130000"/>
              </a:lnSpc>
            </a:pPr>
            <a:r>
              <a:rPr lang="en-US" altLang="zh-CN" sz="2800" b="1" dirty="0">
                <a:solidFill>
                  <a:schemeClr val="accent6">
                    <a:lumMod val="50000"/>
                  </a:schemeClr>
                </a:solidFill>
              </a:rPr>
              <a:t>Introduction</a:t>
            </a:r>
            <a:endParaRPr lang="zh-CN" altLang="en-US" sz="2800" b="1" dirty="0">
              <a:solidFill>
                <a:schemeClr val="accent6">
                  <a:lumMod val="50000"/>
                </a:schemeClr>
              </a:solidFill>
            </a:endParaRPr>
          </a:p>
        </p:txBody>
      </p:sp>
      <p:sp>
        <p:nvSpPr>
          <p:cNvPr id="16" name="矩形 15">
            <a:extLst>
              <a:ext uri="{FF2B5EF4-FFF2-40B4-BE49-F238E27FC236}">
                <a16:creationId xmlns:a16="http://schemas.microsoft.com/office/drawing/2014/main" id="{4A559D4B-B2C0-44B7-BC13-BB54D1EFAD25}"/>
              </a:ext>
            </a:extLst>
          </p:cNvPr>
          <p:cNvSpPr/>
          <p:nvPr/>
        </p:nvSpPr>
        <p:spPr>
          <a:xfrm>
            <a:off x="6698426" y="4897434"/>
            <a:ext cx="1620957" cy="597151"/>
          </a:xfrm>
          <a:prstGeom prst="rect">
            <a:avLst/>
          </a:prstGeom>
        </p:spPr>
        <p:txBody>
          <a:bodyPr wrap="none">
            <a:spAutoFit/>
          </a:bodyPr>
          <a:lstStyle/>
          <a:p>
            <a:pPr algn="ctr">
              <a:lnSpc>
                <a:spcPct val="130000"/>
              </a:lnSpc>
            </a:pPr>
            <a:r>
              <a:rPr lang="zh-CN" altLang="en-US" sz="2800" b="1" dirty="0">
                <a:solidFill>
                  <a:schemeClr val="accent6">
                    <a:lumMod val="50000"/>
                  </a:schemeClr>
                </a:solidFill>
              </a:rPr>
              <a:t>论文主体</a:t>
            </a:r>
          </a:p>
        </p:txBody>
      </p:sp>
      <p:pic>
        <p:nvPicPr>
          <p:cNvPr id="18" name="图片 17">
            <a:extLst>
              <a:ext uri="{FF2B5EF4-FFF2-40B4-BE49-F238E27FC236}">
                <a16:creationId xmlns:a16="http://schemas.microsoft.com/office/drawing/2014/main" id="{32036FC8-892B-40D2-9C2F-79D21C1F941F}"/>
              </a:ext>
            </a:extLst>
          </p:cNvPr>
          <p:cNvPicPr>
            <a:picLocks noChangeAspect="1"/>
          </p:cNvPicPr>
          <p:nvPr/>
        </p:nvPicPr>
        <p:blipFill>
          <a:blip r:embed="rId2"/>
          <a:stretch>
            <a:fillRect/>
          </a:stretch>
        </p:blipFill>
        <p:spPr>
          <a:xfrm>
            <a:off x="4962525" y="-25400"/>
            <a:ext cx="2266950" cy="890247"/>
          </a:xfrm>
          <a:prstGeom prst="rect">
            <a:avLst/>
          </a:prstGeom>
          <a:effectLst>
            <a:outerShdw blurRad="50800" dist="38100" dir="2700000" algn="tl" rotWithShape="0">
              <a:prstClr val="black">
                <a:alpha val="40000"/>
              </a:prstClr>
            </a:outerShdw>
          </a:effectLst>
        </p:spPr>
      </p:pic>
      <p:pic>
        <p:nvPicPr>
          <p:cNvPr id="19" name="图片 18">
            <a:extLst>
              <a:ext uri="{FF2B5EF4-FFF2-40B4-BE49-F238E27FC236}">
                <a16:creationId xmlns:a16="http://schemas.microsoft.com/office/drawing/2014/main" id="{231F7276-3350-4F69-9B32-F318C6B8B13C}"/>
              </a:ext>
            </a:extLst>
          </p:cNvPr>
          <p:cNvPicPr>
            <a:picLocks noChangeAspect="1"/>
          </p:cNvPicPr>
          <p:nvPr/>
        </p:nvPicPr>
        <p:blipFill rotWithShape="1">
          <a:blip r:embed="rId3" cstate="print"/>
          <a:srcRect r="1346"/>
          <a:stretch/>
        </p:blipFill>
        <p:spPr>
          <a:xfrm>
            <a:off x="516" y="6041797"/>
            <a:ext cx="12166903" cy="411617"/>
          </a:xfrm>
          <a:prstGeom prst="rect">
            <a:avLst/>
          </a:prstGeom>
        </p:spPr>
      </p:pic>
      <p:cxnSp>
        <p:nvCxnSpPr>
          <p:cNvPr id="21" name="直接连接符 3">
            <a:extLst>
              <a:ext uri="{FF2B5EF4-FFF2-40B4-BE49-F238E27FC236}">
                <a16:creationId xmlns:a16="http://schemas.microsoft.com/office/drawing/2014/main" id="{49CE2611-407D-3641-8728-4D467C7A9FF4}"/>
              </a:ext>
            </a:extLst>
          </p:cNvPr>
          <p:cNvCxnSpPr/>
          <p:nvPr/>
        </p:nvCxnSpPr>
        <p:spPr>
          <a:xfrm>
            <a:off x="8914321" y="1296629"/>
            <a:ext cx="0" cy="4740128"/>
          </a:xfrm>
          <a:prstGeom prst="line">
            <a:avLst/>
          </a:prstGeom>
          <a:ln/>
        </p:spPr>
        <p:style>
          <a:lnRef idx="1">
            <a:schemeClr val="dk1"/>
          </a:lnRef>
          <a:fillRef idx="0">
            <a:schemeClr val="dk1"/>
          </a:fillRef>
          <a:effectRef idx="0">
            <a:schemeClr val="dk1"/>
          </a:effectRef>
          <a:fontRef idx="minor">
            <a:schemeClr val="tx1"/>
          </a:fontRef>
        </p:style>
      </p:cxnSp>
      <p:sp>
        <p:nvSpPr>
          <p:cNvPr id="22" name="îṩľiḑé">
            <a:extLst>
              <a:ext uri="{FF2B5EF4-FFF2-40B4-BE49-F238E27FC236}">
                <a16:creationId xmlns:a16="http://schemas.microsoft.com/office/drawing/2014/main" id="{9ADAD37E-49DA-004D-934F-4903D9ECCA24}"/>
              </a:ext>
            </a:extLst>
          </p:cNvPr>
          <p:cNvSpPr txBox="1"/>
          <p:nvPr/>
        </p:nvSpPr>
        <p:spPr>
          <a:xfrm>
            <a:off x="959980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accent6">
                    <a:lumMod val="50000"/>
                  </a:schemeClr>
                </a:solidFill>
                <a:latin typeface="+mn-ea"/>
              </a:rPr>
              <a:t>0</a:t>
            </a:r>
            <a:r>
              <a:rPr lang="en-US" altLang="zh-CN" b="1" dirty="0">
                <a:solidFill>
                  <a:schemeClr val="accent6">
                    <a:lumMod val="50000"/>
                  </a:schemeClr>
                </a:solidFill>
                <a:latin typeface="+mn-ea"/>
              </a:rPr>
              <a:t>4</a:t>
            </a:r>
            <a:endParaRPr lang="en-US" b="1" dirty="0">
              <a:solidFill>
                <a:schemeClr val="accent6">
                  <a:lumMod val="50000"/>
                </a:schemeClr>
              </a:solidFill>
              <a:latin typeface="+mn-ea"/>
            </a:endParaRPr>
          </a:p>
        </p:txBody>
      </p:sp>
      <p:sp>
        <p:nvSpPr>
          <p:cNvPr id="23" name="iṣļïḑe">
            <a:extLst>
              <a:ext uri="{FF2B5EF4-FFF2-40B4-BE49-F238E27FC236}">
                <a16:creationId xmlns:a16="http://schemas.microsoft.com/office/drawing/2014/main" id="{60304C7A-CE81-EB4D-ACD3-28FF526ECCBB}"/>
              </a:ext>
            </a:extLst>
          </p:cNvPr>
          <p:cNvSpPr txBox="1"/>
          <p:nvPr/>
        </p:nvSpPr>
        <p:spPr>
          <a:xfrm>
            <a:off x="959980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accent6">
                    <a:lumMod val="50000"/>
                  </a:schemeClr>
                </a:solidFill>
                <a:latin typeface="+mn-ea"/>
              </a:rPr>
              <a:t>08</a:t>
            </a:r>
            <a:endParaRPr lang="en-US" sz="5400" b="1" dirty="0">
              <a:solidFill>
                <a:schemeClr val="accent6">
                  <a:lumMod val="50000"/>
                </a:schemeClr>
              </a:solidFill>
              <a:latin typeface="+mn-ea"/>
            </a:endParaRPr>
          </a:p>
        </p:txBody>
      </p:sp>
      <p:sp>
        <p:nvSpPr>
          <p:cNvPr id="24" name="矩形 23">
            <a:extLst>
              <a:ext uri="{FF2B5EF4-FFF2-40B4-BE49-F238E27FC236}">
                <a16:creationId xmlns:a16="http://schemas.microsoft.com/office/drawing/2014/main" id="{E41BC06F-E5CB-4249-A154-494815E2111C}"/>
              </a:ext>
            </a:extLst>
          </p:cNvPr>
          <p:cNvSpPr/>
          <p:nvPr/>
        </p:nvSpPr>
        <p:spPr>
          <a:xfrm>
            <a:off x="9516607" y="2527369"/>
            <a:ext cx="1620957" cy="597151"/>
          </a:xfrm>
          <a:prstGeom prst="rect">
            <a:avLst/>
          </a:prstGeom>
        </p:spPr>
        <p:txBody>
          <a:bodyPr wrap="none">
            <a:spAutoFit/>
          </a:bodyPr>
          <a:lstStyle/>
          <a:p>
            <a:pPr algn="ctr">
              <a:lnSpc>
                <a:spcPct val="130000"/>
              </a:lnSpc>
            </a:pPr>
            <a:r>
              <a:rPr lang="zh-CN" altLang="en-US" sz="2800" b="1" dirty="0">
                <a:solidFill>
                  <a:schemeClr val="accent6">
                    <a:lumMod val="50000"/>
                  </a:schemeClr>
                </a:solidFill>
              </a:rPr>
              <a:t>写作规范</a:t>
            </a:r>
          </a:p>
        </p:txBody>
      </p:sp>
      <p:sp>
        <p:nvSpPr>
          <p:cNvPr id="25" name="矩形 24">
            <a:extLst>
              <a:ext uri="{FF2B5EF4-FFF2-40B4-BE49-F238E27FC236}">
                <a16:creationId xmlns:a16="http://schemas.microsoft.com/office/drawing/2014/main" id="{9D98F6B2-2B78-C948-8721-5098BA870C49}"/>
              </a:ext>
            </a:extLst>
          </p:cNvPr>
          <p:cNvSpPr/>
          <p:nvPr/>
        </p:nvSpPr>
        <p:spPr>
          <a:xfrm>
            <a:off x="9255328" y="4897434"/>
            <a:ext cx="2141933" cy="594202"/>
          </a:xfrm>
          <a:prstGeom prst="rect">
            <a:avLst/>
          </a:prstGeom>
        </p:spPr>
        <p:txBody>
          <a:bodyPr wrap="none">
            <a:spAutoFit/>
          </a:bodyPr>
          <a:lstStyle/>
          <a:p>
            <a:pPr algn="ctr">
              <a:lnSpc>
                <a:spcPct val="130000"/>
              </a:lnSpc>
            </a:pPr>
            <a:r>
              <a:rPr lang="en-US" altLang="zh-CN" sz="2800" b="1" dirty="0">
                <a:solidFill>
                  <a:schemeClr val="accent6">
                    <a:lumMod val="50000"/>
                  </a:schemeClr>
                </a:solidFill>
              </a:rPr>
              <a:t>Conclusion</a:t>
            </a:r>
            <a:endParaRPr lang="zh-CN" altLang="en-US" sz="2800" b="1" dirty="0">
              <a:solidFill>
                <a:schemeClr val="accent6">
                  <a:lumMod val="50000"/>
                </a:schemeClr>
              </a:solidFill>
            </a:endParaRPr>
          </a:p>
        </p:txBody>
      </p:sp>
    </p:spTree>
    <p:extLst>
      <p:ext uri="{BB962C8B-B14F-4D97-AF65-F5344CB8AC3E}">
        <p14:creationId xmlns:p14="http://schemas.microsoft.com/office/powerpoint/2010/main" val="1631096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论文主体部分的写法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pic>
        <p:nvPicPr>
          <p:cNvPr id="21" name="图片 20">
            <a:extLst>
              <a:ext uri="{FF2B5EF4-FFF2-40B4-BE49-F238E27FC236}">
                <a16:creationId xmlns:a16="http://schemas.microsoft.com/office/drawing/2014/main" id="{1AF0C16E-0F8F-244E-8DAF-EB17B63C0B3B}"/>
              </a:ext>
            </a:extLst>
          </p:cNvPr>
          <p:cNvPicPr>
            <a:picLocks noChangeAspect="1"/>
          </p:cNvPicPr>
          <p:nvPr/>
        </p:nvPicPr>
        <p:blipFill>
          <a:blip r:embed="rId2"/>
          <a:stretch>
            <a:fillRect/>
          </a:stretch>
        </p:blipFill>
        <p:spPr>
          <a:xfrm>
            <a:off x="6864612" y="854472"/>
            <a:ext cx="5105400" cy="5372100"/>
          </a:xfrm>
          <a:prstGeom prst="rect">
            <a:avLst/>
          </a:prstGeom>
        </p:spPr>
      </p:pic>
      <p:sp>
        <p:nvSpPr>
          <p:cNvPr id="22" name="文本框 21">
            <a:extLst>
              <a:ext uri="{FF2B5EF4-FFF2-40B4-BE49-F238E27FC236}">
                <a16:creationId xmlns:a16="http://schemas.microsoft.com/office/drawing/2014/main" id="{88E5CA88-C172-1E4A-9AAC-7EC4FF390DC4}"/>
              </a:ext>
            </a:extLst>
          </p:cNvPr>
          <p:cNvSpPr txBox="1"/>
          <p:nvPr/>
        </p:nvSpPr>
        <p:spPr>
          <a:xfrm>
            <a:off x="319056" y="703933"/>
            <a:ext cx="6051764" cy="461665"/>
          </a:xfrm>
          <a:prstGeom prst="rect">
            <a:avLst/>
          </a:prstGeom>
          <a:noFill/>
        </p:spPr>
        <p:txBody>
          <a:bodyPr wrap="square" rtlCol="0">
            <a:spAutoFit/>
          </a:bodyPr>
          <a:lstStyle/>
          <a:p>
            <a:pPr algn="just"/>
            <a:r>
              <a:rPr kumimoji="1" lang="zh-CN" altLang="en-US" sz="2400" dirty="0"/>
              <a:t>正文：</a:t>
            </a:r>
            <a:r>
              <a:rPr kumimoji="1" lang="zh-CN" altLang="en-US" sz="2400" b="1" dirty="0">
                <a:solidFill>
                  <a:srgbClr val="C00000"/>
                </a:solidFill>
              </a:rPr>
              <a:t>“趋势”</a:t>
            </a:r>
            <a:r>
              <a:rPr kumimoji="1" lang="zh-CN" altLang="en-US" sz="2400" b="1" dirty="0"/>
              <a:t>与</a:t>
            </a:r>
            <a:r>
              <a:rPr kumimoji="1" lang="zh-CN" altLang="en-US" sz="2400" b="1" dirty="0">
                <a:solidFill>
                  <a:srgbClr val="C00000"/>
                </a:solidFill>
              </a:rPr>
              <a:t>“要素”</a:t>
            </a:r>
            <a:endParaRPr kumimoji="1" lang="en-US" altLang="zh-CN" sz="2400" b="1" dirty="0">
              <a:solidFill>
                <a:srgbClr val="C00000"/>
              </a:solidFill>
            </a:endParaRPr>
          </a:p>
        </p:txBody>
      </p:sp>
      <p:pic>
        <p:nvPicPr>
          <p:cNvPr id="4" name="图片 3">
            <a:extLst>
              <a:ext uri="{FF2B5EF4-FFF2-40B4-BE49-F238E27FC236}">
                <a16:creationId xmlns:a16="http://schemas.microsoft.com/office/drawing/2014/main" id="{527B25ED-C8C8-C244-918C-E549F1CDDF0E}"/>
              </a:ext>
            </a:extLst>
          </p:cNvPr>
          <p:cNvPicPr>
            <a:picLocks noChangeAspect="1"/>
          </p:cNvPicPr>
          <p:nvPr/>
        </p:nvPicPr>
        <p:blipFill>
          <a:blip r:embed="rId3"/>
          <a:stretch>
            <a:fillRect/>
          </a:stretch>
        </p:blipFill>
        <p:spPr>
          <a:xfrm>
            <a:off x="364026" y="1227386"/>
            <a:ext cx="5486400" cy="2451100"/>
          </a:xfrm>
          <a:prstGeom prst="rect">
            <a:avLst/>
          </a:prstGeom>
        </p:spPr>
      </p:pic>
      <p:pic>
        <p:nvPicPr>
          <p:cNvPr id="8" name="图片 7">
            <a:extLst>
              <a:ext uri="{FF2B5EF4-FFF2-40B4-BE49-F238E27FC236}">
                <a16:creationId xmlns:a16="http://schemas.microsoft.com/office/drawing/2014/main" id="{3319BB8E-48CA-FF46-8E53-425C90AA09EB}"/>
              </a:ext>
            </a:extLst>
          </p:cNvPr>
          <p:cNvPicPr>
            <a:picLocks noChangeAspect="1"/>
          </p:cNvPicPr>
          <p:nvPr/>
        </p:nvPicPr>
        <p:blipFill>
          <a:blip r:embed="rId4"/>
          <a:stretch>
            <a:fillRect/>
          </a:stretch>
        </p:blipFill>
        <p:spPr>
          <a:xfrm>
            <a:off x="364026" y="3842096"/>
            <a:ext cx="5486400" cy="1473200"/>
          </a:xfrm>
          <a:prstGeom prst="rect">
            <a:avLst/>
          </a:prstGeom>
        </p:spPr>
      </p:pic>
    </p:spTree>
    <p:extLst>
      <p:ext uri="{BB962C8B-B14F-4D97-AF65-F5344CB8AC3E}">
        <p14:creationId xmlns:p14="http://schemas.microsoft.com/office/powerpoint/2010/main" val="3153492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论文主体部分的写法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22" name="文本框 21">
            <a:extLst>
              <a:ext uri="{FF2B5EF4-FFF2-40B4-BE49-F238E27FC236}">
                <a16:creationId xmlns:a16="http://schemas.microsoft.com/office/drawing/2014/main" id="{88E5CA88-C172-1E4A-9AAC-7EC4FF390DC4}"/>
              </a:ext>
            </a:extLst>
          </p:cNvPr>
          <p:cNvSpPr txBox="1"/>
          <p:nvPr/>
        </p:nvSpPr>
        <p:spPr>
          <a:xfrm>
            <a:off x="319056" y="840756"/>
            <a:ext cx="5776944" cy="461665"/>
          </a:xfrm>
          <a:prstGeom prst="rect">
            <a:avLst/>
          </a:prstGeom>
          <a:noFill/>
        </p:spPr>
        <p:txBody>
          <a:bodyPr wrap="square" rtlCol="0">
            <a:spAutoFit/>
          </a:bodyPr>
          <a:lstStyle/>
          <a:p>
            <a:pPr algn="just"/>
            <a:r>
              <a:rPr kumimoji="1" lang="zh-CN" altLang="en-US" sz="2400" b="1" dirty="0"/>
              <a:t>报告负面的结果：</a:t>
            </a:r>
            <a:endParaRPr kumimoji="1" lang="en-US" altLang="zh-CN" sz="2400" b="1" dirty="0"/>
          </a:p>
        </p:txBody>
      </p:sp>
      <p:pic>
        <p:nvPicPr>
          <p:cNvPr id="2" name="图片 1">
            <a:extLst>
              <a:ext uri="{FF2B5EF4-FFF2-40B4-BE49-F238E27FC236}">
                <a16:creationId xmlns:a16="http://schemas.microsoft.com/office/drawing/2014/main" id="{4BBB8596-920B-6A42-BC68-B2EA46ACA95F}"/>
              </a:ext>
            </a:extLst>
          </p:cNvPr>
          <p:cNvPicPr>
            <a:picLocks noChangeAspect="1"/>
          </p:cNvPicPr>
          <p:nvPr/>
        </p:nvPicPr>
        <p:blipFill>
          <a:blip r:embed="rId2"/>
          <a:stretch>
            <a:fillRect/>
          </a:stretch>
        </p:blipFill>
        <p:spPr>
          <a:xfrm>
            <a:off x="348685" y="3040869"/>
            <a:ext cx="4648200" cy="2857500"/>
          </a:xfrm>
          <a:prstGeom prst="rect">
            <a:avLst/>
          </a:prstGeom>
        </p:spPr>
      </p:pic>
      <p:sp>
        <p:nvSpPr>
          <p:cNvPr id="3" name="文本框 2">
            <a:extLst>
              <a:ext uri="{FF2B5EF4-FFF2-40B4-BE49-F238E27FC236}">
                <a16:creationId xmlns:a16="http://schemas.microsoft.com/office/drawing/2014/main" id="{4061BBB1-1CC5-D445-A836-2F411D7CC64F}"/>
              </a:ext>
            </a:extLst>
          </p:cNvPr>
          <p:cNvSpPr txBox="1"/>
          <p:nvPr/>
        </p:nvSpPr>
        <p:spPr>
          <a:xfrm>
            <a:off x="348685" y="1484675"/>
            <a:ext cx="4618572" cy="1015663"/>
          </a:xfrm>
          <a:prstGeom prst="rect">
            <a:avLst/>
          </a:prstGeom>
          <a:noFill/>
        </p:spPr>
        <p:txBody>
          <a:bodyPr wrap="none" rtlCol="0">
            <a:spAutoFit/>
          </a:bodyPr>
          <a:lstStyle/>
          <a:p>
            <a:pPr marL="342900" indent="-342900">
              <a:buFont typeface="Arial" panose="020B0604020202020204" pitchFamily="34" charset="0"/>
              <a:buChar char="•"/>
            </a:pPr>
            <a:r>
              <a:rPr kumimoji="1" lang="zh-CN" altLang="en-US" sz="2000" dirty="0"/>
              <a:t>如果负面结果不影响你文章的贡献</a:t>
            </a:r>
            <a:endParaRPr kumimoji="1" lang="en-US" altLang="zh-CN" sz="2000" dirty="0"/>
          </a:p>
          <a:p>
            <a:pPr marL="342900" indent="-342900">
              <a:buFont typeface="Arial" panose="020B0604020202020204" pitchFamily="34" charset="0"/>
              <a:buChar char="•"/>
            </a:pPr>
            <a:r>
              <a:rPr kumimoji="1" lang="zh-CN" altLang="en-US" sz="2000" dirty="0"/>
              <a:t>给出负面结果可能的原因</a:t>
            </a:r>
            <a:endParaRPr kumimoji="1" lang="en-US" altLang="zh-CN" sz="2000" dirty="0"/>
          </a:p>
          <a:p>
            <a:pPr marL="342900" indent="-342900">
              <a:buFont typeface="Arial" panose="020B0604020202020204" pitchFamily="34" charset="0"/>
              <a:buChar char="•"/>
            </a:pPr>
            <a:r>
              <a:rPr kumimoji="1" lang="zh-CN" altLang="en-US" sz="2000" dirty="0"/>
              <a:t>把对负面结果的改进作为</a:t>
            </a:r>
            <a:r>
              <a:rPr kumimoji="1" lang="en-US" altLang="zh-CN" sz="2000" dirty="0"/>
              <a:t>future</a:t>
            </a:r>
            <a:r>
              <a:rPr kumimoji="1" lang="zh-CN" altLang="en-US" sz="2000" dirty="0"/>
              <a:t> </a:t>
            </a:r>
            <a:r>
              <a:rPr kumimoji="1" lang="en-US" altLang="zh-CN" sz="2000" dirty="0"/>
              <a:t>work</a:t>
            </a:r>
            <a:endParaRPr kumimoji="1" lang="zh-CN" altLang="en-US" sz="2000" dirty="0"/>
          </a:p>
        </p:txBody>
      </p:sp>
      <p:pic>
        <p:nvPicPr>
          <p:cNvPr id="9" name="图片 8">
            <a:extLst>
              <a:ext uri="{FF2B5EF4-FFF2-40B4-BE49-F238E27FC236}">
                <a16:creationId xmlns:a16="http://schemas.microsoft.com/office/drawing/2014/main" id="{4203A971-CFA8-2F4B-BC50-441A294C5CDF}"/>
              </a:ext>
            </a:extLst>
          </p:cNvPr>
          <p:cNvPicPr>
            <a:picLocks noChangeAspect="1"/>
          </p:cNvPicPr>
          <p:nvPr/>
        </p:nvPicPr>
        <p:blipFill>
          <a:blip r:embed="rId3"/>
          <a:stretch>
            <a:fillRect/>
          </a:stretch>
        </p:blipFill>
        <p:spPr>
          <a:xfrm>
            <a:off x="6481893" y="886222"/>
            <a:ext cx="5194300" cy="2654300"/>
          </a:xfrm>
          <a:prstGeom prst="rect">
            <a:avLst/>
          </a:prstGeom>
        </p:spPr>
      </p:pic>
      <p:sp>
        <p:nvSpPr>
          <p:cNvPr id="10" name="文本框 9">
            <a:extLst>
              <a:ext uri="{FF2B5EF4-FFF2-40B4-BE49-F238E27FC236}">
                <a16:creationId xmlns:a16="http://schemas.microsoft.com/office/drawing/2014/main" id="{D3ADC8CD-1DC8-FC45-9F06-F758A1B9AC28}"/>
              </a:ext>
            </a:extLst>
          </p:cNvPr>
          <p:cNvSpPr txBox="1"/>
          <p:nvPr/>
        </p:nvSpPr>
        <p:spPr>
          <a:xfrm>
            <a:off x="6481893" y="3540522"/>
            <a:ext cx="5194301" cy="646331"/>
          </a:xfrm>
          <a:prstGeom prst="rect">
            <a:avLst/>
          </a:prstGeom>
          <a:solidFill>
            <a:schemeClr val="accent3">
              <a:lumMod val="40000"/>
              <a:lumOff val="60000"/>
            </a:schemeClr>
          </a:solidFill>
        </p:spPr>
        <p:txBody>
          <a:bodyPr wrap="square" rtlCol="0">
            <a:spAutoFit/>
          </a:bodyPr>
          <a:lstStyle/>
          <a:p>
            <a:pPr algn="just"/>
            <a:r>
              <a:rPr kumimoji="1" lang="zh-CN" altLang="en-US" dirty="0"/>
              <a:t>告诉读者估计的误差大可能是由于系统能控性矩阵</a:t>
            </a:r>
            <a:r>
              <a:rPr kumimoji="1" lang="en-US" altLang="zh-CN" dirty="0"/>
              <a:t>Ill-Conditioned</a:t>
            </a:r>
            <a:r>
              <a:rPr kumimoji="1" lang="zh-CN" altLang="en-US" dirty="0"/>
              <a:t>造成的</a:t>
            </a:r>
          </a:p>
        </p:txBody>
      </p:sp>
      <p:pic>
        <p:nvPicPr>
          <p:cNvPr id="11" name="图片 10">
            <a:extLst>
              <a:ext uri="{FF2B5EF4-FFF2-40B4-BE49-F238E27FC236}">
                <a16:creationId xmlns:a16="http://schemas.microsoft.com/office/drawing/2014/main" id="{4694032C-E493-854A-B0A2-C2BDA4AAD196}"/>
              </a:ext>
            </a:extLst>
          </p:cNvPr>
          <p:cNvPicPr>
            <a:picLocks noChangeAspect="1"/>
          </p:cNvPicPr>
          <p:nvPr/>
        </p:nvPicPr>
        <p:blipFill>
          <a:blip r:embed="rId4"/>
          <a:stretch>
            <a:fillRect/>
          </a:stretch>
        </p:blipFill>
        <p:spPr>
          <a:xfrm>
            <a:off x="6481893" y="4327922"/>
            <a:ext cx="5156200" cy="1866900"/>
          </a:xfrm>
          <a:prstGeom prst="rect">
            <a:avLst/>
          </a:prstGeom>
        </p:spPr>
      </p:pic>
      <p:cxnSp>
        <p:nvCxnSpPr>
          <p:cNvPr id="13" name="直线连接符 12">
            <a:extLst>
              <a:ext uri="{FF2B5EF4-FFF2-40B4-BE49-F238E27FC236}">
                <a16:creationId xmlns:a16="http://schemas.microsoft.com/office/drawing/2014/main" id="{6FE4BAF8-BF8E-3A4F-9C87-8BBA5C24EEAA}"/>
              </a:ext>
            </a:extLst>
          </p:cNvPr>
          <p:cNvCxnSpPr/>
          <p:nvPr/>
        </p:nvCxnSpPr>
        <p:spPr>
          <a:xfrm>
            <a:off x="8034728" y="5021705"/>
            <a:ext cx="3603365"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6" name="直线连接符 15">
            <a:extLst>
              <a:ext uri="{FF2B5EF4-FFF2-40B4-BE49-F238E27FC236}">
                <a16:creationId xmlns:a16="http://schemas.microsoft.com/office/drawing/2014/main" id="{79E48558-D25B-5642-988B-143B0F503C6F}"/>
              </a:ext>
            </a:extLst>
          </p:cNvPr>
          <p:cNvCxnSpPr>
            <a:cxnSpLocks/>
            <a:stCxn id="11" idx="1"/>
          </p:cNvCxnSpPr>
          <p:nvPr/>
        </p:nvCxnSpPr>
        <p:spPr>
          <a:xfrm>
            <a:off x="6481893" y="5261372"/>
            <a:ext cx="3217472" cy="357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 name="直线连接符 17">
            <a:extLst>
              <a:ext uri="{FF2B5EF4-FFF2-40B4-BE49-F238E27FC236}">
                <a16:creationId xmlns:a16="http://schemas.microsoft.com/office/drawing/2014/main" id="{A97D8D85-7C90-CD4F-A847-15E05622AA21}"/>
              </a:ext>
            </a:extLst>
          </p:cNvPr>
          <p:cNvCxnSpPr>
            <a:cxnSpLocks/>
          </p:cNvCxnSpPr>
          <p:nvPr/>
        </p:nvCxnSpPr>
        <p:spPr>
          <a:xfrm>
            <a:off x="7392471" y="5945304"/>
            <a:ext cx="4146386"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直线连接符 19">
            <a:extLst>
              <a:ext uri="{FF2B5EF4-FFF2-40B4-BE49-F238E27FC236}">
                <a16:creationId xmlns:a16="http://schemas.microsoft.com/office/drawing/2014/main" id="{8575042C-4776-F342-8B22-F58DF86E35FD}"/>
              </a:ext>
            </a:extLst>
          </p:cNvPr>
          <p:cNvCxnSpPr>
            <a:cxnSpLocks/>
          </p:cNvCxnSpPr>
          <p:nvPr/>
        </p:nvCxnSpPr>
        <p:spPr>
          <a:xfrm>
            <a:off x="6481893" y="6194822"/>
            <a:ext cx="1453793"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232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0AF3A52E-1C28-4C8F-93D7-496FDF3881E8}"/>
              </a:ext>
            </a:extLst>
          </p:cNvPr>
          <p:cNvCxnSpPr>
            <a:cxnSpLocks/>
          </p:cNvCxnSpPr>
          <p:nvPr/>
        </p:nvCxnSpPr>
        <p:spPr>
          <a:xfrm>
            <a:off x="453597" y="3666694"/>
            <a:ext cx="10750100" cy="0"/>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 name="直接连接符 2">
            <a:extLst>
              <a:ext uri="{FF2B5EF4-FFF2-40B4-BE49-F238E27FC236}">
                <a16:creationId xmlns:a16="http://schemas.microsoft.com/office/drawing/2014/main" id="{B227C082-BAC6-49F2-8F4F-1B1DCE6D7779}"/>
              </a:ext>
            </a:extLst>
          </p:cNvPr>
          <p:cNvCxnSpPr/>
          <p:nvPr/>
        </p:nvCxnSpPr>
        <p:spPr>
          <a:xfrm>
            <a:off x="309625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1F52E09B-0E48-4156-8D7B-1FF61287BA8D}"/>
              </a:ext>
            </a:extLst>
          </p:cNvPr>
          <p:cNvCxnSpPr/>
          <p:nvPr/>
        </p:nvCxnSpPr>
        <p:spPr>
          <a:xfrm>
            <a:off x="604187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śļíḓé">
            <a:extLst>
              <a:ext uri="{FF2B5EF4-FFF2-40B4-BE49-F238E27FC236}">
                <a16:creationId xmlns:a16="http://schemas.microsoft.com/office/drawing/2014/main" id="{37EA0344-E687-42D0-885D-DE6E4BCD8B02}"/>
              </a:ext>
            </a:extLst>
          </p:cNvPr>
          <p:cNvSpPr txBox="1"/>
          <p:nvPr/>
        </p:nvSpPr>
        <p:spPr>
          <a:xfrm>
            <a:off x="973612"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01</a:t>
            </a:r>
          </a:p>
        </p:txBody>
      </p:sp>
      <p:sp>
        <p:nvSpPr>
          <p:cNvPr id="6" name="ïṩľîḓé">
            <a:extLst>
              <a:ext uri="{FF2B5EF4-FFF2-40B4-BE49-F238E27FC236}">
                <a16:creationId xmlns:a16="http://schemas.microsoft.com/office/drawing/2014/main" id="{01A3DDDD-ECB1-4BDA-AB58-56740826B3BB}"/>
              </a:ext>
            </a:extLst>
          </p:cNvPr>
          <p:cNvSpPr txBox="1"/>
          <p:nvPr/>
        </p:nvSpPr>
        <p:spPr>
          <a:xfrm>
            <a:off x="3869307" y="1569383"/>
            <a:ext cx="1452962" cy="864121"/>
          </a:xfrm>
          <a:prstGeom prst="rect">
            <a:avLst/>
          </a:prstGeom>
          <a:noFill/>
        </p:spPr>
        <p:txBody>
          <a:bodyPr wrap="square" lIns="91440" tIns="45720" rIns="91440" bIns="45720">
            <a:normAutofit lnSpcReduction="10000"/>
          </a:bodyPr>
          <a:lstStyle/>
          <a:p>
            <a:pPr algn="ctr"/>
            <a:r>
              <a:rPr lang="en-US" sz="5400" b="1" dirty="0">
                <a:solidFill>
                  <a:schemeClr val="bg1">
                    <a:lumMod val="50000"/>
                  </a:schemeClr>
                </a:solidFill>
                <a:latin typeface="+mn-ea"/>
              </a:rPr>
              <a:t>02</a:t>
            </a:r>
          </a:p>
        </p:txBody>
      </p:sp>
      <p:sp>
        <p:nvSpPr>
          <p:cNvPr id="7" name="îṩľiḑé">
            <a:extLst>
              <a:ext uri="{FF2B5EF4-FFF2-40B4-BE49-F238E27FC236}">
                <a16:creationId xmlns:a16="http://schemas.microsoft.com/office/drawing/2014/main" id="{9A628463-232C-4699-98D5-30F7C5CF0BB0}"/>
              </a:ext>
            </a:extLst>
          </p:cNvPr>
          <p:cNvSpPr txBox="1"/>
          <p:nvPr/>
        </p:nvSpPr>
        <p:spPr>
          <a:xfrm>
            <a:off x="678241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03</a:t>
            </a:r>
          </a:p>
        </p:txBody>
      </p:sp>
      <p:sp>
        <p:nvSpPr>
          <p:cNvPr id="8" name="îṩľiďé">
            <a:extLst>
              <a:ext uri="{FF2B5EF4-FFF2-40B4-BE49-F238E27FC236}">
                <a16:creationId xmlns:a16="http://schemas.microsoft.com/office/drawing/2014/main" id="{683E1A7A-C148-4DB1-876E-8DA97DE958DF}"/>
              </a:ext>
            </a:extLst>
          </p:cNvPr>
          <p:cNvSpPr txBox="1"/>
          <p:nvPr/>
        </p:nvSpPr>
        <p:spPr>
          <a:xfrm>
            <a:off x="973612"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05</a:t>
            </a:r>
            <a:endParaRPr lang="en-US" sz="5400" b="1" dirty="0">
              <a:solidFill>
                <a:schemeClr val="bg1">
                  <a:lumMod val="50000"/>
                </a:schemeClr>
              </a:solidFill>
              <a:latin typeface="+mn-ea"/>
            </a:endParaRPr>
          </a:p>
        </p:txBody>
      </p:sp>
      <p:sp>
        <p:nvSpPr>
          <p:cNvPr id="9" name="îŝḻîḓê">
            <a:extLst>
              <a:ext uri="{FF2B5EF4-FFF2-40B4-BE49-F238E27FC236}">
                <a16:creationId xmlns:a16="http://schemas.microsoft.com/office/drawing/2014/main" id="{C86A78EE-8DBA-4A5C-8FC9-822C6C66A99F}"/>
              </a:ext>
            </a:extLst>
          </p:cNvPr>
          <p:cNvSpPr txBox="1"/>
          <p:nvPr/>
        </p:nvSpPr>
        <p:spPr>
          <a:xfrm>
            <a:off x="3869307" y="3941899"/>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altLang="zh-CN" b="1" dirty="0">
                <a:solidFill>
                  <a:srgbClr val="C00000"/>
                </a:solidFill>
                <a:latin typeface="+mn-ea"/>
              </a:rPr>
              <a:t>06</a:t>
            </a:r>
            <a:endParaRPr lang="en-US" b="1" dirty="0">
              <a:solidFill>
                <a:srgbClr val="C00000"/>
              </a:solidFill>
              <a:latin typeface="+mn-ea"/>
            </a:endParaRPr>
          </a:p>
        </p:txBody>
      </p:sp>
      <p:sp>
        <p:nvSpPr>
          <p:cNvPr id="10" name="iṣļïḑe">
            <a:extLst>
              <a:ext uri="{FF2B5EF4-FFF2-40B4-BE49-F238E27FC236}">
                <a16:creationId xmlns:a16="http://schemas.microsoft.com/office/drawing/2014/main" id="{C886699F-0052-4DC9-A5A4-7EF49D7F669A}"/>
              </a:ext>
            </a:extLst>
          </p:cNvPr>
          <p:cNvSpPr txBox="1"/>
          <p:nvPr/>
        </p:nvSpPr>
        <p:spPr>
          <a:xfrm>
            <a:off x="678241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07</a:t>
            </a:r>
            <a:endParaRPr lang="en-US" sz="5400" b="1" dirty="0">
              <a:solidFill>
                <a:schemeClr val="bg1">
                  <a:lumMod val="50000"/>
                </a:schemeClr>
              </a:solidFill>
              <a:latin typeface="+mn-ea"/>
            </a:endParaRPr>
          </a:p>
        </p:txBody>
      </p:sp>
      <p:sp>
        <p:nvSpPr>
          <p:cNvPr id="11" name="矩形 10">
            <a:extLst>
              <a:ext uri="{FF2B5EF4-FFF2-40B4-BE49-F238E27FC236}">
                <a16:creationId xmlns:a16="http://schemas.microsoft.com/office/drawing/2014/main" id="{95BBB88B-591E-4746-8E81-7295960227D7}"/>
              </a:ext>
            </a:extLst>
          </p:cNvPr>
          <p:cNvSpPr/>
          <p:nvPr/>
        </p:nvSpPr>
        <p:spPr>
          <a:xfrm>
            <a:off x="530541"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结构的逻辑性</a:t>
            </a:r>
          </a:p>
        </p:txBody>
      </p:sp>
      <p:sp>
        <p:nvSpPr>
          <p:cNvPr id="12" name="矩形 11">
            <a:extLst>
              <a:ext uri="{FF2B5EF4-FFF2-40B4-BE49-F238E27FC236}">
                <a16:creationId xmlns:a16="http://schemas.microsoft.com/office/drawing/2014/main" id="{6271F6B7-3E76-4E4B-8089-2D69784945DF}"/>
              </a:ext>
            </a:extLst>
          </p:cNvPr>
          <p:cNvSpPr/>
          <p:nvPr/>
        </p:nvSpPr>
        <p:spPr>
          <a:xfrm>
            <a:off x="889614" y="4897434"/>
            <a:ext cx="1620957"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论文主体</a:t>
            </a:r>
          </a:p>
        </p:txBody>
      </p:sp>
      <p:sp>
        <p:nvSpPr>
          <p:cNvPr id="13" name="矩形 12">
            <a:extLst>
              <a:ext uri="{FF2B5EF4-FFF2-40B4-BE49-F238E27FC236}">
                <a16:creationId xmlns:a16="http://schemas.microsoft.com/office/drawing/2014/main" id="{E720D61E-50C5-43E5-95FB-2B315EBACFB1}"/>
              </a:ext>
            </a:extLst>
          </p:cNvPr>
          <p:cNvSpPr/>
          <p:nvPr/>
        </p:nvSpPr>
        <p:spPr>
          <a:xfrm>
            <a:off x="3427035"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语句的逻辑性</a:t>
            </a:r>
          </a:p>
        </p:txBody>
      </p:sp>
      <p:sp>
        <p:nvSpPr>
          <p:cNvPr id="14" name="矩形 13">
            <a:extLst>
              <a:ext uri="{FF2B5EF4-FFF2-40B4-BE49-F238E27FC236}">
                <a16:creationId xmlns:a16="http://schemas.microsoft.com/office/drawing/2014/main" id="{1637923F-2738-4AAD-9837-60FBE2061A22}"/>
              </a:ext>
            </a:extLst>
          </p:cNvPr>
          <p:cNvSpPr/>
          <p:nvPr/>
        </p:nvSpPr>
        <p:spPr>
          <a:xfrm>
            <a:off x="6340145"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论证的逻辑性</a:t>
            </a:r>
          </a:p>
        </p:txBody>
      </p:sp>
      <p:sp>
        <p:nvSpPr>
          <p:cNvPr id="15" name="矩形 14">
            <a:extLst>
              <a:ext uri="{FF2B5EF4-FFF2-40B4-BE49-F238E27FC236}">
                <a16:creationId xmlns:a16="http://schemas.microsoft.com/office/drawing/2014/main" id="{367CC102-2238-465C-9544-06868EE8CB02}"/>
              </a:ext>
            </a:extLst>
          </p:cNvPr>
          <p:cNvSpPr/>
          <p:nvPr/>
        </p:nvSpPr>
        <p:spPr>
          <a:xfrm>
            <a:off x="3454300" y="4897434"/>
            <a:ext cx="2281395" cy="594202"/>
          </a:xfrm>
          <a:prstGeom prst="rect">
            <a:avLst/>
          </a:prstGeom>
        </p:spPr>
        <p:txBody>
          <a:bodyPr wrap="none">
            <a:spAutoFit/>
          </a:bodyPr>
          <a:lstStyle/>
          <a:p>
            <a:pPr algn="ctr">
              <a:lnSpc>
                <a:spcPct val="130000"/>
              </a:lnSpc>
            </a:pPr>
            <a:r>
              <a:rPr lang="en-US" altLang="zh-CN" sz="2800" b="1" dirty="0">
                <a:solidFill>
                  <a:srgbClr val="C00000"/>
                </a:solidFill>
              </a:rPr>
              <a:t>Introduction</a:t>
            </a:r>
            <a:endParaRPr lang="zh-CN" altLang="en-US" sz="2800" b="1" dirty="0">
              <a:solidFill>
                <a:srgbClr val="C00000"/>
              </a:solidFill>
            </a:endParaRPr>
          </a:p>
        </p:txBody>
      </p:sp>
      <p:sp>
        <p:nvSpPr>
          <p:cNvPr id="16" name="矩形 15">
            <a:extLst>
              <a:ext uri="{FF2B5EF4-FFF2-40B4-BE49-F238E27FC236}">
                <a16:creationId xmlns:a16="http://schemas.microsoft.com/office/drawing/2014/main" id="{4A559D4B-B2C0-44B7-BC13-BB54D1EFAD25}"/>
              </a:ext>
            </a:extLst>
          </p:cNvPr>
          <p:cNvSpPr/>
          <p:nvPr/>
        </p:nvSpPr>
        <p:spPr>
          <a:xfrm>
            <a:off x="6437941" y="4897434"/>
            <a:ext cx="2141933"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Conclusion</a:t>
            </a:r>
            <a:endParaRPr lang="zh-CN" altLang="en-US" sz="2800" b="1" dirty="0">
              <a:solidFill>
                <a:schemeClr val="bg1">
                  <a:lumMod val="50000"/>
                </a:schemeClr>
              </a:solidFill>
            </a:endParaRPr>
          </a:p>
        </p:txBody>
      </p:sp>
      <p:pic>
        <p:nvPicPr>
          <p:cNvPr id="18" name="图片 17">
            <a:extLst>
              <a:ext uri="{FF2B5EF4-FFF2-40B4-BE49-F238E27FC236}">
                <a16:creationId xmlns:a16="http://schemas.microsoft.com/office/drawing/2014/main" id="{32036FC8-892B-40D2-9C2F-79D21C1F941F}"/>
              </a:ext>
            </a:extLst>
          </p:cNvPr>
          <p:cNvPicPr>
            <a:picLocks noChangeAspect="1"/>
          </p:cNvPicPr>
          <p:nvPr/>
        </p:nvPicPr>
        <p:blipFill>
          <a:blip r:embed="rId2"/>
          <a:stretch>
            <a:fillRect/>
          </a:stretch>
        </p:blipFill>
        <p:spPr>
          <a:xfrm>
            <a:off x="4962525" y="-25400"/>
            <a:ext cx="2266950" cy="890247"/>
          </a:xfrm>
          <a:prstGeom prst="rect">
            <a:avLst/>
          </a:prstGeom>
          <a:effectLst>
            <a:outerShdw blurRad="50800" dist="38100" dir="2700000" algn="tl" rotWithShape="0">
              <a:prstClr val="black">
                <a:alpha val="40000"/>
              </a:prstClr>
            </a:outerShdw>
          </a:effectLst>
        </p:spPr>
      </p:pic>
      <p:pic>
        <p:nvPicPr>
          <p:cNvPr id="19" name="图片 18">
            <a:extLst>
              <a:ext uri="{FF2B5EF4-FFF2-40B4-BE49-F238E27FC236}">
                <a16:creationId xmlns:a16="http://schemas.microsoft.com/office/drawing/2014/main" id="{231F7276-3350-4F69-9B32-F318C6B8B13C}"/>
              </a:ext>
            </a:extLst>
          </p:cNvPr>
          <p:cNvPicPr>
            <a:picLocks noChangeAspect="1"/>
          </p:cNvPicPr>
          <p:nvPr/>
        </p:nvPicPr>
        <p:blipFill rotWithShape="1">
          <a:blip r:embed="rId3" cstate="print"/>
          <a:srcRect r="1346"/>
          <a:stretch/>
        </p:blipFill>
        <p:spPr>
          <a:xfrm>
            <a:off x="516" y="6041797"/>
            <a:ext cx="12166903" cy="411617"/>
          </a:xfrm>
          <a:prstGeom prst="rect">
            <a:avLst/>
          </a:prstGeom>
        </p:spPr>
      </p:pic>
      <p:sp>
        <p:nvSpPr>
          <p:cNvPr id="20" name="矩形 19">
            <a:extLst>
              <a:ext uri="{FF2B5EF4-FFF2-40B4-BE49-F238E27FC236}">
                <a16:creationId xmlns:a16="http://schemas.microsoft.com/office/drawing/2014/main" id="{D696D7A9-CBB5-42E1-958F-843D2256B6E7}"/>
              </a:ext>
            </a:extLst>
          </p:cNvPr>
          <p:cNvSpPr/>
          <p:nvPr/>
        </p:nvSpPr>
        <p:spPr>
          <a:xfrm>
            <a:off x="4144997" y="3664243"/>
            <a:ext cx="900000" cy="9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3">
            <a:extLst>
              <a:ext uri="{FF2B5EF4-FFF2-40B4-BE49-F238E27FC236}">
                <a16:creationId xmlns:a16="http://schemas.microsoft.com/office/drawing/2014/main" id="{49CE2611-407D-3641-8728-4D467C7A9FF4}"/>
              </a:ext>
            </a:extLst>
          </p:cNvPr>
          <p:cNvCxnSpPr/>
          <p:nvPr/>
        </p:nvCxnSpPr>
        <p:spPr>
          <a:xfrm>
            <a:off x="891432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2" name="îṩľiḑé">
            <a:extLst>
              <a:ext uri="{FF2B5EF4-FFF2-40B4-BE49-F238E27FC236}">
                <a16:creationId xmlns:a16="http://schemas.microsoft.com/office/drawing/2014/main" id="{9ADAD37E-49DA-004D-934F-4903D9ECCA24}"/>
              </a:ext>
            </a:extLst>
          </p:cNvPr>
          <p:cNvSpPr txBox="1"/>
          <p:nvPr/>
        </p:nvSpPr>
        <p:spPr>
          <a:xfrm>
            <a:off x="959980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a:t>
            </a:r>
            <a:r>
              <a:rPr lang="en-US" altLang="zh-CN" b="1" dirty="0">
                <a:solidFill>
                  <a:schemeClr val="bg1">
                    <a:lumMod val="50000"/>
                  </a:schemeClr>
                </a:solidFill>
                <a:latin typeface="+mn-ea"/>
              </a:rPr>
              <a:t>4</a:t>
            </a:r>
            <a:endParaRPr lang="en-US" b="1" dirty="0">
              <a:solidFill>
                <a:schemeClr val="bg1">
                  <a:lumMod val="50000"/>
                </a:schemeClr>
              </a:solidFill>
              <a:latin typeface="+mn-ea"/>
            </a:endParaRPr>
          </a:p>
        </p:txBody>
      </p:sp>
      <p:sp>
        <p:nvSpPr>
          <p:cNvPr id="23" name="iṣļïḑe">
            <a:extLst>
              <a:ext uri="{FF2B5EF4-FFF2-40B4-BE49-F238E27FC236}">
                <a16:creationId xmlns:a16="http://schemas.microsoft.com/office/drawing/2014/main" id="{60304C7A-CE81-EB4D-ACD3-28FF526ECCBB}"/>
              </a:ext>
            </a:extLst>
          </p:cNvPr>
          <p:cNvSpPr txBox="1"/>
          <p:nvPr/>
        </p:nvSpPr>
        <p:spPr>
          <a:xfrm>
            <a:off x="959980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08</a:t>
            </a:r>
            <a:endParaRPr lang="en-US" sz="5400" b="1" dirty="0">
              <a:solidFill>
                <a:schemeClr val="bg1">
                  <a:lumMod val="50000"/>
                </a:schemeClr>
              </a:solidFill>
              <a:latin typeface="+mn-ea"/>
            </a:endParaRPr>
          </a:p>
        </p:txBody>
      </p:sp>
      <p:sp>
        <p:nvSpPr>
          <p:cNvPr id="24" name="矩形 23">
            <a:extLst>
              <a:ext uri="{FF2B5EF4-FFF2-40B4-BE49-F238E27FC236}">
                <a16:creationId xmlns:a16="http://schemas.microsoft.com/office/drawing/2014/main" id="{E41BC06F-E5CB-4249-A154-494815E2111C}"/>
              </a:ext>
            </a:extLst>
          </p:cNvPr>
          <p:cNvSpPr/>
          <p:nvPr/>
        </p:nvSpPr>
        <p:spPr>
          <a:xfrm>
            <a:off x="9516607" y="2527369"/>
            <a:ext cx="1620957"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写作规范</a:t>
            </a:r>
          </a:p>
        </p:txBody>
      </p:sp>
      <p:sp>
        <p:nvSpPr>
          <p:cNvPr id="26" name="矩形 25">
            <a:extLst>
              <a:ext uri="{FF2B5EF4-FFF2-40B4-BE49-F238E27FC236}">
                <a16:creationId xmlns:a16="http://schemas.microsoft.com/office/drawing/2014/main" id="{904F6691-8E4A-3644-B0B7-916F58ECB449}"/>
              </a:ext>
            </a:extLst>
          </p:cNvPr>
          <p:cNvSpPr/>
          <p:nvPr/>
        </p:nvSpPr>
        <p:spPr>
          <a:xfrm>
            <a:off x="9149396" y="4592617"/>
            <a:ext cx="2622293" cy="1384995"/>
          </a:xfrm>
          <a:prstGeom prst="rect">
            <a:avLst/>
          </a:prstGeom>
        </p:spPr>
        <p:txBody>
          <a:bodyPr wrap="square">
            <a:spAutoFit/>
          </a:bodyPr>
          <a:lstStyle/>
          <a:p>
            <a:pPr algn="ctr"/>
            <a:r>
              <a:rPr lang="en-US" altLang="zh-CN" sz="2800" b="1" dirty="0">
                <a:solidFill>
                  <a:schemeClr val="bg1">
                    <a:lumMod val="50000"/>
                  </a:schemeClr>
                </a:solidFill>
              </a:rPr>
              <a:t>Abstract</a:t>
            </a:r>
            <a:r>
              <a:rPr lang="zh-CN" altLang="en-US" sz="2800" b="1" dirty="0">
                <a:solidFill>
                  <a:schemeClr val="bg1">
                    <a:lumMod val="50000"/>
                  </a:schemeClr>
                </a:solidFill>
              </a:rPr>
              <a:t>，</a:t>
            </a:r>
            <a:r>
              <a:rPr lang="en-US" altLang="zh-CN" sz="2800" b="1" dirty="0">
                <a:solidFill>
                  <a:schemeClr val="bg1">
                    <a:lumMod val="50000"/>
                  </a:schemeClr>
                </a:solidFill>
              </a:rPr>
              <a:t>Title</a:t>
            </a:r>
            <a:r>
              <a:rPr lang="zh-CN" altLang="en-US" sz="2800" b="1" dirty="0">
                <a:solidFill>
                  <a:schemeClr val="bg1">
                    <a:lumMod val="50000"/>
                  </a:schemeClr>
                </a:solidFill>
              </a:rPr>
              <a:t> </a:t>
            </a:r>
            <a:r>
              <a:rPr lang="en-US" altLang="zh-CN" sz="2800" b="1" dirty="0">
                <a:solidFill>
                  <a:schemeClr val="bg1">
                    <a:lumMod val="50000"/>
                  </a:schemeClr>
                </a:solidFill>
              </a:rPr>
              <a:t>&amp;</a:t>
            </a:r>
          </a:p>
          <a:p>
            <a:pPr algn="ctr"/>
            <a:r>
              <a:rPr lang="en-US" altLang="zh-CN" sz="2800" b="1" dirty="0">
                <a:solidFill>
                  <a:schemeClr val="bg1">
                    <a:lumMod val="50000"/>
                  </a:schemeClr>
                </a:solidFill>
              </a:rPr>
              <a:t>Keywords</a:t>
            </a:r>
            <a:endParaRPr lang="zh-CN" altLang="en-US" sz="2800" b="1" dirty="0">
              <a:solidFill>
                <a:schemeClr val="bg1">
                  <a:lumMod val="50000"/>
                </a:schemeClr>
              </a:solidFill>
            </a:endParaRPr>
          </a:p>
        </p:txBody>
      </p:sp>
    </p:spTree>
    <p:extLst>
      <p:ext uri="{BB962C8B-B14F-4D97-AF65-F5344CB8AC3E}">
        <p14:creationId xmlns:p14="http://schemas.microsoft.com/office/powerpoint/2010/main" val="19084767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22" name="文本框 21">
            <a:extLst>
              <a:ext uri="{FF2B5EF4-FFF2-40B4-BE49-F238E27FC236}">
                <a16:creationId xmlns:a16="http://schemas.microsoft.com/office/drawing/2014/main" id="{88E5CA88-C172-1E4A-9AAC-7EC4FF390DC4}"/>
              </a:ext>
            </a:extLst>
          </p:cNvPr>
          <p:cNvSpPr txBox="1"/>
          <p:nvPr/>
        </p:nvSpPr>
        <p:spPr>
          <a:xfrm>
            <a:off x="3704601" y="747476"/>
            <a:ext cx="4263742" cy="523220"/>
          </a:xfrm>
          <a:prstGeom prst="rect">
            <a:avLst/>
          </a:prstGeom>
          <a:noFill/>
        </p:spPr>
        <p:txBody>
          <a:bodyPr wrap="square" rtlCol="0">
            <a:spAutoFit/>
          </a:bodyPr>
          <a:lstStyle/>
          <a:p>
            <a:pPr algn="just"/>
            <a:r>
              <a:rPr kumimoji="1" lang="zh-CN" altLang="en-US" sz="2800" b="1" dirty="0">
                <a:solidFill>
                  <a:srgbClr val="C00000"/>
                </a:solidFill>
              </a:rPr>
              <a:t>为什么</a:t>
            </a:r>
            <a:r>
              <a:rPr kumimoji="1" lang="zh-CN" altLang="en-US" sz="2800" b="1" dirty="0"/>
              <a:t>要做该研究？？？</a:t>
            </a:r>
            <a:endParaRPr kumimoji="1" lang="en-US" altLang="zh-CN" sz="2800" b="1" dirty="0"/>
          </a:p>
        </p:txBody>
      </p:sp>
      <p:sp>
        <p:nvSpPr>
          <p:cNvPr id="2" name="三角形 1">
            <a:extLst>
              <a:ext uri="{FF2B5EF4-FFF2-40B4-BE49-F238E27FC236}">
                <a16:creationId xmlns:a16="http://schemas.microsoft.com/office/drawing/2014/main" id="{7A22BD1B-B77A-A543-8595-2916B454E81A}"/>
              </a:ext>
            </a:extLst>
          </p:cNvPr>
          <p:cNvSpPr/>
          <p:nvPr/>
        </p:nvSpPr>
        <p:spPr>
          <a:xfrm rot="10800000">
            <a:off x="625799" y="1804173"/>
            <a:ext cx="3537857" cy="4101249"/>
          </a:xfrm>
          <a:prstGeom prst="triangl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3692F3E5-0D1B-A042-BF6B-4798414469B8}"/>
              </a:ext>
            </a:extLst>
          </p:cNvPr>
          <p:cNvSpPr/>
          <p:nvPr/>
        </p:nvSpPr>
        <p:spPr>
          <a:xfrm>
            <a:off x="1808260" y="5900212"/>
            <a:ext cx="1172933" cy="449705"/>
          </a:xfrm>
          <a:prstGeom prst="round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rPr>
              <a:t>Aim</a:t>
            </a:r>
            <a:endParaRPr kumimoji="1" lang="zh-CN" altLang="en-US" b="1" dirty="0">
              <a:solidFill>
                <a:schemeClr val="bg1"/>
              </a:solidFill>
            </a:endParaRPr>
          </a:p>
        </p:txBody>
      </p:sp>
      <p:sp>
        <p:nvSpPr>
          <p:cNvPr id="11" name="圆角矩形 10">
            <a:extLst>
              <a:ext uri="{FF2B5EF4-FFF2-40B4-BE49-F238E27FC236}">
                <a16:creationId xmlns:a16="http://schemas.microsoft.com/office/drawing/2014/main" id="{C059AA19-E5BA-3245-8081-069642950358}"/>
              </a:ext>
            </a:extLst>
          </p:cNvPr>
          <p:cNvSpPr/>
          <p:nvPr/>
        </p:nvSpPr>
        <p:spPr>
          <a:xfrm>
            <a:off x="1258153" y="1321020"/>
            <a:ext cx="2446448" cy="449705"/>
          </a:xfrm>
          <a:prstGeom prst="round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rPr>
              <a:t>Background</a:t>
            </a:r>
            <a:endParaRPr kumimoji="1" lang="zh-CN" altLang="en-US" b="1" dirty="0">
              <a:solidFill>
                <a:schemeClr val="bg1"/>
              </a:solidFill>
            </a:endParaRPr>
          </a:p>
        </p:txBody>
      </p:sp>
      <p:sp>
        <p:nvSpPr>
          <p:cNvPr id="9" name="文本框 8">
            <a:extLst>
              <a:ext uri="{FF2B5EF4-FFF2-40B4-BE49-F238E27FC236}">
                <a16:creationId xmlns:a16="http://schemas.microsoft.com/office/drawing/2014/main" id="{2465F096-7BBD-4C48-BF54-B94844966934}"/>
              </a:ext>
            </a:extLst>
          </p:cNvPr>
          <p:cNvSpPr txBox="1"/>
          <p:nvPr/>
        </p:nvSpPr>
        <p:spPr>
          <a:xfrm>
            <a:off x="4251489" y="1359679"/>
            <a:ext cx="7852527" cy="830997"/>
          </a:xfrm>
          <a:prstGeom prst="rect">
            <a:avLst/>
          </a:prstGeom>
          <a:noFill/>
          <a:ln w="25400">
            <a:solidFill>
              <a:schemeClr val="accent1"/>
            </a:solidFill>
          </a:ln>
        </p:spPr>
        <p:txBody>
          <a:bodyPr wrap="square" rtlCol="0">
            <a:spAutoFit/>
          </a:bodyPr>
          <a:lstStyle/>
          <a:p>
            <a:pPr algn="just"/>
            <a:r>
              <a:rPr kumimoji="1" lang="zh-CN" altLang="en-US" sz="2400" dirty="0"/>
              <a:t>问题背景</a:t>
            </a:r>
            <a:endParaRPr kumimoji="1" lang="en-US" altLang="zh-CN" sz="2400" dirty="0"/>
          </a:p>
          <a:p>
            <a:pPr marL="342900" indent="-342900" algn="just">
              <a:buFont typeface="Arial" panose="020B0604020202020204" pitchFamily="34" charset="0"/>
              <a:buChar char="•"/>
            </a:pPr>
            <a:r>
              <a:rPr kumimoji="1" lang="zh-CN" altLang="en-US" sz="2400" dirty="0"/>
              <a:t>为了确保读者具备足够的知识来理解你工作的重要性！</a:t>
            </a:r>
          </a:p>
        </p:txBody>
      </p:sp>
    </p:spTree>
    <p:extLst>
      <p:ext uri="{BB962C8B-B14F-4D97-AF65-F5344CB8AC3E}">
        <p14:creationId xmlns:p14="http://schemas.microsoft.com/office/powerpoint/2010/main" val="10613494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4" name="矩形 3">
            <a:extLst>
              <a:ext uri="{FF2B5EF4-FFF2-40B4-BE49-F238E27FC236}">
                <a16:creationId xmlns:a16="http://schemas.microsoft.com/office/drawing/2014/main" id="{E0C266FE-3918-4148-97E4-A4D4B30AE8C2}"/>
              </a:ext>
            </a:extLst>
          </p:cNvPr>
          <p:cNvSpPr/>
          <p:nvPr/>
        </p:nvSpPr>
        <p:spPr>
          <a:xfrm>
            <a:off x="319056" y="1622869"/>
            <a:ext cx="5189115" cy="4708981"/>
          </a:xfrm>
          <a:prstGeom prst="rect">
            <a:avLst/>
          </a:prstGeom>
        </p:spPr>
        <p:txBody>
          <a:bodyPr wrap="square">
            <a:spAutoFit/>
          </a:bodyPr>
          <a:lstStyle/>
          <a:p>
            <a:pPr algn="just"/>
            <a:r>
              <a:rPr lang="en" altLang="zh-CN" sz="2000" dirty="0">
                <a:latin typeface="Helvetica" pitchFamily="2" charset="0"/>
              </a:rPr>
              <a:t>One of the main challenges for today’s information networks is to reduce power consumption while increasing speed of data transfer. In conventional networks, electrical signal is processed, transferred, and read by metallic interconnects, where dense packing and speed of data processing are limited by Joule heating and parasitic capacitance, respectively. Silicon photonics, on the contrary, holds promise for increasing speed and power efficiency of the these networks. However, challenges in the design of integrated light emitting devices and photo detector shave prevented the realization of practical circuits.</a:t>
            </a:r>
            <a:endParaRPr lang="en" altLang="zh-CN" sz="2000" dirty="0">
              <a:effectLst/>
              <a:latin typeface="Helvetica" pitchFamily="2" charset="0"/>
            </a:endParaRPr>
          </a:p>
        </p:txBody>
      </p:sp>
      <p:sp>
        <p:nvSpPr>
          <p:cNvPr id="8" name="矩形 7">
            <a:extLst>
              <a:ext uri="{FF2B5EF4-FFF2-40B4-BE49-F238E27FC236}">
                <a16:creationId xmlns:a16="http://schemas.microsoft.com/office/drawing/2014/main" id="{8A35C671-438C-B24F-931E-97F0FF4C4ABA}"/>
              </a:ext>
            </a:extLst>
          </p:cNvPr>
          <p:cNvSpPr/>
          <p:nvPr/>
        </p:nvSpPr>
        <p:spPr>
          <a:xfrm>
            <a:off x="5776944" y="1622868"/>
            <a:ext cx="6096000" cy="4708981"/>
          </a:xfrm>
          <a:prstGeom prst="rect">
            <a:avLst/>
          </a:prstGeom>
        </p:spPr>
        <p:txBody>
          <a:bodyPr>
            <a:spAutoFit/>
          </a:bodyPr>
          <a:lstStyle/>
          <a:p>
            <a:pPr algn="just"/>
            <a:r>
              <a:rPr lang="en" altLang="zh-CN" sz="2000" dirty="0">
                <a:latin typeface="Helvetica" pitchFamily="2" charset="0"/>
              </a:rPr>
              <a:t>The continuing exploration of the properties of two-dimensional (2D) materials and the integration of these materials into new technologies requires reliable synthesis methods. The potential of scaling up existing approaches, however, remains uncertain. This is due to factors such as the growth substrates and conditions, small crystal sizes and the instability of the synthesized materials. For example, top-down liquid-phase exfoliation is a promising approach for the production of large quantities of various atomically thin layered materials, including graphene, transition metal dichalcogenides and boron nitride. However, poor control over thickness uniformity and the small size of the derived materials undermines the viability of the approach…</a:t>
            </a:r>
            <a:endParaRPr lang="en" altLang="zh-CN" sz="2000" dirty="0">
              <a:effectLst/>
              <a:latin typeface="Helvetica" pitchFamily="2" charset="0"/>
            </a:endParaRPr>
          </a:p>
        </p:txBody>
      </p:sp>
      <p:cxnSp>
        <p:nvCxnSpPr>
          <p:cNvPr id="12" name="直线连接符 11">
            <a:extLst>
              <a:ext uri="{FF2B5EF4-FFF2-40B4-BE49-F238E27FC236}">
                <a16:creationId xmlns:a16="http://schemas.microsoft.com/office/drawing/2014/main" id="{9AB25185-BB41-8C43-95E1-278E82E91F56}"/>
              </a:ext>
            </a:extLst>
          </p:cNvPr>
          <p:cNvCxnSpPr>
            <a:cxnSpLocks/>
          </p:cNvCxnSpPr>
          <p:nvPr/>
        </p:nvCxnSpPr>
        <p:spPr>
          <a:xfrm>
            <a:off x="5668087" y="1622868"/>
            <a:ext cx="0" cy="4708981"/>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16D31808-ADDC-4B43-B66D-F1207C98FAC7}"/>
              </a:ext>
            </a:extLst>
          </p:cNvPr>
          <p:cNvSpPr txBox="1"/>
          <p:nvPr/>
        </p:nvSpPr>
        <p:spPr>
          <a:xfrm>
            <a:off x="319056" y="922354"/>
            <a:ext cx="9634411" cy="523220"/>
          </a:xfrm>
          <a:prstGeom prst="rect">
            <a:avLst/>
          </a:prstGeom>
          <a:noFill/>
        </p:spPr>
        <p:txBody>
          <a:bodyPr wrap="square" rtlCol="0">
            <a:spAutoFit/>
          </a:bodyPr>
          <a:lstStyle/>
          <a:p>
            <a:r>
              <a:rPr kumimoji="1" lang="zh-CN" altLang="en-US" sz="2800" dirty="0"/>
              <a:t>这两篇文章应该投到</a:t>
            </a:r>
            <a:r>
              <a:rPr kumimoji="1" lang="zh-CN" altLang="en-US" sz="2800" b="1" dirty="0">
                <a:solidFill>
                  <a:srgbClr val="C00000"/>
                </a:solidFill>
              </a:rPr>
              <a:t>电子领域</a:t>
            </a:r>
            <a:r>
              <a:rPr kumimoji="1" lang="zh-CN" altLang="en-US" sz="2800" dirty="0"/>
              <a:t>的期刊还是</a:t>
            </a:r>
            <a:r>
              <a:rPr kumimoji="1" lang="zh-CN" altLang="en-US" sz="2800" b="1" dirty="0">
                <a:solidFill>
                  <a:srgbClr val="C00000"/>
                </a:solidFill>
              </a:rPr>
              <a:t>材料领域</a:t>
            </a:r>
            <a:r>
              <a:rPr kumimoji="1" lang="zh-CN" altLang="en-US" sz="2800" dirty="0"/>
              <a:t>的期刊？</a:t>
            </a:r>
          </a:p>
        </p:txBody>
      </p:sp>
    </p:spTree>
    <p:extLst>
      <p:ext uri="{BB962C8B-B14F-4D97-AF65-F5344CB8AC3E}">
        <p14:creationId xmlns:p14="http://schemas.microsoft.com/office/powerpoint/2010/main" val="7092147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4" name="矩形 3">
            <a:extLst>
              <a:ext uri="{FF2B5EF4-FFF2-40B4-BE49-F238E27FC236}">
                <a16:creationId xmlns:a16="http://schemas.microsoft.com/office/drawing/2014/main" id="{E0C266FE-3918-4148-97E4-A4D4B30AE8C2}"/>
              </a:ext>
            </a:extLst>
          </p:cNvPr>
          <p:cNvSpPr/>
          <p:nvPr/>
        </p:nvSpPr>
        <p:spPr>
          <a:xfrm>
            <a:off x="319056" y="1622869"/>
            <a:ext cx="5189115" cy="4708981"/>
          </a:xfrm>
          <a:prstGeom prst="rect">
            <a:avLst/>
          </a:prstGeom>
        </p:spPr>
        <p:txBody>
          <a:bodyPr wrap="square">
            <a:spAutoFit/>
          </a:bodyPr>
          <a:lstStyle/>
          <a:p>
            <a:pPr algn="just"/>
            <a:r>
              <a:rPr lang="en" altLang="zh-CN" sz="2000" dirty="0">
                <a:latin typeface="Helvetica" pitchFamily="2" charset="0"/>
              </a:rPr>
              <a:t>One of the main challenges for today’s information networks is to reduce power consumption while increasing speed of data transfer. In conventional networks, electrical signal is processed, transferred, and read by metallic interconnects, where dense packing and speed of data processing are limited by Joule heating and parasitic capacitance, respectively. Silicon photonics, on the contrary, holds promise for increasing speed and power efficiency of the these networks. However, challenges in the design of integrated light emitting devices and photo detector shave prevented the realization of practical circuits.</a:t>
            </a:r>
            <a:endParaRPr lang="en" altLang="zh-CN" sz="2000" dirty="0">
              <a:effectLst/>
              <a:latin typeface="Helvetica" pitchFamily="2" charset="0"/>
            </a:endParaRPr>
          </a:p>
        </p:txBody>
      </p:sp>
      <p:sp>
        <p:nvSpPr>
          <p:cNvPr id="8" name="矩形 7">
            <a:extLst>
              <a:ext uri="{FF2B5EF4-FFF2-40B4-BE49-F238E27FC236}">
                <a16:creationId xmlns:a16="http://schemas.microsoft.com/office/drawing/2014/main" id="{8A35C671-438C-B24F-931E-97F0FF4C4ABA}"/>
              </a:ext>
            </a:extLst>
          </p:cNvPr>
          <p:cNvSpPr/>
          <p:nvPr/>
        </p:nvSpPr>
        <p:spPr>
          <a:xfrm>
            <a:off x="5776944" y="1622868"/>
            <a:ext cx="6096000" cy="4708981"/>
          </a:xfrm>
          <a:prstGeom prst="rect">
            <a:avLst/>
          </a:prstGeom>
        </p:spPr>
        <p:txBody>
          <a:bodyPr>
            <a:spAutoFit/>
          </a:bodyPr>
          <a:lstStyle/>
          <a:p>
            <a:pPr algn="just"/>
            <a:r>
              <a:rPr lang="en" altLang="zh-CN" sz="2000" dirty="0">
                <a:latin typeface="Helvetica" pitchFamily="2" charset="0"/>
              </a:rPr>
              <a:t>The continuing exploration of the properties of two-dimensional (2D) materials and the integration of these materials into new technologies requires reliable synthesis methods. The potential of scaling up existing approaches, however, remains uncertain. This is due to factors such as the growth substrates and conditions, small crystal sizes and the instability of the synthesized materials. For example, top-down liquid-phase exfoliation is a promising approach for the production of large quantities of various atomically thin layered materials, including graphene, transition metal dichalcogenides and boron nitride. However, poor control over thickness uniformity and the small size of the derived materials undermines the viability of the approach…</a:t>
            </a:r>
            <a:endParaRPr lang="en" altLang="zh-CN" sz="2000" dirty="0">
              <a:effectLst/>
              <a:latin typeface="Helvetica" pitchFamily="2" charset="0"/>
            </a:endParaRPr>
          </a:p>
        </p:txBody>
      </p:sp>
      <p:cxnSp>
        <p:nvCxnSpPr>
          <p:cNvPr id="12" name="直线连接符 11">
            <a:extLst>
              <a:ext uri="{FF2B5EF4-FFF2-40B4-BE49-F238E27FC236}">
                <a16:creationId xmlns:a16="http://schemas.microsoft.com/office/drawing/2014/main" id="{9AB25185-BB41-8C43-95E1-278E82E91F56}"/>
              </a:ext>
            </a:extLst>
          </p:cNvPr>
          <p:cNvCxnSpPr>
            <a:cxnSpLocks/>
          </p:cNvCxnSpPr>
          <p:nvPr/>
        </p:nvCxnSpPr>
        <p:spPr>
          <a:xfrm>
            <a:off x="5668087" y="1622868"/>
            <a:ext cx="0" cy="4708981"/>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16D31808-ADDC-4B43-B66D-F1207C98FAC7}"/>
              </a:ext>
            </a:extLst>
          </p:cNvPr>
          <p:cNvSpPr txBox="1"/>
          <p:nvPr/>
        </p:nvSpPr>
        <p:spPr>
          <a:xfrm>
            <a:off x="319056" y="922354"/>
            <a:ext cx="9634411" cy="523220"/>
          </a:xfrm>
          <a:prstGeom prst="rect">
            <a:avLst/>
          </a:prstGeom>
          <a:noFill/>
        </p:spPr>
        <p:txBody>
          <a:bodyPr wrap="square" rtlCol="0">
            <a:spAutoFit/>
          </a:bodyPr>
          <a:lstStyle/>
          <a:p>
            <a:r>
              <a:rPr kumimoji="1" lang="zh-CN" altLang="en-US" sz="2800" dirty="0"/>
              <a:t>这两篇文章应该投到</a:t>
            </a:r>
            <a:r>
              <a:rPr kumimoji="1" lang="zh-CN" altLang="en-US" sz="2800" b="1" dirty="0">
                <a:solidFill>
                  <a:srgbClr val="C00000"/>
                </a:solidFill>
              </a:rPr>
              <a:t>电子领域</a:t>
            </a:r>
            <a:r>
              <a:rPr kumimoji="1" lang="zh-CN" altLang="en-US" sz="2800" dirty="0"/>
              <a:t>的期刊还是</a:t>
            </a:r>
            <a:r>
              <a:rPr kumimoji="1" lang="zh-CN" altLang="en-US" sz="2800" b="1" dirty="0">
                <a:solidFill>
                  <a:srgbClr val="C00000"/>
                </a:solidFill>
              </a:rPr>
              <a:t>材料领域</a:t>
            </a:r>
            <a:r>
              <a:rPr kumimoji="1" lang="zh-CN" altLang="en-US" sz="2800" dirty="0"/>
              <a:t>的期刊？</a:t>
            </a:r>
          </a:p>
        </p:txBody>
      </p:sp>
      <p:sp>
        <p:nvSpPr>
          <p:cNvPr id="2" name="圆角矩形 1">
            <a:extLst>
              <a:ext uri="{FF2B5EF4-FFF2-40B4-BE49-F238E27FC236}">
                <a16:creationId xmlns:a16="http://schemas.microsoft.com/office/drawing/2014/main" id="{A05B5B99-E729-D448-B133-5D93E4F91D02}"/>
              </a:ext>
            </a:extLst>
          </p:cNvPr>
          <p:cNvSpPr/>
          <p:nvPr/>
        </p:nvSpPr>
        <p:spPr>
          <a:xfrm>
            <a:off x="319055" y="1552624"/>
            <a:ext cx="5189115" cy="206471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en-US" altLang="zh-CN" sz="2400" b="1" dirty="0">
                <a:latin typeface="Helvetica" pitchFamily="2" charset="0"/>
              </a:rPr>
              <a:t>“</a:t>
            </a:r>
            <a:r>
              <a:rPr lang="en" altLang="zh-CN" sz="2400" b="1" dirty="0">
                <a:latin typeface="Helvetica" pitchFamily="2" charset="0"/>
              </a:rPr>
              <a:t>One of the main challenges for today’s information networks is to reduce power consumption while increasing speed of data transfer. </a:t>
            </a:r>
            <a:r>
              <a:rPr kumimoji="1" lang="en-US" altLang="zh-CN" sz="2400" b="1" dirty="0">
                <a:latin typeface="Helvetica" pitchFamily="2" charset="0"/>
              </a:rPr>
              <a:t>”</a:t>
            </a:r>
            <a:endParaRPr kumimoji="1" lang="zh-CN" altLang="en-US" sz="2400" b="1" dirty="0"/>
          </a:p>
        </p:txBody>
      </p:sp>
      <p:sp>
        <p:nvSpPr>
          <p:cNvPr id="10" name="圆角矩形 9">
            <a:extLst>
              <a:ext uri="{FF2B5EF4-FFF2-40B4-BE49-F238E27FC236}">
                <a16:creationId xmlns:a16="http://schemas.microsoft.com/office/drawing/2014/main" id="{46DDDA1B-A489-F147-B35F-04CD0E5E7018}"/>
              </a:ext>
            </a:extLst>
          </p:cNvPr>
          <p:cNvSpPr/>
          <p:nvPr/>
        </p:nvSpPr>
        <p:spPr>
          <a:xfrm>
            <a:off x="319054" y="3772874"/>
            <a:ext cx="5189115" cy="125524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zh-CN" altLang="en-US" sz="2400" b="1" dirty="0">
                <a:solidFill>
                  <a:schemeClr val="tx1"/>
                </a:solidFill>
              </a:rPr>
              <a:t>剩下的内容都在比较</a:t>
            </a:r>
            <a:r>
              <a:rPr kumimoji="1" lang="en-US" altLang="zh-CN" sz="2400" b="1" dirty="0">
                <a:solidFill>
                  <a:schemeClr val="tx1"/>
                </a:solidFill>
              </a:rPr>
              <a:t>silicon</a:t>
            </a:r>
            <a:r>
              <a:rPr kumimoji="1" lang="zh-CN" altLang="en-US" sz="2400" b="1" dirty="0">
                <a:solidFill>
                  <a:schemeClr val="tx1"/>
                </a:solidFill>
              </a:rPr>
              <a:t> </a:t>
            </a:r>
            <a:r>
              <a:rPr kumimoji="1" lang="en-US" altLang="zh-CN" sz="2400" b="1" dirty="0">
                <a:solidFill>
                  <a:schemeClr val="tx1"/>
                </a:solidFill>
              </a:rPr>
              <a:t>photonics</a:t>
            </a:r>
            <a:r>
              <a:rPr kumimoji="1" lang="zh-CN" altLang="en-US" sz="2400" b="1" dirty="0">
                <a:solidFill>
                  <a:schemeClr val="tx1"/>
                </a:solidFill>
              </a:rPr>
              <a:t>和传统网络的传输速度</a:t>
            </a:r>
          </a:p>
        </p:txBody>
      </p:sp>
      <p:sp>
        <p:nvSpPr>
          <p:cNvPr id="11" name="圆角矩形 10">
            <a:extLst>
              <a:ext uri="{FF2B5EF4-FFF2-40B4-BE49-F238E27FC236}">
                <a16:creationId xmlns:a16="http://schemas.microsoft.com/office/drawing/2014/main" id="{7902A361-5951-7444-9097-CD7C38A30A66}"/>
              </a:ext>
            </a:extLst>
          </p:cNvPr>
          <p:cNvSpPr/>
          <p:nvPr/>
        </p:nvSpPr>
        <p:spPr>
          <a:xfrm>
            <a:off x="5870216" y="1576868"/>
            <a:ext cx="6002727" cy="206471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en-US" altLang="zh-CN" sz="2400" b="1" dirty="0">
                <a:latin typeface="Helvetica" pitchFamily="2" charset="0"/>
              </a:rPr>
              <a:t>“</a:t>
            </a:r>
            <a:r>
              <a:rPr lang="en" altLang="zh-CN" sz="2400" b="1" dirty="0">
                <a:latin typeface="Helvetica" pitchFamily="2" charset="0"/>
              </a:rPr>
              <a:t>The continuing exploration of the properties of two-dimensional (2D) materials and the integration of these materials into new technologies requires reliable synthesis methods. </a:t>
            </a:r>
            <a:r>
              <a:rPr kumimoji="1" lang="en-US" altLang="zh-CN" sz="2400" b="1" dirty="0">
                <a:latin typeface="Helvetica" pitchFamily="2" charset="0"/>
              </a:rPr>
              <a:t>”</a:t>
            </a:r>
            <a:endParaRPr kumimoji="1" lang="zh-CN" altLang="en-US" sz="2400" b="1" dirty="0"/>
          </a:p>
        </p:txBody>
      </p:sp>
      <p:sp>
        <p:nvSpPr>
          <p:cNvPr id="13" name="圆角矩形 12">
            <a:extLst>
              <a:ext uri="{FF2B5EF4-FFF2-40B4-BE49-F238E27FC236}">
                <a16:creationId xmlns:a16="http://schemas.microsoft.com/office/drawing/2014/main" id="{8F4EC058-746E-F14D-B539-01BADCC4E66A}"/>
              </a:ext>
            </a:extLst>
          </p:cNvPr>
          <p:cNvSpPr/>
          <p:nvPr/>
        </p:nvSpPr>
        <p:spPr>
          <a:xfrm>
            <a:off x="5870216" y="3772874"/>
            <a:ext cx="6002727" cy="125524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1" lang="zh-CN" altLang="en-US" sz="2400" b="1" dirty="0">
                <a:solidFill>
                  <a:schemeClr val="tx1"/>
                </a:solidFill>
              </a:rPr>
              <a:t>剩下的内容都在叙述编织</a:t>
            </a:r>
            <a:r>
              <a:rPr kumimoji="1" lang="en-US" altLang="zh-CN" sz="2400" b="1" dirty="0">
                <a:solidFill>
                  <a:schemeClr val="tx1"/>
                </a:solidFill>
              </a:rPr>
              <a:t>2D</a:t>
            </a:r>
            <a:r>
              <a:rPr kumimoji="1" lang="zh-CN" altLang="en-US" sz="2400" b="1" dirty="0">
                <a:solidFill>
                  <a:schemeClr val="tx1"/>
                </a:solidFill>
              </a:rPr>
              <a:t>材料的挑战</a:t>
            </a:r>
          </a:p>
        </p:txBody>
      </p:sp>
      <p:sp>
        <p:nvSpPr>
          <p:cNvPr id="15" name="圆角矩形 14">
            <a:extLst>
              <a:ext uri="{FF2B5EF4-FFF2-40B4-BE49-F238E27FC236}">
                <a16:creationId xmlns:a16="http://schemas.microsoft.com/office/drawing/2014/main" id="{6C4F46E6-4FE0-544A-BDF8-D89CDC64B666}"/>
              </a:ext>
            </a:extLst>
          </p:cNvPr>
          <p:cNvSpPr/>
          <p:nvPr/>
        </p:nvSpPr>
        <p:spPr>
          <a:xfrm>
            <a:off x="319054" y="5076606"/>
            <a:ext cx="5189115" cy="125524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solidFill>
                  <a:schemeClr val="tx1"/>
                </a:solidFill>
              </a:rPr>
              <a:t>应投至</a:t>
            </a:r>
            <a:r>
              <a:rPr kumimoji="1" lang="zh-CN" altLang="en-US" sz="2400" b="1" dirty="0">
                <a:solidFill>
                  <a:srgbClr val="C00000"/>
                </a:solidFill>
              </a:rPr>
              <a:t>材料领域</a:t>
            </a:r>
            <a:r>
              <a:rPr kumimoji="1" lang="zh-CN" altLang="en-US" sz="2400" b="1" dirty="0">
                <a:solidFill>
                  <a:schemeClr val="tx1"/>
                </a:solidFill>
              </a:rPr>
              <a:t>的期刊！</a:t>
            </a:r>
          </a:p>
        </p:txBody>
      </p:sp>
      <p:sp>
        <p:nvSpPr>
          <p:cNvPr id="16" name="圆角矩形 15">
            <a:extLst>
              <a:ext uri="{FF2B5EF4-FFF2-40B4-BE49-F238E27FC236}">
                <a16:creationId xmlns:a16="http://schemas.microsoft.com/office/drawing/2014/main" id="{4C173D17-7730-014B-B8E4-6282FCEE6846}"/>
              </a:ext>
            </a:extLst>
          </p:cNvPr>
          <p:cNvSpPr/>
          <p:nvPr/>
        </p:nvSpPr>
        <p:spPr>
          <a:xfrm>
            <a:off x="5870216" y="5076606"/>
            <a:ext cx="6002727" cy="1255243"/>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b="1" dirty="0">
                <a:solidFill>
                  <a:schemeClr val="tx1"/>
                </a:solidFill>
              </a:rPr>
              <a:t>应投至</a:t>
            </a:r>
            <a:r>
              <a:rPr kumimoji="1" lang="zh-CN" altLang="en-US" sz="2400" b="1" dirty="0">
                <a:solidFill>
                  <a:srgbClr val="C00000"/>
                </a:solidFill>
              </a:rPr>
              <a:t>电子领域</a:t>
            </a:r>
            <a:r>
              <a:rPr kumimoji="1" lang="zh-CN" altLang="en-US" sz="2400" b="1" dirty="0">
                <a:solidFill>
                  <a:schemeClr val="tx1"/>
                </a:solidFill>
              </a:rPr>
              <a:t>的期刊！</a:t>
            </a:r>
          </a:p>
        </p:txBody>
      </p:sp>
    </p:spTree>
    <p:extLst>
      <p:ext uri="{BB962C8B-B14F-4D97-AF65-F5344CB8AC3E}">
        <p14:creationId xmlns:p14="http://schemas.microsoft.com/office/powerpoint/2010/main" val="1303062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pic>
        <p:nvPicPr>
          <p:cNvPr id="9" name="图片 8">
            <a:extLst>
              <a:ext uri="{FF2B5EF4-FFF2-40B4-BE49-F238E27FC236}">
                <a16:creationId xmlns:a16="http://schemas.microsoft.com/office/drawing/2014/main" id="{506D73B1-B153-DC46-B8C7-F07735CEFBFF}"/>
              </a:ext>
            </a:extLst>
          </p:cNvPr>
          <p:cNvPicPr>
            <a:picLocks noChangeAspect="1"/>
          </p:cNvPicPr>
          <p:nvPr/>
        </p:nvPicPr>
        <p:blipFill>
          <a:blip r:embed="rId2"/>
          <a:stretch>
            <a:fillRect/>
          </a:stretch>
        </p:blipFill>
        <p:spPr>
          <a:xfrm>
            <a:off x="1440285" y="1342326"/>
            <a:ext cx="8520144" cy="4713066"/>
          </a:xfrm>
          <a:prstGeom prst="rect">
            <a:avLst/>
          </a:prstGeom>
        </p:spPr>
      </p:pic>
      <p:sp>
        <p:nvSpPr>
          <p:cNvPr id="2" name="文本框 1">
            <a:extLst>
              <a:ext uri="{FF2B5EF4-FFF2-40B4-BE49-F238E27FC236}">
                <a16:creationId xmlns:a16="http://schemas.microsoft.com/office/drawing/2014/main" id="{BFBACBFD-FEDD-D44B-9407-0FF086615195}"/>
              </a:ext>
            </a:extLst>
          </p:cNvPr>
          <p:cNvSpPr txBox="1"/>
          <p:nvPr/>
        </p:nvSpPr>
        <p:spPr>
          <a:xfrm>
            <a:off x="1440285" y="819106"/>
            <a:ext cx="8119530" cy="523220"/>
          </a:xfrm>
          <a:prstGeom prst="rect">
            <a:avLst/>
          </a:prstGeom>
          <a:noFill/>
        </p:spPr>
        <p:txBody>
          <a:bodyPr wrap="none" rtlCol="0">
            <a:spAutoFit/>
          </a:bodyPr>
          <a:lstStyle/>
          <a:p>
            <a:r>
              <a:rPr lang="en" altLang="zh-CN" sz="2800" b="1" dirty="0"/>
              <a:t>Extended background on data transfer</a:t>
            </a:r>
            <a:r>
              <a:rPr lang="zh-CN" altLang="en-US" sz="2800" b="1" dirty="0"/>
              <a:t> </a:t>
            </a:r>
            <a:r>
              <a:rPr lang="en" altLang="zh-CN" sz="2800" b="1" dirty="0"/>
              <a:t>speeds</a:t>
            </a:r>
            <a:endParaRPr lang="en" altLang="zh-CN" sz="2800" dirty="0"/>
          </a:p>
        </p:txBody>
      </p:sp>
    </p:spTree>
    <p:extLst>
      <p:ext uri="{BB962C8B-B14F-4D97-AF65-F5344CB8AC3E}">
        <p14:creationId xmlns:p14="http://schemas.microsoft.com/office/powerpoint/2010/main" val="1204594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2" name="文本框 1">
            <a:extLst>
              <a:ext uri="{FF2B5EF4-FFF2-40B4-BE49-F238E27FC236}">
                <a16:creationId xmlns:a16="http://schemas.microsoft.com/office/drawing/2014/main" id="{BFBACBFD-FEDD-D44B-9407-0FF086615195}"/>
              </a:ext>
            </a:extLst>
          </p:cNvPr>
          <p:cNvSpPr txBox="1"/>
          <p:nvPr/>
        </p:nvSpPr>
        <p:spPr>
          <a:xfrm>
            <a:off x="1440285" y="781707"/>
            <a:ext cx="6458819" cy="523220"/>
          </a:xfrm>
          <a:prstGeom prst="rect">
            <a:avLst/>
          </a:prstGeom>
          <a:noFill/>
        </p:spPr>
        <p:txBody>
          <a:bodyPr wrap="none" rtlCol="0">
            <a:spAutoFit/>
          </a:bodyPr>
          <a:lstStyle/>
          <a:p>
            <a:r>
              <a:rPr lang="en" altLang="zh-CN" sz="2800" b="1" dirty="0"/>
              <a:t>Extended background 2D fabrication</a:t>
            </a:r>
            <a:endParaRPr lang="en" altLang="zh-CN" sz="2800" dirty="0"/>
          </a:p>
        </p:txBody>
      </p:sp>
      <p:pic>
        <p:nvPicPr>
          <p:cNvPr id="3" name="图片 2">
            <a:extLst>
              <a:ext uri="{FF2B5EF4-FFF2-40B4-BE49-F238E27FC236}">
                <a16:creationId xmlns:a16="http://schemas.microsoft.com/office/drawing/2014/main" id="{30C48496-6336-1D48-AEDD-6D4B88C63A23}"/>
              </a:ext>
            </a:extLst>
          </p:cNvPr>
          <p:cNvPicPr>
            <a:picLocks noChangeAspect="1"/>
          </p:cNvPicPr>
          <p:nvPr/>
        </p:nvPicPr>
        <p:blipFill>
          <a:blip r:embed="rId2"/>
          <a:stretch>
            <a:fillRect/>
          </a:stretch>
        </p:blipFill>
        <p:spPr>
          <a:xfrm>
            <a:off x="1440285" y="1276659"/>
            <a:ext cx="8224157" cy="5022679"/>
          </a:xfrm>
          <a:prstGeom prst="rect">
            <a:avLst/>
          </a:prstGeom>
        </p:spPr>
      </p:pic>
    </p:spTree>
    <p:extLst>
      <p:ext uri="{BB962C8B-B14F-4D97-AF65-F5344CB8AC3E}">
        <p14:creationId xmlns:p14="http://schemas.microsoft.com/office/powerpoint/2010/main" val="1477667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22" name="文本框 21">
            <a:extLst>
              <a:ext uri="{FF2B5EF4-FFF2-40B4-BE49-F238E27FC236}">
                <a16:creationId xmlns:a16="http://schemas.microsoft.com/office/drawing/2014/main" id="{88E5CA88-C172-1E4A-9AAC-7EC4FF390DC4}"/>
              </a:ext>
            </a:extLst>
          </p:cNvPr>
          <p:cNvSpPr txBox="1"/>
          <p:nvPr/>
        </p:nvSpPr>
        <p:spPr>
          <a:xfrm>
            <a:off x="3704601" y="747476"/>
            <a:ext cx="4263742" cy="523220"/>
          </a:xfrm>
          <a:prstGeom prst="rect">
            <a:avLst/>
          </a:prstGeom>
          <a:noFill/>
        </p:spPr>
        <p:txBody>
          <a:bodyPr wrap="square" rtlCol="0">
            <a:spAutoFit/>
          </a:bodyPr>
          <a:lstStyle/>
          <a:p>
            <a:pPr algn="just"/>
            <a:r>
              <a:rPr kumimoji="1" lang="zh-CN" altLang="en-US" sz="2800" b="1" dirty="0">
                <a:solidFill>
                  <a:srgbClr val="C00000"/>
                </a:solidFill>
              </a:rPr>
              <a:t>为什么</a:t>
            </a:r>
            <a:r>
              <a:rPr kumimoji="1" lang="zh-CN" altLang="en-US" sz="2800" b="1" dirty="0"/>
              <a:t>要做该研究？？？</a:t>
            </a:r>
            <a:endParaRPr kumimoji="1" lang="en-US" altLang="zh-CN" sz="2800" b="1" dirty="0"/>
          </a:p>
        </p:txBody>
      </p:sp>
      <p:sp>
        <p:nvSpPr>
          <p:cNvPr id="2" name="三角形 1">
            <a:extLst>
              <a:ext uri="{FF2B5EF4-FFF2-40B4-BE49-F238E27FC236}">
                <a16:creationId xmlns:a16="http://schemas.microsoft.com/office/drawing/2014/main" id="{7A22BD1B-B77A-A543-8595-2916B454E81A}"/>
              </a:ext>
            </a:extLst>
          </p:cNvPr>
          <p:cNvSpPr/>
          <p:nvPr/>
        </p:nvSpPr>
        <p:spPr>
          <a:xfrm rot="10800000">
            <a:off x="625799" y="1804173"/>
            <a:ext cx="3537857" cy="4101249"/>
          </a:xfrm>
          <a:prstGeom prst="triangl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3692F3E5-0D1B-A042-BF6B-4798414469B8}"/>
              </a:ext>
            </a:extLst>
          </p:cNvPr>
          <p:cNvSpPr/>
          <p:nvPr/>
        </p:nvSpPr>
        <p:spPr>
          <a:xfrm>
            <a:off x="1808260" y="5900212"/>
            <a:ext cx="1172933" cy="449705"/>
          </a:xfrm>
          <a:prstGeom prst="round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rPr>
              <a:t>Aim</a:t>
            </a:r>
            <a:endParaRPr kumimoji="1" lang="zh-CN" altLang="en-US" b="1" dirty="0">
              <a:solidFill>
                <a:schemeClr val="bg1"/>
              </a:solidFill>
            </a:endParaRPr>
          </a:p>
        </p:txBody>
      </p:sp>
      <p:sp>
        <p:nvSpPr>
          <p:cNvPr id="11" name="圆角矩形 10">
            <a:extLst>
              <a:ext uri="{FF2B5EF4-FFF2-40B4-BE49-F238E27FC236}">
                <a16:creationId xmlns:a16="http://schemas.microsoft.com/office/drawing/2014/main" id="{C059AA19-E5BA-3245-8081-069642950358}"/>
              </a:ext>
            </a:extLst>
          </p:cNvPr>
          <p:cNvSpPr/>
          <p:nvPr/>
        </p:nvSpPr>
        <p:spPr>
          <a:xfrm>
            <a:off x="1258153" y="1321020"/>
            <a:ext cx="2446448" cy="449705"/>
          </a:xfrm>
          <a:prstGeom prst="round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rPr>
              <a:t>Background</a:t>
            </a:r>
            <a:endParaRPr kumimoji="1" lang="zh-CN" altLang="en-US" b="1" dirty="0">
              <a:solidFill>
                <a:schemeClr val="bg1"/>
              </a:solidFill>
            </a:endParaRPr>
          </a:p>
        </p:txBody>
      </p:sp>
      <p:sp>
        <p:nvSpPr>
          <p:cNvPr id="4" name="圆角矩形 3">
            <a:extLst>
              <a:ext uri="{FF2B5EF4-FFF2-40B4-BE49-F238E27FC236}">
                <a16:creationId xmlns:a16="http://schemas.microsoft.com/office/drawing/2014/main" id="{A122FFB6-C9A8-C944-82CC-49771BB05778}"/>
              </a:ext>
            </a:extLst>
          </p:cNvPr>
          <p:cNvSpPr/>
          <p:nvPr/>
        </p:nvSpPr>
        <p:spPr>
          <a:xfrm>
            <a:off x="3963149" y="3396252"/>
            <a:ext cx="8153400" cy="2509960"/>
          </a:xfrm>
          <a:prstGeom prst="roundRect">
            <a:avLst/>
          </a:prstGeom>
          <a:no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45E0384A-C69D-4B4D-9EEA-5D6E2EF5B20B}"/>
              </a:ext>
            </a:extLst>
          </p:cNvPr>
          <p:cNvSpPr txBox="1"/>
          <p:nvPr/>
        </p:nvSpPr>
        <p:spPr>
          <a:xfrm>
            <a:off x="4251489" y="3384325"/>
            <a:ext cx="7625573" cy="2554545"/>
          </a:xfrm>
          <a:prstGeom prst="rect">
            <a:avLst/>
          </a:prstGeom>
          <a:noFill/>
        </p:spPr>
        <p:txBody>
          <a:bodyPr wrap="square" rtlCol="0">
            <a:spAutoFit/>
          </a:bodyPr>
          <a:lstStyle/>
          <a:p>
            <a:pPr algn="just"/>
            <a:r>
              <a:rPr lang="en" altLang="zh-CN" sz="2000" dirty="0"/>
              <a:t>Inverse Optimal Control (IOC) is</a:t>
            </a:r>
            <a:r>
              <a:rPr lang="zh-CN" altLang="en-US" sz="2000" dirty="0"/>
              <a:t> </a:t>
            </a:r>
            <a:r>
              <a:rPr lang="en" altLang="zh-CN" sz="2000" dirty="0"/>
              <a:t>an inverse problem </a:t>
            </a:r>
            <a:r>
              <a:rPr lang="en" altLang="zh-CN" sz="2000" dirty="0">
                <a:highlight>
                  <a:srgbClr val="FFFF00"/>
                </a:highlight>
              </a:rPr>
              <a:t>whose aim is </a:t>
            </a:r>
            <a:r>
              <a:rPr lang="en" altLang="zh-CN" sz="2000" dirty="0"/>
              <a:t>to reconstruct the cost</a:t>
            </a:r>
            <a:r>
              <a:rPr lang="zh-CN" altLang="en-US" sz="2000" dirty="0"/>
              <a:t> </a:t>
            </a:r>
            <a:r>
              <a:rPr lang="en" altLang="zh-CN" sz="2000" dirty="0"/>
              <a:t>function and predict the closed-loop system‘s </a:t>
            </a:r>
            <a:r>
              <a:rPr lang="en" altLang="zh-CN" sz="2000" dirty="0" err="1"/>
              <a:t>behaviour</a:t>
            </a:r>
            <a:r>
              <a:rPr lang="en" altLang="zh-CN" sz="2000" dirty="0"/>
              <a:t>,</a:t>
            </a:r>
            <a:r>
              <a:rPr lang="zh-CN" altLang="en-US" sz="2000" dirty="0"/>
              <a:t> </a:t>
            </a:r>
            <a:r>
              <a:rPr lang="en" altLang="zh-CN" sz="2000" dirty="0"/>
              <a:t>based on knowledge of the underlying system dynamics</a:t>
            </a:r>
            <a:r>
              <a:rPr lang="zh-CN" altLang="en-US" sz="2000" dirty="0"/>
              <a:t> </a:t>
            </a:r>
            <a:r>
              <a:rPr lang="en" altLang="zh-CN" sz="2000" dirty="0"/>
              <a:t>and observations of the system. The problem can be categorized</a:t>
            </a:r>
            <a:r>
              <a:rPr lang="zh-CN" altLang="en-US" sz="2000" dirty="0"/>
              <a:t> </a:t>
            </a:r>
            <a:r>
              <a:rPr lang="en" altLang="zh-CN" sz="2000" dirty="0"/>
              <a:t>as a system identification problem where the</a:t>
            </a:r>
            <a:r>
              <a:rPr lang="zh-CN" altLang="en-US" sz="2000" dirty="0"/>
              <a:t> </a:t>
            </a:r>
            <a:r>
              <a:rPr lang="en" altLang="zh-CN" sz="2000" dirty="0"/>
              <a:t>system is assumed to be governed by an optimal control</a:t>
            </a:r>
            <a:r>
              <a:rPr lang="zh-CN" altLang="en-US" sz="2000" dirty="0"/>
              <a:t> </a:t>
            </a:r>
            <a:r>
              <a:rPr lang="en" altLang="zh-CN" sz="2000" dirty="0"/>
              <a:t>model with known structure, and hence it is a so-called </a:t>
            </a:r>
            <a:r>
              <a:rPr lang="en" altLang="zh-CN" sz="2000" dirty="0">
                <a:highlight>
                  <a:srgbClr val="FFFF00"/>
                </a:highlight>
              </a:rPr>
              <a:t>gray-box </a:t>
            </a:r>
            <a:r>
              <a:rPr lang="en" altLang="zh-CN" sz="2000">
                <a:highlight>
                  <a:srgbClr val="FFFF00"/>
                </a:highlight>
              </a:rPr>
              <a:t>system identification </a:t>
            </a:r>
            <a:r>
              <a:rPr lang="en" altLang="zh-CN" sz="2000" dirty="0">
                <a:highlight>
                  <a:srgbClr val="FFFF00"/>
                </a:highlight>
              </a:rPr>
              <a:t>problem</a:t>
            </a:r>
            <a:r>
              <a:rPr lang="en-US" altLang="zh-CN" sz="2000" dirty="0"/>
              <a:t>.</a:t>
            </a:r>
            <a:endParaRPr lang="en" altLang="zh-CN" sz="2000" dirty="0"/>
          </a:p>
        </p:txBody>
      </p:sp>
      <p:sp>
        <p:nvSpPr>
          <p:cNvPr id="17" name="文本框 16">
            <a:extLst>
              <a:ext uri="{FF2B5EF4-FFF2-40B4-BE49-F238E27FC236}">
                <a16:creationId xmlns:a16="http://schemas.microsoft.com/office/drawing/2014/main" id="{12BEEAF0-6D55-A948-9F01-AFB47E6D471C}"/>
              </a:ext>
            </a:extLst>
          </p:cNvPr>
          <p:cNvSpPr txBox="1"/>
          <p:nvPr/>
        </p:nvSpPr>
        <p:spPr>
          <a:xfrm>
            <a:off x="4251489" y="2368846"/>
            <a:ext cx="7852526" cy="830997"/>
          </a:xfrm>
          <a:prstGeom prst="rect">
            <a:avLst/>
          </a:prstGeom>
          <a:noFill/>
          <a:ln w="25400">
            <a:solidFill>
              <a:schemeClr val="accent1"/>
            </a:solidFill>
          </a:ln>
        </p:spPr>
        <p:txBody>
          <a:bodyPr wrap="square" rtlCol="0">
            <a:spAutoFit/>
          </a:bodyPr>
          <a:lstStyle/>
          <a:p>
            <a:pPr algn="just"/>
            <a:r>
              <a:rPr kumimoji="1" lang="zh-CN" altLang="en-US" sz="2400" dirty="0"/>
              <a:t>问题的科学描述</a:t>
            </a:r>
            <a:endParaRPr kumimoji="1" lang="en-US" altLang="zh-CN" sz="2400" dirty="0"/>
          </a:p>
          <a:p>
            <a:pPr marL="342900" indent="-342900" algn="just">
              <a:buFont typeface="Arial" panose="020B0604020202020204" pitchFamily="34" charset="0"/>
              <a:buChar char="•"/>
            </a:pPr>
            <a:r>
              <a:rPr kumimoji="1" lang="zh-CN" altLang="en-US" sz="2400" dirty="0"/>
              <a:t>让读者对你要解决的问题有一个大致的了解</a:t>
            </a:r>
          </a:p>
        </p:txBody>
      </p:sp>
      <p:sp>
        <p:nvSpPr>
          <p:cNvPr id="18" name="文本框 17">
            <a:extLst>
              <a:ext uri="{FF2B5EF4-FFF2-40B4-BE49-F238E27FC236}">
                <a16:creationId xmlns:a16="http://schemas.microsoft.com/office/drawing/2014/main" id="{208FD11E-9CD5-1C43-9FE7-43759474EBF8}"/>
              </a:ext>
            </a:extLst>
          </p:cNvPr>
          <p:cNvSpPr txBox="1"/>
          <p:nvPr/>
        </p:nvSpPr>
        <p:spPr>
          <a:xfrm>
            <a:off x="4251489" y="1359679"/>
            <a:ext cx="7852527" cy="830997"/>
          </a:xfrm>
          <a:prstGeom prst="rect">
            <a:avLst/>
          </a:prstGeom>
          <a:noFill/>
          <a:ln w="25400">
            <a:solidFill>
              <a:schemeClr val="accent1"/>
            </a:solidFill>
          </a:ln>
        </p:spPr>
        <p:txBody>
          <a:bodyPr wrap="square" rtlCol="0">
            <a:spAutoFit/>
          </a:bodyPr>
          <a:lstStyle/>
          <a:p>
            <a:pPr algn="just"/>
            <a:r>
              <a:rPr kumimoji="1" lang="zh-CN" altLang="en-US" sz="2400" dirty="0"/>
              <a:t>问题背景</a:t>
            </a:r>
            <a:endParaRPr kumimoji="1" lang="en-US" altLang="zh-CN" sz="2400" dirty="0"/>
          </a:p>
          <a:p>
            <a:pPr marL="342900" indent="-342900" algn="just">
              <a:buFont typeface="Arial" panose="020B0604020202020204" pitchFamily="34" charset="0"/>
              <a:buChar char="•"/>
            </a:pPr>
            <a:r>
              <a:rPr kumimoji="1" lang="zh-CN" altLang="en-US" sz="2400" dirty="0"/>
              <a:t>为了确保读者具备足够的知识来理解你工作的重要性！</a:t>
            </a:r>
          </a:p>
        </p:txBody>
      </p:sp>
      <p:sp>
        <p:nvSpPr>
          <p:cNvPr id="10" name="右箭头 9">
            <a:extLst>
              <a:ext uri="{FF2B5EF4-FFF2-40B4-BE49-F238E27FC236}">
                <a16:creationId xmlns:a16="http://schemas.microsoft.com/office/drawing/2014/main" id="{388C1395-2B2F-E84E-8F99-746F94ADE652}"/>
              </a:ext>
            </a:extLst>
          </p:cNvPr>
          <p:cNvSpPr/>
          <p:nvPr/>
        </p:nvSpPr>
        <p:spPr>
          <a:xfrm rot="5400000">
            <a:off x="7472723" y="2083710"/>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091218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22" name="文本框 21">
            <a:extLst>
              <a:ext uri="{FF2B5EF4-FFF2-40B4-BE49-F238E27FC236}">
                <a16:creationId xmlns:a16="http://schemas.microsoft.com/office/drawing/2014/main" id="{88E5CA88-C172-1E4A-9AAC-7EC4FF390DC4}"/>
              </a:ext>
            </a:extLst>
          </p:cNvPr>
          <p:cNvSpPr txBox="1"/>
          <p:nvPr/>
        </p:nvSpPr>
        <p:spPr>
          <a:xfrm>
            <a:off x="3704601" y="747476"/>
            <a:ext cx="4263742" cy="523220"/>
          </a:xfrm>
          <a:prstGeom prst="rect">
            <a:avLst/>
          </a:prstGeom>
          <a:noFill/>
        </p:spPr>
        <p:txBody>
          <a:bodyPr wrap="square" rtlCol="0">
            <a:spAutoFit/>
          </a:bodyPr>
          <a:lstStyle/>
          <a:p>
            <a:pPr algn="just"/>
            <a:r>
              <a:rPr kumimoji="1" lang="zh-CN" altLang="en-US" sz="2800" b="1" dirty="0">
                <a:solidFill>
                  <a:srgbClr val="C00000"/>
                </a:solidFill>
              </a:rPr>
              <a:t>为什么</a:t>
            </a:r>
            <a:r>
              <a:rPr kumimoji="1" lang="zh-CN" altLang="en-US" sz="2800" b="1" dirty="0"/>
              <a:t>要做该研究？？？</a:t>
            </a:r>
            <a:endParaRPr kumimoji="1" lang="en-US" altLang="zh-CN" sz="2800" b="1" dirty="0"/>
          </a:p>
        </p:txBody>
      </p:sp>
      <p:sp>
        <p:nvSpPr>
          <p:cNvPr id="2" name="三角形 1">
            <a:extLst>
              <a:ext uri="{FF2B5EF4-FFF2-40B4-BE49-F238E27FC236}">
                <a16:creationId xmlns:a16="http://schemas.microsoft.com/office/drawing/2014/main" id="{7A22BD1B-B77A-A543-8595-2916B454E81A}"/>
              </a:ext>
            </a:extLst>
          </p:cNvPr>
          <p:cNvSpPr/>
          <p:nvPr/>
        </p:nvSpPr>
        <p:spPr>
          <a:xfrm rot="10800000">
            <a:off x="625799" y="1804173"/>
            <a:ext cx="3537857" cy="4101249"/>
          </a:xfrm>
          <a:prstGeom prst="triangl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3692F3E5-0D1B-A042-BF6B-4798414469B8}"/>
              </a:ext>
            </a:extLst>
          </p:cNvPr>
          <p:cNvSpPr/>
          <p:nvPr/>
        </p:nvSpPr>
        <p:spPr>
          <a:xfrm>
            <a:off x="1808260" y="5900212"/>
            <a:ext cx="1172933" cy="449705"/>
          </a:xfrm>
          <a:prstGeom prst="round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rPr>
              <a:t>Aim</a:t>
            </a:r>
            <a:endParaRPr kumimoji="1" lang="zh-CN" altLang="en-US" b="1" dirty="0">
              <a:solidFill>
                <a:schemeClr val="bg1"/>
              </a:solidFill>
            </a:endParaRPr>
          </a:p>
        </p:txBody>
      </p:sp>
      <p:sp>
        <p:nvSpPr>
          <p:cNvPr id="11" name="圆角矩形 10">
            <a:extLst>
              <a:ext uri="{FF2B5EF4-FFF2-40B4-BE49-F238E27FC236}">
                <a16:creationId xmlns:a16="http://schemas.microsoft.com/office/drawing/2014/main" id="{C059AA19-E5BA-3245-8081-069642950358}"/>
              </a:ext>
            </a:extLst>
          </p:cNvPr>
          <p:cNvSpPr/>
          <p:nvPr/>
        </p:nvSpPr>
        <p:spPr>
          <a:xfrm>
            <a:off x="1258153" y="1321020"/>
            <a:ext cx="2446448" cy="449705"/>
          </a:xfrm>
          <a:prstGeom prst="round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rPr>
              <a:t>Background</a:t>
            </a:r>
            <a:endParaRPr kumimoji="1" lang="zh-CN" altLang="en-US" b="1" dirty="0">
              <a:solidFill>
                <a:schemeClr val="bg1"/>
              </a:solidFill>
            </a:endParaRPr>
          </a:p>
        </p:txBody>
      </p:sp>
      <p:sp>
        <p:nvSpPr>
          <p:cNvPr id="14" name="文本框 13">
            <a:extLst>
              <a:ext uri="{FF2B5EF4-FFF2-40B4-BE49-F238E27FC236}">
                <a16:creationId xmlns:a16="http://schemas.microsoft.com/office/drawing/2014/main" id="{493F4E90-A45B-664E-879A-54095FA95A04}"/>
              </a:ext>
            </a:extLst>
          </p:cNvPr>
          <p:cNvSpPr txBox="1"/>
          <p:nvPr/>
        </p:nvSpPr>
        <p:spPr>
          <a:xfrm>
            <a:off x="4251489" y="3460562"/>
            <a:ext cx="7852526" cy="1200329"/>
          </a:xfrm>
          <a:prstGeom prst="rect">
            <a:avLst/>
          </a:prstGeom>
          <a:noFill/>
          <a:ln w="25400">
            <a:solidFill>
              <a:schemeClr val="accent1"/>
            </a:solidFill>
          </a:ln>
        </p:spPr>
        <p:txBody>
          <a:bodyPr wrap="square" rtlCol="0">
            <a:spAutoFit/>
          </a:bodyPr>
          <a:lstStyle/>
          <a:p>
            <a:pPr algn="just"/>
            <a:r>
              <a:rPr kumimoji="1" lang="zh-CN" altLang="en-US" sz="2400" dirty="0"/>
              <a:t>前人工作</a:t>
            </a:r>
            <a:r>
              <a:rPr kumimoji="1" lang="en-US" altLang="zh-CN" sz="2400" dirty="0"/>
              <a:t>(What is known)</a:t>
            </a:r>
          </a:p>
          <a:p>
            <a:pPr marL="342900" indent="-342900" algn="just">
              <a:buFont typeface="Arial" panose="020B0604020202020204" pitchFamily="34" charset="0"/>
              <a:buChar char="•"/>
            </a:pPr>
            <a:r>
              <a:rPr kumimoji="1" lang="zh-CN" altLang="en-US" sz="2400" dirty="0"/>
              <a:t>让读者了解最新的研究做成什么样了，局限是什么</a:t>
            </a:r>
            <a:endParaRPr kumimoji="1" lang="en-US" altLang="zh-CN" sz="2400" dirty="0"/>
          </a:p>
          <a:p>
            <a:pPr marL="342900" indent="-342900" algn="just">
              <a:buFont typeface="Arial" panose="020B0604020202020204" pitchFamily="34" charset="0"/>
              <a:buChar char="•"/>
            </a:pPr>
            <a:r>
              <a:rPr kumimoji="1" lang="zh-CN" altLang="en-US" sz="2400" dirty="0">
                <a:solidFill>
                  <a:srgbClr val="C00000"/>
                </a:solidFill>
              </a:rPr>
              <a:t>切忌文献堆砌</a:t>
            </a:r>
            <a:r>
              <a:rPr kumimoji="1" lang="en-US" altLang="zh-CN" sz="2400" dirty="0"/>
              <a:t>——</a:t>
            </a:r>
            <a:r>
              <a:rPr kumimoji="1" lang="zh-CN" altLang="en-US" sz="2400" dirty="0"/>
              <a:t>按</a:t>
            </a:r>
            <a:r>
              <a:rPr kumimoji="1" lang="en-US" altLang="zh-CN" sz="2400" dirty="0"/>
              <a:t>Claim</a:t>
            </a:r>
            <a:r>
              <a:rPr kumimoji="1" lang="zh-CN" altLang="en-US" sz="2400" dirty="0"/>
              <a:t>、</a:t>
            </a:r>
            <a:r>
              <a:rPr kumimoji="1" lang="en-US" altLang="zh-CN" sz="2400" dirty="0"/>
              <a:t>Describe</a:t>
            </a:r>
            <a:r>
              <a:rPr kumimoji="1" lang="zh-CN" altLang="en-US" sz="2400" dirty="0"/>
              <a:t>、</a:t>
            </a:r>
            <a:r>
              <a:rPr kumimoji="1" lang="en-US" altLang="zh-CN" sz="2400" dirty="0"/>
              <a:t>Limitation</a:t>
            </a:r>
            <a:r>
              <a:rPr kumimoji="1" lang="zh-CN" altLang="en-US" sz="2400" dirty="0"/>
              <a:t>叙述</a:t>
            </a:r>
          </a:p>
        </p:txBody>
      </p:sp>
      <p:sp>
        <p:nvSpPr>
          <p:cNvPr id="18" name="文本框 17">
            <a:extLst>
              <a:ext uri="{FF2B5EF4-FFF2-40B4-BE49-F238E27FC236}">
                <a16:creationId xmlns:a16="http://schemas.microsoft.com/office/drawing/2014/main" id="{B3E1057E-515F-3949-93D3-5C1F866F5582}"/>
              </a:ext>
            </a:extLst>
          </p:cNvPr>
          <p:cNvSpPr txBox="1"/>
          <p:nvPr/>
        </p:nvSpPr>
        <p:spPr>
          <a:xfrm>
            <a:off x="4251489" y="1359679"/>
            <a:ext cx="7852527" cy="830997"/>
          </a:xfrm>
          <a:prstGeom prst="rect">
            <a:avLst/>
          </a:prstGeom>
          <a:noFill/>
          <a:ln w="25400">
            <a:solidFill>
              <a:schemeClr val="accent1"/>
            </a:solidFill>
          </a:ln>
        </p:spPr>
        <p:txBody>
          <a:bodyPr wrap="square" rtlCol="0">
            <a:spAutoFit/>
          </a:bodyPr>
          <a:lstStyle/>
          <a:p>
            <a:pPr algn="just"/>
            <a:r>
              <a:rPr kumimoji="1" lang="zh-CN" altLang="en-US" sz="2400" dirty="0"/>
              <a:t>问题背景</a:t>
            </a:r>
            <a:endParaRPr kumimoji="1" lang="en-US" altLang="zh-CN" sz="2400" dirty="0"/>
          </a:p>
          <a:p>
            <a:pPr marL="342900" indent="-342900" algn="just">
              <a:buFont typeface="Arial" panose="020B0604020202020204" pitchFamily="34" charset="0"/>
              <a:buChar char="•"/>
            </a:pPr>
            <a:r>
              <a:rPr kumimoji="1" lang="zh-CN" altLang="en-US" sz="2400" dirty="0"/>
              <a:t>为了确保读者具备足够的知识来理解你工作的重要性！</a:t>
            </a:r>
          </a:p>
        </p:txBody>
      </p:sp>
      <p:sp>
        <p:nvSpPr>
          <p:cNvPr id="20" name="文本框 19">
            <a:extLst>
              <a:ext uri="{FF2B5EF4-FFF2-40B4-BE49-F238E27FC236}">
                <a16:creationId xmlns:a16="http://schemas.microsoft.com/office/drawing/2014/main" id="{1DFAB6D6-1098-A640-9DD3-0370D8A49015}"/>
              </a:ext>
            </a:extLst>
          </p:cNvPr>
          <p:cNvSpPr txBox="1"/>
          <p:nvPr/>
        </p:nvSpPr>
        <p:spPr>
          <a:xfrm>
            <a:off x="4251489" y="2368846"/>
            <a:ext cx="7852526" cy="830997"/>
          </a:xfrm>
          <a:prstGeom prst="rect">
            <a:avLst/>
          </a:prstGeom>
          <a:noFill/>
          <a:ln w="25400">
            <a:solidFill>
              <a:schemeClr val="accent1"/>
            </a:solidFill>
          </a:ln>
        </p:spPr>
        <p:txBody>
          <a:bodyPr wrap="square" rtlCol="0">
            <a:spAutoFit/>
          </a:bodyPr>
          <a:lstStyle/>
          <a:p>
            <a:pPr algn="just"/>
            <a:r>
              <a:rPr kumimoji="1" lang="zh-CN" altLang="en-US" sz="2400" dirty="0"/>
              <a:t>问题的科学描述</a:t>
            </a:r>
            <a:endParaRPr kumimoji="1" lang="en-US" altLang="zh-CN" sz="2400" dirty="0"/>
          </a:p>
          <a:p>
            <a:pPr marL="342900" indent="-342900" algn="just">
              <a:buFont typeface="Arial" panose="020B0604020202020204" pitchFamily="34" charset="0"/>
              <a:buChar char="•"/>
            </a:pPr>
            <a:r>
              <a:rPr kumimoji="1" lang="zh-CN" altLang="en-US" sz="2400" dirty="0"/>
              <a:t>让读者对你要解决的问题有一个大致的了解</a:t>
            </a:r>
          </a:p>
        </p:txBody>
      </p:sp>
      <p:sp>
        <p:nvSpPr>
          <p:cNvPr id="19" name="右箭头 18">
            <a:extLst>
              <a:ext uri="{FF2B5EF4-FFF2-40B4-BE49-F238E27FC236}">
                <a16:creationId xmlns:a16="http://schemas.microsoft.com/office/drawing/2014/main" id="{FD6AEB6C-3874-3B41-842B-3AC1D9495879}"/>
              </a:ext>
            </a:extLst>
          </p:cNvPr>
          <p:cNvSpPr/>
          <p:nvPr/>
        </p:nvSpPr>
        <p:spPr>
          <a:xfrm rot="5400000">
            <a:off x="7472723" y="2083710"/>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右箭头 15">
            <a:extLst>
              <a:ext uri="{FF2B5EF4-FFF2-40B4-BE49-F238E27FC236}">
                <a16:creationId xmlns:a16="http://schemas.microsoft.com/office/drawing/2014/main" id="{94E6E3FF-F769-EB42-B096-E8400CA812ED}"/>
              </a:ext>
            </a:extLst>
          </p:cNvPr>
          <p:cNvSpPr/>
          <p:nvPr/>
        </p:nvSpPr>
        <p:spPr>
          <a:xfrm rot="5400000">
            <a:off x="7472723" y="3121916"/>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18478991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论文各部分的写作习惯</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9" name="矩形: 圆角 8">
            <a:extLst>
              <a:ext uri="{FF2B5EF4-FFF2-40B4-BE49-F238E27FC236}">
                <a16:creationId xmlns:a16="http://schemas.microsoft.com/office/drawing/2014/main" id="{8F74F224-48EC-462B-BF6E-875C52DAA32F}"/>
              </a:ext>
            </a:extLst>
          </p:cNvPr>
          <p:cNvSpPr/>
          <p:nvPr/>
        </p:nvSpPr>
        <p:spPr>
          <a:xfrm>
            <a:off x="319054" y="909357"/>
            <a:ext cx="6276055" cy="4600059"/>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1" name="平行四边形 10">
            <a:extLst>
              <a:ext uri="{FF2B5EF4-FFF2-40B4-BE49-F238E27FC236}">
                <a16:creationId xmlns:a16="http://schemas.microsoft.com/office/drawing/2014/main" id="{46DCB084-08AF-4AB1-B64F-F8BDCCAD3953}"/>
              </a:ext>
            </a:extLst>
          </p:cNvPr>
          <p:cNvSpPr/>
          <p:nvPr/>
        </p:nvSpPr>
        <p:spPr>
          <a:xfrm>
            <a:off x="507075" y="1020084"/>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right-quote-sign_36811">
            <a:extLst>
              <a:ext uri="{FF2B5EF4-FFF2-40B4-BE49-F238E27FC236}">
                <a16:creationId xmlns:a16="http://schemas.microsoft.com/office/drawing/2014/main" id="{BC2F6098-83BC-46CC-A0E4-6184CC43EC59}"/>
              </a:ext>
            </a:extLst>
          </p:cNvPr>
          <p:cNvSpPr>
            <a:spLocks noChangeAspect="1"/>
          </p:cNvSpPr>
          <p:nvPr/>
        </p:nvSpPr>
        <p:spPr bwMode="auto">
          <a:xfrm>
            <a:off x="6280204" y="5254806"/>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pic>
        <p:nvPicPr>
          <p:cNvPr id="19" name="图片 18">
            <a:extLst>
              <a:ext uri="{FF2B5EF4-FFF2-40B4-BE49-F238E27FC236}">
                <a16:creationId xmlns:a16="http://schemas.microsoft.com/office/drawing/2014/main" id="{60D32DEA-8893-B14A-88DC-BD44A13F1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41" y="1632921"/>
            <a:ext cx="5939585" cy="3251141"/>
          </a:xfrm>
          <a:prstGeom prst="rect">
            <a:avLst/>
          </a:prstGeom>
        </p:spPr>
      </p:pic>
      <p:sp>
        <p:nvSpPr>
          <p:cNvPr id="2" name="文本框 1">
            <a:extLst>
              <a:ext uri="{FF2B5EF4-FFF2-40B4-BE49-F238E27FC236}">
                <a16:creationId xmlns:a16="http://schemas.microsoft.com/office/drawing/2014/main" id="{B7DDD588-29D6-6042-A2AA-F3EEB0243C15}"/>
              </a:ext>
            </a:extLst>
          </p:cNvPr>
          <p:cNvSpPr txBox="1"/>
          <p:nvPr/>
        </p:nvSpPr>
        <p:spPr>
          <a:xfrm>
            <a:off x="6954551" y="924261"/>
            <a:ext cx="4800830" cy="954107"/>
          </a:xfrm>
          <a:prstGeom prst="rect">
            <a:avLst/>
          </a:prstGeom>
          <a:noFill/>
        </p:spPr>
        <p:txBody>
          <a:bodyPr wrap="square" rtlCol="0">
            <a:spAutoFit/>
          </a:bodyPr>
          <a:lstStyle/>
          <a:p>
            <a:r>
              <a:rPr kumimoji="1" lang="zh-CN" altLang="en-US" sz="2800" dirty="0"/>
              <a:t>平时就把每次与导师、同学的讨论结果添加到</a:t>
            </a:r>
            <a:r>
              <a:rPr kumimoji="1" lang="en-US" altLang="zh-CN" sz="2800" dirty="0"/>
              <a:t>latex</a:t>
            </a:r>
            <a:r>
              <a:rPr kumimoji="1" lang="zh-CN" altLang="en-US" sz="2800" dirty="0"/>
              <a:t>中！</a:t>
            </a:r>
          </a:p>
        </p:txBody>
      </p:sp>
      <p:sp>
        <p:nvSpPr>
          <p:cNvPr id="20" name="文本框 19">
            <a:extLst>
              <a:ext uri="{FF2B5EF4-FFF2-40B4-BE49-F238E27FC236}">
                <a16:creationId xmlns:a16="http://schemas.microsoft.com/office/drawing/2014/main" id="{1257A889-DCEC-774D-A3FA-44C0E31B0244}"/>
              </a:ext>
            </a:extLst>
          </p:cNvPr>
          <p:cNvSpPr txBox="1"/>
          <p:nvPr/>
        </p:nvSpPr>
        <p:spPr>
          <a:xfrm>
            <a:off x="6864612" y="2031488"/>
            <a:ext cx="5190072" cy="3108543"/>
          </a:xfrm>
          <a:prstGeom prst="rect">
            <a:avLst/>
          </a:prstGeom>
          <a:noFill/>
        </p:spPr>
        <p:txBody>
          <a:bodyPr wrap="square" rtlCol="0">
            <a:spAutoFit/>
          </a:bodyPr>
          <a:lstStyle/>
          <a:p>
            <a:r>
              <a:rPr kumimoji="1" lang="zh-CN" altLang="en-US" sz="2800" b="1" dirty="0">
                <a:solidFill>
                  <a:srgbClr val="C00000"/>
                </a:solidFill>
              </a:rPr>
              <a:t>好处</a:t>
            </a:r>
            <a:endParaRPr kumimoji="1" lang="en-US" altLang="zh-CN" sz="2400" dirty="0"/>
          </a:p>
          <a:p>
            <a:pPr marL="285750" indent="-285750">
              <a:buFont typeface="Arial" panose="020B0604020202020204" pitchFamily="34" charset="0"/>
              <a:buChar char="•"/>
            </a:pPr>
            <a:r>
              <a:rPr kumimoji="1" lang="zh-CN" altLang="en-US" sz="2400" dirty="0"/>
              <a:t>讨论完成了，论文大体也就完成了</a:t>
            </a:r>
            <a:endParaRPr kumimoji="1" lang="en-US" altLang="zh-CN" sz="2400" dirty="0"/>
          </a:p>
          <a:p>
            <a:pPr marL="285750" indent="-285750">
              <a:buFont typeface="Arial" panose="020B0604020202020204" pitchFamily="34" charset="0"/>
              <a:buChar char="•"/>
            </a:pPr>
            <a:r>
              <a:rPr kumimoji="1" lang="zh-CN" altLang="en-US" sz="2400" dirty="0"/>
              <a:t>更早地</a:t>
            </a:r>
            <a:r>
              <a:rPr kumimoji="1" lang="en-US" altLang="zh-CN" sz="2400" dirty="0"/>
              <a:t>double-check</a:t>
            </a:r>
            <a:r>
              <a:rPr kumimoji="1" lang="zh-CN" altLang="en-US" sz="2400" dirty="0"/>
              <a:t>，发现错误之处，早做修改</a:t>
            </a:r>
            <a:endParaRPr kumimoji="1" lang="en-US" altLang="zh-CN" sz="2400" dirty="0"/>
          </a:p>
          <a:p>
            <a:pPr marL="285750" indent="-285750">
              <a:buFont typeface="Arial" panose="020B0604020202020204" pitchFamily="34" charset="0"/>
              <a:buChar char="•"/>
            </a:pPr>
            <a:r>
              <a:rPr kumimoji="1" lang="zh-CN" altLang="en-US" sz="2400" dirty="0"/>
              <a:t>帮助完善你的论文逻辑，及早发现还缺什么</a:t>
            </a:r>
            <a:endParaRPr kumimoji="1" lang="en-US" altLang="zh-CN" sz="2400" dirty="0"/>
          </a:p>
          <a:p>
            <a:pPr marL="285750" indent="-285750">
              <a:buFont typeface="Arial" panose="020B0604020202020204" pitchFamily="34" charset="0"/>
              <a:buChar char="•"/>
            </a:pPr>
            <a:r>
              <a:rPr kumimoji="1" lang="zh-CN" altLang="en-US" sz="2400" dirty="0"/>
              <a:t>从一开始就统一符号，便于与你的导师、同学讨论</a:t>
            </a:r>
            <a:endParaRPr kumimoji="1" lang="en-US" altLang="zh-CN" sz="2400" dirty="0"/>
          </a:p>
        </p:txBody>
      </p:sp>
    </p:spTree>
    <p:extLst>
      <p:ext uri="{BB962C8B-B14F-4D97-AF65-F5344CB8AC3E}">
        <p14:creationId xmlns:p14="http://schemas.microsoft.com/office/powerpoint/2010/main" val="275116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2" name="文本框 1">
            <a:extLst>
              <a:ext uri="{FF2B5EF4-FFF2-40B4-BE49-F238E27FC236}">
                <a16:creationId xmlns:a16="http://schemas.microsoft.com/office/drawing/2014/main" id="{E7D98D42-CFE8-3344-85F9-73F1BB616BED}"/>
              </a:ext>
            </a:extLst>
          </p:cNvPr>
          <p:cNvSpPr txBox="1"/>
          <p:nvPr/>
        </p:nvSpPr>
        <p:spPr>
          <a:xfrm>
            <a:off x="419723" y="943646"/>
            <a:ext cx="2031325" cy="461665"/>
          </a:xfrm>
          <a:prstGeom prst="rect">
            <a:avLst/>
          </a:prstGeom>
          <a:noFill/>
        </p:spPr>
        <p:txBody>
          <a:bodyPr wrap="none" rtlCol="0">
            <a:spAutoFit/>
          </a:bodyPr>
          <a:lstStyle/>
          <a:p>
            <a:r>
              <a:rPr kumimoji="1" lang="zh-CN" altLang="en-US" sz="2400" dirty="0"/>
              <a:t>例：文献堆砌</a:t>
            </a:r>
          </a:p>
        </p:txBody>
      </p:sp>
      <p:pic>
        <p:nvPicPr>
          <p:cNvPr id="13" name="图片 12">
            <a:extLst>
              <a:ext uri="{FF2B5EF4-FFF2-40B4-BE49-F238E27FC236}">
                <a16:creationId xmlns:a16="http://schemas.microsoft.com/office/drawing/2014/main" id="{28266291-5691-3F42-A47B-66D75C8B6A5C}"/>
              </a:ext>
            </a:extLst>
          </p:cNvPr>
          <p:cNvPicPr>
            <a:picLocks noChangeAspect="1"/>
          </p:cNvPicPr>
          <p:nvPr/>
        </p:nvPicPr>
        <p:blipFill>
          <a:blip r:embed="rId2"/>
          <a:stretch>
            <a:fillRect/>
          </a:stretch>
        </p:blipFill>
        <p:spPr>
          <a:xfrm>
            <a:off x="319056" y="1405311"/>
            <a:ext cx="8750941" cy="4932349"/>
          </a:xfrm>
          <a:prstGeom prst="rect">
            <a:avLst/>
          </a:prstGeom>
        </p:spPr>
      </p:pic>
      <p:pic>
        <p:nvPicPr>
          <p:cNvPr id="1026" name="Picture 2">
            <a:extLst>
              <a:ext uri="{FF2B5EF4-FFF2-40B4-BE49-F238E27FC236}">
                <a16:creationId xmlns:a16="http://schemas.microsoft.com/office/drawing/2014/main" id="{D97690D7-44A9-A546-BF2A-ED1149960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1810" y="1405311"/>
            <a:ext cx="2035502" cy="1133096"/>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9">
            <a:extLst>
              <a:ext uri="{FF2B5EF4-FFF2-40B4-BE49-F238E27FC236}">
                <a16:creationId xmlns:a16="http://schemas.microsoft.com/office/drawing/2014/main" id="{E17CED5B-0AC6-F54B-B8AB-677A88A87D3C}"/>
              </a:ext>
            </a:extLst>
          </p:cNvPr>
          <p:cNvPicPr>
            <a:picLocks noChangeAspect="1"/>
          </p:cNvPicPr>
          <p:nvPr/>
        </p:nvPicPr>
        <p:blipFill>
          <a:blip r:embed="rId4"/>
          <a:stretch>
            <a:fillRect/>
          </a:stretch>
        </p:blipFill>
        <p:spPr>
          <a:xfrm>
            <a:off x="9559842" y="2637602"/>
            <a:ext cx="1681992" cy="1681992"/>
          </a:xfrm>
          <a:prstGeom prst="rect">
            <a:avLst/>
          </a:prstGeom>
        </p:spPr>
      </p:pic>
      <p:pic>
        <p:nvPicPr>
          <p:cNvPr id="11" name="图片 10">
            <a:extLst>
              <a:ext uri="{FF2B5EF4-FFF2-40B4-BE49-F238E27FC236}">
                <a16:creationId xmlns:a16="http://schemas.microsoft.com/office/drawing/2014/main" id="{C765B6DF-05D2-6A42-ADEF-31308077505D}"/>
              </a:ext>
            </a:extLst>
          </p:cNvPr>
          <p:cNvPicPr>
            <a:picLocks noChangeAspect="1"/>
          </p:cNvPicPr>
          <p:nvPr/>
        </p:nvPicPr>
        <p:blipFill>
          <a:blip r:embed="rId5"/>
          <a:stretch>
            <a:fillRect/>
          </a:stretch>
        </p:blipFill>
        <p:spPr>
          <a:xfrm>
            <a:off x="9559842" y="4418789"/>
            <a:ext cx="1681991" cy="1739008"/>
          </a:xfrm>
          <a:prstGeom prst="rect">
            <a:avLst/>
          </a:prstGeom>
        </p:spPr>
      </p:pic>
    </p:spTree>
    <p:extLst>
      <p:ext uri="{BB962C8B-B14F-4D97-AF65-F5344CB8AC3E}">
        <p14:creationId xmlns:p14="http://schemas.microsoft.com/office/powerpoint/2010/main" val="41857060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14" name="文本框 13">
            <a:extLst>
              <a:ext uri="{FF2B5EF4-FFF2-40B4-BE49-F238E27FC236}">
                <a16:creationId xmlns:a16="http://schemas.microsoft.com/office/drawing/2014/main" id="{16D31808-ADDC-4B43-B66D-F1207C98FAC7}"/>
              </a:ext>
            </a:extLst>
          </p:cNvPr>
          <p:cNvSpPr txBox="1"/>
          <p:nvPr/>
        </p:nvSpPr>
        <p:spPr>
          <a:xfrm>
            <a:off x="419723" y="1551528"/>
            <a:ext cx="11391975" cy="4278094"/>
          </a:xfrm>
          <a:prstGeom prst="rect">
            <a:avLst/>
          </a:prstGeom>
          <a:noFill/>
        </p:spPr>
        <p:txBody>
          <a:bodyPr wrap="square" rtlCol="0">
            <a:spAutoFit/>
          </a:bodyPr>
          <a:lstStyle/>
          <a:p>
            <a:pPr algn="just"/>
            <a:r>
              <a:rPr lang="en" altLang="zh-CN" sz="2000" dirty="0">
                <a:highlight>
                  <a:srgbClr val="FFFF00"/>
                </a:highlight>
              </a:rPr>
              <a:t>Automatic cutting control is a kind of complex task in the field of robotic manipulation of deformable objects. It is difficult to describe the cutting process analytically because of the time-varying nonlinear dynamics [6]. </a:t>
            </a:r>
            <a:r>
              <a:rPr lang="en" altLang="zh-CN" sz="2000" dirty="0" err="1">
                <a:solidFill>
                  <a:schemeClr val="bg1">
                    <a:lumMod val="75000"/>
                  </a:schemeClr>
                </a:solidFill>
              </a:rPr>
              <a:t>Gemici</a:t>
            </a:r>
            <a:r>
              <a:rPr lang="en" altLang="zh-CN" sz="2000" dirty="0">
                <a:solidFill>
                  <a:schemeClr val="bg1">
                    <a:lumMod val="75000"/>
                  </a:schemeClr>
                </a:solidFill>
              </a:rPr>
              <a:t> et al. propose a method to model and learn physical properties (e.g.,</a:t>
            </a:r>
            <a:r>
              <a:rPr lang="zh-CN" altLang="en-US" sz="2000" dirty="0">
                <a:solidFill>
                  <a:schemeClr val="bg1">
                    <a:lumMod val="75000"/>
                  </a:schemeClr>
                </a:solidFill>
              </a:rPr>
              <a:t> </a:t>
            </a:r>
            <a:r>
              <a:rPr lang="en" altLang="zh-CN" sz="2000" dirty="0">
                <a:solidFill>
                  <a:schemeClr val="bg1">
                    <a:lumMod val="75000"/>
                  </a:schemeClr>
                </a:solidFill>
              </a:rPr>
              <a:t>hardness, elasticity, adhesiveness, etc.)</a:t>
            </a:r>
            <a:r>
              <a:rPr lang="zh-CN" altLang="en-US" sz="3200" dirty="0">
                <a:solidFill>
                  <a:schemeClr val="bg1">
                    <a:lumMod val="75000"/>
                  </a:schemeClr>
                </a:solidFill>
              </a:rPr>
              <a:t> </a:t>
            </a:r>
            <a:r>
              <a:rPr lang="en" altLang="zh-CN" sz="2000" dirty="0">
                <a:solidFill>
                  <a:schemeClr val="bg1">
                    <a:lumMod val="75000"/>
                  </a:schemeClr>
                </a:solidFill>
              </a:rPr>
              <a:t>of the deformable objects based on haptic sensory, which can be used to cut and separate different kinds of food (e.g., tomatoes, bread, tofu, etc.) [10]. </a:t>
            </a:r>
            <a:r>
              <a:rPr lang="en" altLang="zh-CN" sz="2000" dirty="0" err="1">
                <a:solidFill>
                  <a:schemeClr val="bg1">
                    <a:lumMod val="75000"/>
                  </a:schemeClr>
                </a:solidFill>
              </a:rPr>
              <a:t>Straizys</a:t>
            </a:r>
            <a:r>
              <a:rPr lang="en" altLang="zh-CN" sz="2000" dirty="0">
                <a:solidFill>
                  <a:schemeClr val="bg1">
                    <a:lumMod val="75000"/>
                  </a:schemeClr>
                </a:solidFill>
              </a:rPr>
              <a:t> et al. propose a strategy of cutting along the boundary between two soft mediums [11]. A binary classifier based on the joint torque measurements is trained to determine the probability that the cutting tool is in the certain medium and adjust the trajectory accordingly. Mu et al. divide cutting into three stages: press, push, and slice, and design controllers are based on force feedback to achieve the automatic cutting of food [12]. However, the tissue’s deformation during the cutting process is not studied. A hybrid force/vision control is proposed in [13], which uses a dual robot system, one for cutting while the other for pulling to minimize deformation, yet the dual robot system cannot be fulfilled in some cases. </a:t>
            </a:r>
            <a:endParaRPr lang="zh-CN" altLang="en-US" sz="2000" dirty="0">
              <a:solidFill>
                <a:schemeClr val="bg1">
                  <a:lumMod val="75000"/>
                </a:schemeClr>
              </a:solidFill>
            </a:endParaRPr>
          </a:p>
        </p:txBody>
      </p:sp>
      <p:sp>
        <p:nvSpPr>
          <p:cNvPr id="2" name="文本框 1">
            <a:extLst>
              <a:ext uri="{FF2B5EF4-FFF2-40B4-BE49-F238E27FC236}">
                <a16:creationId xmlns:a16="http://schemas.microsoft.com/office/drawing/2014/main" id="{E7D98D42-CFE8-3344-85F9-73F1BB616BED}"/>
              </a:ext>
            </a:extLst>
          </p:cNvPr>
          <p:cNvSpPr txBox="1"/>
          <p:nvPr/>
        </p:nvSpPr>
        <p:spPr>
          <a:xfrm>
            <a:off x="419723" y="943646"/>
            <a:ext cx="1107996" cy="461665"/>
          </a:xfrm>
          <a:prstGeom prst="rect">
            <a:avLst/>
          </a:prstGeom>
          <a:noFill/>
        </p:spPr>
        <p:txBody>
          <a:bodyPr wrap="none" rtlCol="0">
            <a:spAutoFit/>
          </a:bodyPr>
          <a:lstStyle/>
          <a:p>
            <a:r>
              <a:rPr kumimoji="1" lang="zh-CN" altLang="en-US" sz="2400" dirty="0"/>
              <a:t>例子：</a:t>
            </a:r>
          </a:p>
        </p:txBody>
      </p:sp>
      <p:sp>
        <p:nvSpPr>
          <p:cNvPr id="9" name="文本框 8">
            <a:extLst>
              <a:ext uri="{FF2B5EF4-FFF2-40B4-BE49-F238E27FC236}">
                <a16:creationId xmlns:a16="http://schemas.microsoft.com/office/drawing/2014/main" id="{B9193310-C0E0-F041-8010-9A5FDA43038C}"/>
              </a:ext>
            </a:extLst>
          </p:cNvPr>
          <p:cNvSpPr txBox="1"/>
          <p:nvPr/>
        </p:nvSpPr>
        <p:spPr>
          <a:xfrm>
            <a:off x="3705426" y="2253352"/>
            <a:ext cx="881973" cy="400110"/>
          </a:xfrm>
          <a:prstGeom prst="rect">
            <a:avLst/>
          </a:prstGeom>
          <a:solidFill>
            <a:schemeClr val="bg1"/>
          </a:solidFill>
          <a:ln w="25400">
            <a:solidFill>
              <a:schemeClr val="accent1"/>
            </a:solidFill>
          </a:ln>
        </p:spPr>
        <p:txBody>
          <a:bodyPr wrap="none" rtlCol="0">
            <a:spAutoFit/>
          </a:bodyPr>
          <a:lstStyle/>
          <a:p>
            <a:r>
              <a:rPr kumimoji="1" lang="en-US" altLang="zh-CN" sz="2000" b="1" dirty="0"/>
              <a:t>Claim</a:t>
            </a:r>
            <a:endParaRPr kumimoji="1" lang="zh-CN" altLang="en-US" sz="2000" b="1" dirty="0"/>
          </a:p>
        </p:txBody>
      </p:sp>
    </p:spTree>
    <p:extLst>
      <p:ext uri="{BB962C8B-B14F-4D97-AF65-F5344CB8AC3E}">
        <p14:creationId xmlns:p14="http://schemas.microsoft.com/office/powerpoint/2010/main" val="3513984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14" name="文本框 13">
            <a:extLst>
              <a:ext uri="{FF2B5EF4-FFF2-40B4-BE49-F238E27FC236}">
                <a16:creationId xmlns:a16="http://schemas.microsoft.com/office/drawing/2014/main" id="{16D31808-ADDC-4B43-B66D-F1207C98FAC7}"/>
              </a:ext>
            </a:extLst>
          </p:cNvPr>
          <p:cNvSpPr txBox="1"/>
          <p:nvPr/>
        </p:nvSpPr>
        <p:spPr>
          <a:xfrm>
            <a:off x="419723" y="1551528"/>
            <a:ext cx="11391975" cy="4278094"/>
          </a:xfrm>
          <a:prstGeom prst="rect">
            <a:avLst/>
          </a:prstGeom>
          <a:noFill/>
        </p:spPr>
        <p:txBody>
          <a:bodyPr wrap="square" rtlCol="0">
            <a:spAutoFit/>
          </a:bodyPr>
          <a:lstStyle/>
          <a:p>
            <a:pPr algn="just"/>
            <a:r>
              <a:rPr lang="en" altLang="zh-CN" sz="2000" dirty="0">
                <a:solidFill>
                  <a:schemeClr val="bg1">
                    <a:lumMod val="75000"/>
                  </a:schemeClr>
                </a:solidFill>
              </a:rPr>
              <a:t>Automatic cutting control is a kind of complex task in the field of robotic manipulation of deformable objects. It is difficult to describe the cutting process analytically because of the time-varying nonlinear dynamics [6].</a:t>
            </a:r>
            <a:r>
              <a:rPr lang="en" altLang="zh-CN" sz="2000" dirty="0"/>
              <a:t> </a:t>
            </a:r>
            <a:r>
              <a:rPr lang="en" altLang="zh-CN" sz="2000" dirty="0" err="1">
                <a:highlight>
                  <a:srgbClr val="FFFF00"/>
                </a:highlight>
              </a:rPr>
              <a:t>Gemici</a:t>
            </a:r>
            <a:r>
              <a:rPr lang="en" altLang="zh-CN" sz="2000" dirty="0">
                <a:highlight>
                  <a:srgbClr val="FFFF00"/>
                </a:highlight>
              </a:rPr>
              <a:t> et al. propose a method to model and learn physical properties (e.g.,</a:t>
            </a:r>
            <a:r>
              <a:rPr lang="zh-CN" altLang="en-US" sz="2000" dirty="0">
                <a:highlight>
                  <a:srgbClr val="FFFF00"/>
                </a:highlight>
              </a:rPr>
              <a:t> </a:t>
            </a:r>
            <a:r>
              <a:rPr lang="en" altLang="zh-CN" sz="2000" dirty="0">
                <a:highlight>
                  <a:srgbClr val="FFFF00"/>
                </a:highlight>
              </a:rPr>
              <a:t>hardness, elasticity, adhesiveness, etc.)</a:t>
            </a:r>
            <a:r>
              <a:rPr lang="zh-CN" altLang="en-US" sz="3200" dirty="0">
                <a:highlight>
                  <a:srgbClr val="FFFF00"/>
                </a:highlight>
              </a:rPr>
              <a:t> </a:t>
            </a:r>
            <a:r>
              <a:rPr lang="en" altLang="zh-CN" sz="2000" dirty="0">
                <a:highlight>
                  <a:srgbClr val="FFFF00"/>
                </a:highlight>
              </a:rPr>
              <a:t>of the deformable objects based on haptic sensory, which can be used to cut and separate different kinds of food (e.g., tomatoes, bread, tofu, etc.) [10]. </a:t>
            </a:r>
            <a:r>
              <a:rPr lang="en" altLang="zh-CN" sz="2000" dirty="0" err="1">
                <a:highlight>
                  <a:srgbClr val="FFFF00"/>
                </a:highlight>
              </a:rPr>
              <a:t>Straizys</a:t>
            </a:r>
            <a:r>
              <a:rPr lang="en" altLang="zh-CN" sz="2000" dirty="0">
                <a:highlight>
                  <a:srgbClr val="FFFF00"/>
                </a:highlight>
              </a:rPr>
              <a:t> et al. propose a strategy of cutting along the boundary between two soft mediums [11]. A binary classifier based on the joint torque measurements is trained to determine the probability that the cutting tool is in the certain medium and adjust the trajectory accordingly. Mu et al. divide cutting into three stages: press, push, and slice, and design controllers are based on force feedback to achieve the automatic cutting of food [12]. </a:t>
            </a:r>
            <a:r>
              <a:rPr lang="en" altLang="zh-CN" sz="2000" dirty="0">
                <a:solidFill>
                  <a:schemeClr val="bg1">
                    <a:lumMod val="75000"/>
                  </a:schemeClr>
                </a:solidFill>
              </a:rPr>
              <a:t>However, the tissue’s deformation during the cutting process is not studied. A hybrid force/vision control is proposed in [13], which uses a dual robot system, one for cutting while the other for pulling to minimize deformation, yet the dual robot system cannot be fulfilled in some cases. </a:t>
            </a:r>
            <a:endParaRPr lang="zh-CN" altLang="en-US" sz="2000" dirty="0">
              <a:solidFill>
                <a:schemeClr val="bg1">
                  <a:lumMod val="75000"/>
                </a:schemeClr>
              </a:solidFill>
            </a:endParaRPr>
          </a:p>
        </p:txBody>
      </p:sp>
      <p:sp>
        <p:nvSpPr>
          <p:cNvPr id="8" name="文本框 7">
            <a:extLst>
              <a:ext uri="{FF2B5EF4-FFF2-40B4-BE49-F238E27FC236}">
                <a16:creationId xmlns:a16="http://schemas.microsoft.com/office/drawing/2014/main" id="{3F04FF2E-1B11-304E-B7D0-C04AB1FCCA20}"/>
              </a:ext>
            </a:extLst>
          </p:cNvPr>
          <p:cNvSpPr txBox="1"/>
          <p:nvPr/>
        </p:nvSpPr>
        <p:spPr>
          <a:xfrm>
            <a:off x="419723" y="943646"/>
            <a:ext cx="1107996" cy="461665"/>
          </a:xfrm>
          <a:prstGeom prst="rect">
            <a:avLst/>
          </a:prstGeom>
          <a:noFill/>
        </p:spPr>
        <p:txBody>
          <a:bodyPr wrap="none" rtlCol="0">
            <a:spAutoFit/>
          </a:bodyPr>
          <a:lstStyle/>
          <a:p>
            <a:r>
              <a:rPr kumimoji="1" lang="zh-CN" altLang="en-US" sz="2400" dirty="0"/>
              <a:t>例子：</a:t>
            </a:r>
          </a:p>
        </p:txBody>
      </p:sp>
      <p:sp>
        <p:nvSpPr>
          <p:cNvPr id="9" name="文本框 8">
            <a:extLst>
              <a:ext uri="{FF2B5EF4-FFF2-40B4-BE49-F238E27FC236}">
                <a16:creationId xmlns:a16="http://schemas.microsoft.com/office/drawing/2014/main" id="{85159601-078B-4342-BBB7-645384FC93AD}"/>
              </a:ext>
            </a:extLst>
          </p:cNvPr>
          <p:cNvSpPr txBox="1"/>
          <p:nvPr/>
        </p:nvSpPr>
        <p:spPr>
          <a:xfrm>
            <a:off x="3101826" y="1716456"/>
            <a:ext cx="5838458" cy="400110"/>
          </a:xfrm>
          <a:prstGeom prst="rect">
            <a:avLst/>
          </a:prstGeom>
          <a:solidFill>
            <a:schemeClr val="bg1"/>
          </a:solidFill>
          <a:ln w="25400">
            <a:solidFill>
              <a:schemeClr val="accent1"/>
            </a:solidFill>
          </a:ln>
        </p:spPr>
        <p:txBody>
          <a:bodyPr wrap="none" rtlCol="0">
            <a:spAutoFit/>
          </a:bodyPr>
          <a:lstStyle/>
          <a:p>
            <a:r>
              <a:rPr kumimoji="1" lang="en-US" altLang="zh-CN" sz="2000" b="1" dirty="0"/>
              <a:t>Describe</a:t>
            </a:r>
            <a:r>
              <a:rPr kumimoji="1" lang="zh-CN" altLang="en-US" sz="2000" b="1" dirty="0"/>
              <a:t> </a:t>
            </a:r>
            <a:r>
              <a:rPr kumimoji="1" lang="en-US" altLang="zh-CN" sz="2000" b="1" dirty="0"/>
              <a:t>and get support from current studies</a:t>
            </a:r>
            <a:endParaRPr kumimoji="1" lang="zh-CN" altLang="en-US" sz="2000" b="1" dirty="0"/>
          </a:p>
        </p:txBody>
      </p:sp>
    </p:spTree>
    <p:extLst>
      <p:ext uri="{BB962C8B-B14F-4D97-AF65-F5344CB8AC3E}">
        <p14:creationId xmlns:p14="http://schemas.microsoft.com/office/powerpoint/2010/main" val="11333552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14" name="文本框 13">
            <a:extLst>
              <a:ext uri="{FF2B5EF4-FFF2-40B4-BE49-F238E27FC236}">
                <a16:creationId xmlns:a16="http://schemas.microsoft.com/office/drawing/2014/main" id="{16D31808-ADDC-4B43-B66D-F1207C98FAC7}"/>
              </a:ext>
            </a:extLst>
          </p:cNvPr>
          <p:cNvSpPr txBox="1"/>
          <p:nvPr/>
        </p:nvSpPr>
        <p:spPr>
          <a:xfrm>
            <a:off x="419723" y="1551528"/>
            <a:ext cx="11391975" cy="4278094"/>
          </a:xfrm>
          <a:prstGeom prst="rect">
            <a:avLst/>
          </a:prstGeom>
          <a:noFill/>
        </p:spPr>
        <p:txBody>
          <a:bodyPr wrap="square" rtlCol="0">
            <a:spAutoFit/>
          </a:bodyPr>
          <a:lstStyle/>
          <a:p>
            <a:pPr algn="just"/>
            <a:r>
              <a:rPr lang="en" altLang="zh-CN" sz="2000" dirty="0">
                <a:solidFill>
                  <a:schemeClr val="bg1">
                    <a:lumMod val="75000"/>
                  </a:schemeClr>
                </a:solidFill>
              </a:rPr>
              <a:t>Automatic cutting control is a kind of complex task in the field of robotic manipulation of deformable objects. It is difficult to describe the cutting process analytically because of the time-varying nonlinear dynamics [6]. </a:t>
            </a:r>
            <a:r>
              <a:rPr lang="en" altLang="zh-CN" sz="2000" dirty="0" err="1">
                <a:solidFill>
                  <a:schemeClr val="bg1">
                    <a:lumMod val="75000"/>
                  </a:schemeClr>
                </a:solidFill>
              </a:rPr>
              <a:t>Gemici</a:t>
            </a:r>
            <a:r>
              <a:rPr lang="en" altLang="zh-CN" sz="2000" dirty="0">
                <a:solidFill>
                  <a:schemeClr val="bg1">
                    <a:lumMod val="75000"/>
                  </a:schemeClr>
                </a:solidFill>
              </a:rPr>
              <a:t> et al. propose a method to model and learn physical properties (e.g.,</a:t>
            </a:r>
            <a:r>
              <a:rPr lang="zh-CN" altLang="en-US" sz="2000" dirty="0">
                <a:solidFill>
                  <a:schemeClr val="bg1">
                    <a:lumMod val="75000"/>
                  </a:schemeClr>
                </a:solidFill>
              </a:rPr>
              <a:t> </a:t>
            </a:r>
            <a:r>
              <a:rPr lang="en" altLang="zh-CN" sz="2000" dirty="0">
                <a:solidFill>
                  <a:schemeClr val="bg1">
                    <a:lumMod val="75000"/>
                  </a:schemeClr>
                </a:solidFill>
              </a:rPr>
              <a:t>hardness, elasticity, adhesiveness, etc.)</a:t>
            </a:r>
            <a:r>
              <a:rPr lang="zh-CN" altLang="en-US" sz="3200" dirty="0">
                <a:solidFill>
                  <a:schemeClr val="bg1">
                    <a:lumMod val="75000"/>
                  </a:schemeClr>
                </a:solidFill>
              </a:rPr>
              <a:t> </a:t>
            </a:r>
            <a:r>
              <a:rPr lang="en" altLang="zh-CN" sz="2000" dirty="0">
                <a:solidFill>
                  <a:schemeClr val="bg1">
                    <a:lumMod val="75000"/>
                  </a:schemeClr>
                </a:solidFill>
              </a:rPr>
              <a:t>of the deformable objects based on haptic sensory, which can be used to cut and separate different kinds of food (e.g., tomatoes, bread, tofu, etc.) [10]. </a:t>
            </a:r>
            <a:r>
              <a:rPr lang="en" altLang="zh-CN" sz="2000" dirty="0" err="1">
                <a:solidFill>
                  <a:schemeClr val="bg1">
                    <a:lumMod val="75000"/>
                  </a:schemeClr>
                </a:solidFill>
              </a:rPr>
              <a:t>Straizys</a:t>
            </a:r>
            <a:r>
              <a:rPr lang="en" altLang="zh-CN" sz="2000" dirty="0">
                <a:solidFill>
                  <a:schemeClr val="bg1">
                    <a:lumMod val="75000"/>
                  </a:schemeClr>
                </a:solidFill>
              </a:rPr>
              <a:t> et al. propose a strategy of cutting along the boundary between two soft mediums [11]. A binary classifier based on the joint torque measurements is trained to determine the probability that the cutting tool is in the certain medium and adjust the trajectory accordingly. Mu et al. divide cutting into three stages: press, push, and slice, and design controllers are based on force feedback to achieve the automatic cutting of food [12]. </a:t>
            </a:r>
            <a:r>
              <a:rPr lang="en" altLang="zh-CN" sz="2000" dirty="0">
                <a:highlight>
                  <a:srgbClr val="FFFF00"/>
                </a:highlight>
              </a:rPr>
              <a:t>However, the tissue’s deformation during the cutting process is not studied. </a:t>
            </a:r>
            <a:r>
              <a:rPr lang="en" altLang="zh-CN" sz="2000" dirty="0">
                <a:solidFill>
                  <a:schemeClr val="bg1">
                    <a:lumMod val="75000"/>
                  </a:schemeClr>
                </a:solidFill>
              </a:rPr>
              <a:t>A hybrid force/vision control is proposed in [13], which uses a dual robot system, one for cutting while the other for pulling to minimize deformation, yet the dual robot system cannot be fulfilled in some cases. </a:t>
            </a:r>
            <a:endParaRPr lang="zh-CN" altLang="en-US" sz="2000" dirty="0">
              <a:solidFill>
                <a:schemeClr val="bg1">
                  <a:lumMod val="75000"/>
                </a:schemeClr>
              </a:solidFill>
            </a:endParaRPr>
          </a:p>
        </p:txBody>
      </p:sp>
      <p:sp>
        <p:nvSpPr>
          <p:cNvPr id="8" name="文本框 7">
            <a:extLst>
              <a:ext uri="{FF2B5EF4-FFF2-40B4-BE49-F238E27FC236}">
                <a16:creationId xmlns:a16="http://schemas.microsoft.com/office/drawing/2014/main" id="{4A327ECE-4CB6-5B44-A58E-C5BFAA9C0E2C}"/>
              </a:ext>
            </a:extLst>
          </p:cNvPr>
          <p:cNvSpPr txBox="1"/>
          <p:nvPr/>
        </p:nvSpPr>
        <p:spPr>
          <a:xfrm>
            <a:off x="419723" y="943646"/>
            <a:ext cx="1107996" cy="461665"/>
          </a:xfrm>
          <a:prstGeom prst="rect">
            <a:avLst/>
          </a:prstGeom>
          <a:noFill/>
        </p:spPr>
        <p:txBody>
          <a:bodyPr wrap="none" rtlCol="0">
            <a:spAutoFit/>
          </a:bodyPr>
          <a:lstStyle/>
          <a:p>
            <a:r>
              <a:rPr kumimoji="1" lang="zh-CN" altLang="en-US" sz="2400" dirty="0"/>
              <a:t>例子：</a:t>
            </a:r>
          </a:p>
        </p:txBody>
      </p:sp>
      <p:sp>
        <p:nvSpPr>
          <p:cNvPr id="9" name="文本框 8">
            <a:extLst>
              <a:ext uri="{FF2B5EF4-FFF2-40B4-BE49-F238E27FC236}">
                <a16:creationId xmlns:a16="http://schemas.microsoft.com/office/drawing/2014/main" id="{62FF1204-3B22-FE49-85BC-2B3369097B01}"/>
              </a:ext>
            </a:extLst>
          </p:cNvPr>
          <p:cNvSpPr txBox="1"/>
          <p:nvPr/>
        </p:nvSpPr>
        <p:spPr>
          <a:xfrm>
            <a:off x="7698585" y="4073763"/>
            <a:ext cx="1620957" cy="400110"/>
          </a:xfrm>
          <a:prstGeom prst="rect">
            <a:avLst/>
          </a:prstGeom>
          <a:solidFill>
            <a:schemeClr val="bg1"/>
          </a:solidFill>
          <a:ln w="25400">
            <a:solidFill>
              <a:schemeClr val="accent1"/>
            </a:solidFill>
          </a:ln>
        </p:spPr>
        <p:txBody>
          <a:bodyPr wrap="none" rtlCol="0">
            <a:spAutoFit/>
          </a:bodyPr>
          <a:lstStyle/>
          <a:p>
            <a:r>
              <a:rPr kumimoji="1" lang="en-US" altLang="zh-CN" sz="2000" b="1" dirty="0"/>
              <a:t>Limitation 1</a:t>
            </a:r>
            <a:endParaRPr kumimoji="1" lang="zh-CN" altLang="en-US" sz="2000" b="1" dirty="0"/>
          </a:p>
        </p:txBody>
      </p:sp>
    </p:spTree>
    <p:extLst>
      <p:ext uri="{BB962C8B-B14F-4D97-AF65-F5344CB8AC3E}">
        <p14:creationId xmlns:p14="http://schemas.microsoft.com/office/powerpoint/2010/main" val="3758927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14" name="文本框 13">
            <a:extLst>
              <a:ext uri="{FF2B5EF4-FFF2-40B4-BE49-F238E27FC236}">
                <a16:creationId xmlns:a16="http://schemas.microsoft.com/office/drawing/2014/main" id="{16D31808-ADDC-4B43-B66D-F1207C98FAC7}"/>
              </a:ext>
            </a:extLst>
          </p:cNvPr>
          <p:cNvSpPr txBox="1"/>
          <p:nvPr/>
        </p:nvSpPr>
        <p:spPr>
          <a:xfrm>
            <a:off x="419723" y="1551528"/>
            <a:ext cx="11391975" cy="4278094"/>
          </a:xfrm>
          <a:prstGeom prst="rect">
            <a:avLst/>
          </a:prstGeom>
          <a:noFill/>
        </p:spPr>
        <p:txBody>
          <a:bodyPr wrap="square" rtlCol="0">
            <a:spAutoFit/>
          </a:bodyPr>
          <a:lstStyle/>
          <a:p>
            <a:pPr algn="just"/>
            <a:r>
              <a:rPr lang="en" altLang="zh-CN" sz="2000" dirty="0">
                <a:solidFill>
                  <a:schemeClr val="bg1">
                    <a:lumMod val="75000"/>
                  </a:schemeClr>
                </a:solidFill>
              </a:rPr>
              <a:t>Automatic cutting control is a kind of complex task in the field of robotic manipulation of deformable objects. It is difficult to describe the cutting process analytically because of the time-varying nonlinear dynamics [6]. </a:t>
            </a:r>
            <a:r>
              <a:rPr lang="en" altLang="zh-CN" sz="2000" dirty="0" err="1">
                <a:solidFill>
                  <a:schemeClr val="bg1">
                    <a:lumMod val="75000"/>
                  </a:schemeClr>
                </a:solidFill>
              </a:rPr>
              <a:t>Gemici</a:t>
            </a:r>
            <a:r>
              <a:rPr lang="en" altLang="zh-CN" sz="2000" dirty="0">
                <a:solidFill>
                  <a:schemeClr val="bg1">
                    <a:lumMod val="75000"/>
                  </a:schemeClr>
                </a:solidFill>
              </a:rPr>
              <a:t> et al. propose a method to model and learn physical properties (e.g.,</a:t>
            </a:r>
            <a:r>
              <a:rPr lang="zh-CN" altLang="en-US" sz="2000" dirty="0">
                <a:solidFill>
                  <a:schemeClr val="bg1">
                    <a:lumMod val="75000"/>
                  </a:schemeClr>
                </a:solidFill>
              </a:rPr>
              <a:t> </a:t>
            </a:r>
            <a:r>
              <a:rPr lang="en" altLang="zh-CN" sz="2000" dirty="0">
                <a:solidFill>
                  <a:schemeClr val="bg1">
                    <a:lumMod val="75000"/>
                  </a:schemeClr>
                </a:solidFill>
              </a:rPr>
              <a:t>hardness, elasticity, adhesiveness, etc.)</a:t>
            </a:r>
            <a:r>
              <a:rPr lang="zh-CN" altLang="en-US" sz="3200" dirty="0">
                <a:solidFill>
                  <a:schemeClr val="bg1">
                    <a:lumMod val="75000"/>
                  </a:schemeClr>
                </a:solidFill>
              </a:rPr>
              <a:t> </a:t>
            </a:r>
            <a:r>
              <a:rPr lang="en" altLang="zh-CN" sz="2000" dirty="0">
                <a:solidFill>
                  <a:schemeClr val="bg1">
                    <a:lumMod val="75000"/>
                  </a:schemeClr>
                </a:solidFill>
              </a:rPr>
              <a:t>of the deformable objects based on haptic sensory, which can be used to cut and separate different kinds of food (e.g., tomatoes, bread, tofu, etc.) [10]. </a:t>
            </a:r>
            <a:r>
              <a:rPr lang="en" altLang="zh-CN" sz="2000" dirty="0" err="1">
                <a:solidFill>
                  <a:schemeClr val="bg1">
                    <a:lumMod val="75000"/>
                  </a:schemeClr>
                </a:solidFill>
              </a:rPr>
              <a:t>Straizys</a:t>
            </a:r>
            <a:r>
              <a:rPr lang="en" altLang="zh-CN" sz="2000" dirty="0">
                <a:solidFill>
                  <a:schemeClr val="bg1">
                    <a:lumMod val="75000"/>
                  </a:schemeClr>
                </a:solidFill>
              </a:rPr>
              <a:t> et al. propose a strategy of cutting along the boundary between two soft mediums [11]. A binary classifier based on the joint torque measurements is trained to determine the probability that the cutting tool is in the certain medium and adjust the trajectory accordingly. Mu et al. divide cutting into three stages: press, push, and slice, and design controllers are based on force feedback to achieve the automatic cutting of food [12]. However, the tissue’s deformation during the cutting process is not studied. </a:t>
            </a:r>
            <a:r>
              <a:rPr lang="en" altLang="zh-CN" sz="2000" dirty="0">
                <a:highlight>
                  <a:srgbClr val="FFFF00"/>
                </a:highlight>
              </a:rPr>
              <a:t>A hybrid force/vision control is proposed in [13], which uses a dual robot system, one for cutting while the other for pulling to minimize deformation</a:t>
            </a:r>
            <a:r>
              <a:rPr lang="en" altLang="zh-CN" sz="2000" dirty="0">
                <a:solidFill>
                  <a:schemeClr val="bg1">
                    <a:lumMod val="75000"/>
                  </a:schemeClr>
                </a:solidFill>
              </a:rPr>
              <a:t>, yet the dual robot system cannot be fulfilled in some cases. </a:t>
            </a:r>
            <a:endParaRPr lang="zh-CN" altLang="en-US" sz="2000" dirty="0">
              <a:solidFill>
                <a:schemeClr val="bg1">
                  <a:lumMod val="75000"/>
                </a:schemeClr>
              </a:solidFill>
            </a:endParaRPr>
          </a:p>
        </p:txBody>
      </p:sp>
      <p:sp>
        <p:nvSpPr>
          <p:cNvPr id="8" name="文本框 7">
            <a:extLst>
              <a:ext uri="{FF2B5EF4-FFF2-40B4-BE49-F238E27FC236}">
                <a16:creationId xmlns:a16="http://schemas.microsoft.com/office/drawing/2014/main" id="{4A327ECE-4CB6-5B44-A58E-C5BFAA9C0E2C}"/>
              </a:ext>
            </a:extLst>
          </p:cNvPr>
          <p:cNvSpPr txBox="1"/>
          <p:nvPr/>
        </p:nvSpPr>
        <p:spPr>
          <a:xfrm>
            <a:off x="419723" y="943646"/>
            <a:ext cx="1107996" cy="461665"/>
          </a:xfrm>
          <a:prstGeom prst="rect">
            <a:avLst/>
          </a:prstGeom>
          <a:noFill/>
        </p:spPr>
        <p:txBody>
          <a:bodyPr wrap="none" rtlCol="0">
            <a:spAutoFit/>
          </a:bodyPr>
          <a:lstStyle/>
          <a:p>
            <a:r>
              <a:rPr kumimoji="1" lang="zh-CN" altLang="en-US" sz="2400" dirty="0"/>
              <a:t>例子：</a:t>
            </a:r>
          </a:p>
        </p:txBody>
      </p:sp>
      <p:sp>
        <p:nvSpPr>
          <p:cNvPr id="10" name="文本框 9">
            <a:extLst>
              <a:ext uri="{FF2B5EF4-FFF2-40B4-BE49-F238E27FC236}">
                <a16:creationId xmlns:a16="http://schemas.microsoft.com/office/drawing/2014/main" id="{A6B0BCBF-89E6-A746-BA7B-B6838EB699EC}"/>
              </a:ext>
            </a:extLst>
          </p:cNvPr>
          <p:cNvSpPr txBox="1"/>
          <p:nvPr/>
        </p:nvSpPr>
        <p:spPr>
          <a:xfrm>
            <a:off x="3294773" y="4392544"/>
            <a:ext cx="5838458" cy="400110"/>
          </a:xfrm>
          <a:prstGeom prst="rect">
            <a:avLst/>
          </a:prstGeom>
          <a:solidFill>
            <a:schemeClr val="bg1"/>
          </a:solidFill>
          <a:ln w="25400">
            <a:solidFill>
              <a:schemeClr val="accent1"/>
            </a:solidFill>
          </a:ln>
        </p:spPr>
        <p:txBody>
          <a:bodyPr wrap="none" rtlCol="0">
            <a:spAutoFit/>
          </a:bodyPr>
          <a:lstStyle/>
          <a:p>
            <a:r>
              <a:rPr kumimoji="1" lang="en-US" altLang="zh-CN" sz="2000" b="1" dirty="0"/>
              <a:t>Describe</a:t>
            </a:r>
            <a:r>
              <a:rPr kumimoji="1" lang="zh-CN" altLang="en-US" sz="2000" b="1" dirty="0"/>
              <a:t> </a:t>
            </a:r>
            <a:r>
              <a:rPr kumimoji="1" lang="en-US" altLang="zh-CN" sz="2000" b="1" dirty="0"/>
              <a:t>and get support from current studies</a:t>
            </a:r>
            <a:endParaRPr kumimoji="1" lang="zh-CN" altLang="en-US" sz="2000" b="1" dirty="0"/>
          </a:p>
        </p:txBody>
      </p:sp>
    </p:spTree>
    <p:extLst>
      <p:ext uri="{BB962C8B-B14F-4D97-AF65-F5344CB8AC3E}">
        <p14:creationId xmlns:p14="http://schemas.microsoft.com/office/powerpoint/2010/main" val="492353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14" name="文本框 13">
            <a:extLst>
              <a:ext uri="{FF2B5EF4-FFF2-40B4-BE49-F238E27FC236}">
                <a16:creationId xmlns:a16="http://schemas.microsoft.com/office/drawing/2014/main" id="{16D31808-ADDC-4B43-B66D-F1207C98FAC7}"/>
              </a:ext>
            </a:extLst>
          </p:cNvPr>
          <p:cNvSpPr txBox="1"/>
          <p:nvPr/>
        </p:nvSpPr>
        <p:spPr>
          <a:xfrm>
            <a:off x="419723" y="1551528"/>
            <a:ext cx="11391975" cy="4278094"/>
          </a:xfrm>
          <a:prstGeom prst="rect">
            <a:avLst/>
          </a:prstGeom>
          <a:noFill/>
        </p:spPr>
        <p:txBody>
          <a:bodyPr wrap="square" rtlCol="0">
            <a:spAutoFit/>
          </a:bodyPr>
          <a:lstStyle/>
          <a:p>
            <a:pPr algn="just"/>
            <a:r>
              <a:rPr lang="en" altLang="zh-CN" sz="2000" dirty="0">
                <a:solidFill>
                  <a:schemeClr val="bg1">
                    <a:lumMod val="75000"/>
                  </a:schemeClr>
                </a:solidFill>
              </a:rPr>
              <a:t>Automatic cutting control is a kind of complex task in the field of robotic manipulation of deformable objects. It is difficult to describe the cutting process analytically because of the time-varying nonlinear dynamics [6]. </a:t>
            </a:r>
            <a:r>
              <a:rPr lang="en" altLang="zh-CN" sz="2000" dirty="0" err="1">
                <a:solidFill>
                  <a:schemeClr val="bg1">
                    <a:lumMod val="75000"/>
                  </a:schemeClr>
                </a:solidFill>
              </a:rPr>
              <a:t>Gemici</a:t>
            </a:r>
            <a:r>
              <a:rPr lang="en" altLang="zh-CN" sz="2000" dirty="0">
                <a:solidFill>
                  <a:schemeClr val="bg1">
                    <a:lumMod val="75000"/>
                  </a:schemeClr>
                </a:solidFill>
              </a:rPr>
              <a:t> et al. propose a method to model and learn physical properties (e.g.,</a:t>
            </a:r>
            <a:r>
              <a:rPr lang="zh-CN" altLang="en-US" sz="2000" dirty="0">
                <a:solidFill>
                  <a:schemeClr val="bg1">
                    <a:lumMod val="75000"/>
                  </a:schemeClr>
                </a:solidFill>
              </a:rPr>
              <a:t> </a:t>
            </a:r>
            <a:r>
              <a:rPr lang="en" altLang="zh-CN" sz="2000" dirty="0">
                <a:solidFill>
                  <a:schemeClr val="bg1">
                    <a:lumMod val="75000"/>
                  </a:schemeClr>
                </a:solidFill>
              </a:rPr>
              <a:t>hardness, elasticity, adhesiveness, etc.)</a:t>
            </a:r>
            <a:r>
              <a:rPr lang="zh-CN" altLang="en-US" sz="3200" dirty="0">
                <a:solidFill>
                  <a:schemeClr val="bg1">
                    <a:lumMod val="75000"/>
                  </a:schemeClr>
                </a:solidFill>
              </a:rPr>
              <a:t> </a:t>
            </a:r>
            <a:r>
              <a:rPr lang="en" altLang="zh-CN" sz="2000" dirty="0">
                <a:solidFill>
                  <a:schemeClr val="bg1">
                    <a:lumMod val="75000"/>
                  </a:schemeClr>
                </a:solidFill>
              </a:rPr>
              <a:t>of the deformable objects based on haptic sensory, which can be used to cut and separate different kinds of food (e.g., tomatoes, bread, tofu, etc.) [10]. </a:t>
            </a:r>
            <a:r>
              <a:rPr lang="en" altLang="zh-CN" sz="2000" dirty="0" err="1">
                <a:solidFill>
                  <a:schemeClr val="bg1">
                    <a:lumMod val="75000"/>
                  </a:schemeClr>
                </a:solidFill>
              </a:rPr>
              <a:t>Straizys</a:t>
            </a:r>
            <a:r>
              <a:rPr lang="en" altLang="zh-CN" sz="2000" dirty="0">
                <a:solidFill>
                  <a:schemeClr val="bg1">
                    <a:lumMod val="75000"/>
                  </a:schemeClr>
                </a:solidFill>
              </a:rPr>
              <a:t> et al. propose a strategy of cutting along the boundary between two soft mediums [11]. A binary classifier based on the joint torque measurements is trained to determine the probability that the cutting tool is in the certain medium and adjust the trajectory accordingly. Mu et al. divide cutting into three stages: press, push, and slice, and design controllers are based on force feedback to achieve the automatic cutting of food [12]. However, the tissue’s deformation during the cutting process is not studied. A hybrid force/vision control is proposed in [13], which uses a dual robot system, one for cutting while the other for pulling to minimize deformation, </a:t>
            </a:r>
            <a:r>
              <a:rPr lang="en" altLang="zh-CN" sz="2000" dirty="0">
                <a:highlight>
                  <a:srgbClr val="FFFF00"/>
                </a:highlight>
              </a:rPr>
              <a:t>yet the dual robot system cannot be fulfilled in some cases. </a:t>
            </a:r>
            <a:endParaRPr lang="zh-CN" altLang="en-US" sz="2000" dirty="0">
              <a:highlight>
                <a:srgbClr val="FFFF00"/>
              </a:highlight>
            </a:endParaRPr>
          </a:p>
        </p:txBody>
      </p:sp>
      <p:sp>
        <p:nvSpPr>
          <p:cNvPr id="8" name="文本框 7">
            <a:extLst>
              <a:ext uri="{FF2B5EF4-FFF2-40B4-BE49-F238E27FC236}">
                <a16:creationId xmlns:a16="http://schemas.microsoft.com/office/drawing/2014/main" id="{4A327ECE-4CB6-5B44-A58E-C5BFAA9C0E2C}"/>
              </a:ext>
            </a:extLst>
          </p:cNvPr>
          <p:cNvSpPr txBox="1"/>
          <p:nvPr/>
        </p:nvSpPr>
        <p:spPr>
          <a:xfrm>
            <a:off x="419723" y="943646"/>
            <a:ext cx="1107996" cy="461665"/>
          </a:xfrm>
          <a:prstGeom prst="rect">
            <a:avLst/>
          </a:prstGeom>
          <a:noFill/>
        </p:spPr>
        <p:txBody>
          <a:bodyPr wrap="none" rtlCol="0">
            <a:spAutoFit/>
          </a:bodyPr>
          <a:lstStyle/>
          <a:p>
            <a:r>
              <a:rPr kumimoji="1" lang="zh-CN" altLang="en-US" sz="2400" dirty="0"/>
              <a:t>例子：</a:t>
            </a:r>
          </a:p>
        </p:txBody>
      </p:sp>
      <p:sp>
        <p:nvSpPr>
          <p:cNvPr id="10" name="文本框 9">
            <a:extLst>
              <a:ext uri="{FF2B5EF4-FFF2-40B4-BE49-F238E27FC236}">
                <a16:creationId xmlns:a16="http://schemas.microsoft.com/office/drawing/2014/main" id="{A6B0BCBF-89E6-A746-BA7B-B6838EB699EC}"/>
              </a:ext>
            </a:extLst>
          </p:cNvPr>
          <p:cNvSpPr txBox="1"/>
          <p:nvPr/>
        </p:nvSpPr>
        <p:spPr>
          <a:xfrm>
            <a:off x="8940284" y="4686158"/>
            <a:ext cx="1620957" cy="400110"/>
          </a:xfrm>
          <a:prstGeom prst="rect">
            <a:avLst/>
          </a:prstGeom>
          <a:solidFill>
            <a:schemeClr val="bg1"/>
          </a:solidFill>
          <a:ln w="25400">
            <a:solidFill>
              <a:schemeClr val="accent1"/>
            </a:solidFill>
          </a:ln>
        </p:spPr>
        <p:txBody>
          <a:bodyPr wrap="none" rtlCol="0">
            <a:spAutoFit/>
          </a:bodyPr>
          <a:lstStyle/>
          <a:p>
            <a:r>
              <a:rPr kumimoji="1" lang="en-US" altLang="zh-CN" sz="2000" b="1" dirty="0"/>
              <a:t>Limitation 2</a:t>
            </a:r>
            <a:endParaRPr kumimoji="1" lang="zh-CN" altLang="en-US" sz="2000" b="1" dirty="0"/>
          </a:p>
        </p:txBody>
      </p:sp>
    </p:spTree>
    <p:extLst>
      <p:ext uri="{BB962C8B-B14F-4D97-AF65-F5344CB8AC3E}">
        <p14:creationId xmlns:p14="http://schemas.microsoft.com/office/powerpoint/2010/main" val="1798633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22" name="文本框 21">
            <a:extLst>
              <a:ext uri="{FF2B5EF4-FFF2-40B4-BE49-F238E27FC236}">
                <a16:creationId xmlns:a16="http://schemas.microsoft.com/office/drawing/2014/main" id="{88E5CA88-C172-1E4A-9AAC-7EC4FF390DC4}"/>
              </a:ext>
            </a:extLst>
          </p:cNvPr>
          <p:cNvSpPr txBox="1"/>
          <p:nvPr/>
        </p:nvSpPr>
        <p:spPr>
          <a:xfrm>
            <a:off x="3704601" y="747476"/>
            <a:ext cx="4263742" cy="523220"/>
          </a:xfrm>
          <a:prstGeom prst="rect">
            <a:avLst/>
          </a:prstGeom>
          <a:noFill/>
        </p:spPr>
        <p:txBody>
          <a:bodyPr wrap="square" rtlCol="0">
            <a:spAutoFit/>
          </a:bodyPr>
          <a:lstStyle/>
          <a:p>
            <a:pPr algn="just"/>
            <a:r>
              <a:rPr kumimoji="1" lang="zh-CN" altLang="en-US" sz="2800" b="1" dirty="0">
                <a:solidFill>
                  <a:srgbClr val="C00000"/>
                </a:solidFill>
              </a:rPr>
              <a:t>为什么</a:t>
            </a:r>
            <a:r>
              <a:rPr kumimoji="1" lang="zh-CN" altLang="en-US" sz="2800" b="1" dirty="0"/>
              <a:t>要做该研究？？？</a:t>
            </a:r>
            <a:endParaRPr kumimoji="1" lang="en-US" altLang="zh-CN" sz="2800" b="1" dirty="0"/>
          </a:p>
        </p:txBody>
      </p:sp>
      <p:sp>
        <p:nvSpPr>
          <p:cNvPr id="2" name="三角形 1">
            <a:extLst>
              <a:ext uri="{FF2B5EF4-FFF2-40B4-BE49-F238E27FC236}">
                <a16:creationId xmlns:a16="http://schemas.microsoft.com/office/drawing/2014/main" id="{7A22BD1B-B77A-A543-8595-2916B454E81A}"/>
              </a:ext>
            </a:extLst>
          </p:cNvPr>
          <p:cNvSpPr/>
          <p:nvPr/>
        </p:nvSpPr>
        <p:spPr>
          <a:xfrm rot="10800000">
            <a:off x="625799" y="1804173"/>
            <a:ext cx="3537857" cy="4101249"/>
          </a:xfrm>
          <a:prstGeom prst="triangl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圆角矩形 2">
            <a:extLst>
              <a:ext uri="{FF2B5EF4-FFF2-40B4-BE49-F238E27FC236}">
                <a16:creationId xmlns:a16="http://schemas.microsoft.com/office/drawing/2014/main" id="{3692F3E5-0D1B-A042-BF6B-4798414469B8}"/>
              </a:ext>
            </a:extLst>
          </p:cNvPr>
          <p:cNvSpPr/>
          <p:nvPr/>
        </p:nvSpPr>
        <p:spPr>
          <a:xfrm>
            <a:off x="1808260" y="5900212"/>
            <a:ext cx="1172933" cy="449705"/>
          </a:xfrm>
          <a:prstGeom prst="round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rPr>
              <a:t>Aim</a:t>
            </a:r>
            <a:endParaRPr kumimoji="1" lang="zh-CN" altLang="en-US" b="1" dirty="0">
              <a:solidFill>
                <a:schemeClr val="bg1"/>
              </a:solidFill>
            </a:endParaRPr>
          </a:p>
        </p:txBody>
      </p:sp>
      <p:sp>
        <p:nvSpPr>
          <p:cNvPr id="11" name="圆角矩形 10">
            <a:extLst>
              <a:ext uri="{FF2B5EF4-FFF2-40B4-BE49-F238E27FC236}">
                <a16:creationId xmlns:a16="http://schemas.microsoft.com/office/drawing/2014/main" id="{C059AA19-E5BA-3245-8081-069642950358}"/>
              </a:ext>
            </a:extLst>
          </p:cNvPr>
          <p:cNvSpPr/>
          <p:nvPr/>
        </p:nvSpPr>
        <p:spPr>
          <a:xfrm>
            <a:off x="1258153" y="1321020"/>
            <a:ext cx="2446448" cy="449705"/>
          </a:xfrm>
          <a:prstGeom prst="round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rPr>
              <a:t>Background</a:t>
            </a:r>
            <a:endParaRPr kumimoji="1" lang="zh-CN" altLang="en-US" b="1" dirty="0">
              <a:solidFill>
                <a:schemeClr val="bg1"/>
              </a:solidFill>
            </a:endParaRPr>
          </a:p>
        </p:txBody>
      </p:sp>
      <p:sp>
        <p:nvSpPr>
          <p:cNvPr id="14" name="文本框 13">
            <a:extLst>
              <a:ext uri="{FF2B5EF4-FFF2-40B4-BE49-F238E27FC236}">
                <a16:creationId xmlns:a16="http://schemas.microsoft.com/office/drawing/2014/main" id="{493F4E90-A45B-664E-879A-54095FA95A04}"/>
              </a:ext>
            </a:extLst>
          </p:cNvPr>
          <p:cNvSpPr txBox="1"/>
          <p:nvPr/>
        </p:nvSpPr>
        <p:spPr>
          <a:xfrm>
            <a:off x="4251489" y="3460562"/>
            <a:ext cx="7852526" cy="1200329"/>
          </a:xfrm>
          <a:prstGeom prst="rect">
            <a:avLst/>
          </a:prstGeom>
          <a:noFill/>
          <a:ln w="25400">
            <a:solidFill>
              <a:schemeClr val="accent1"/>
            </a:solidFill>
          </a:ln>
        </p:spPr>
        <p:txBody>
          <a:bodyPr wrap="square" rtlCol="0">
            <a:spAutoFit/>
          </a:bodyPr>
          <a:lstStyle/>
          <a:p>
            <a:pPr algn="just"/>
            <a:r>
              <a:rPr kumimoji="1" lang="zh-CN" altLang="en-US" sz="2400" dirty="0"/>
              <a:t>前人工作</a:t>
            </a:r>
            <a:r>
              <a:rPr kumimoji="1" lang="en-US" altLang="zh-CN" sz="2400" dirty="0"/>
              <a:t>(What is known)</a:t>
            </a:r>
          </a:p>
          <a:p>
            <a:pPr marL="342900" indent="-342900" algn="just">
              <a:buFont typeface="Arial" panose="020B0604020202020204" pitchFamily="34" charset="0"/>
              <a:buChar char="•"/>
            </a:pPr>
            <a:r>
              <a:rPr kumimoji="1" lang="zh-CN" altLang="en-US" sz="2400" dirty="0"/>
              <a:t>让读者了解最新的研究做成什么样了，局限是什么</a:t>
            </a:r>
            <a:endParaRPr kumimoji="1" lang="en-US" altLang="zh-CN" sz="2400" dirty="0"/>
          </a:p>
          <a:p>
            <a:pPr marL="342900" indent="-342900" algn="just">
              <a:buFont typeface="Arial" panose="020B0604020202020204" pitchFamily="34" charset="0"/>
              <a:buChar char="•"/>
            </a:pPr>
            <a:r>
              <a:rPr kumimoji="1" lang="zh-CN" altLang="en-US" sz="2400" b="1" dirty="0">
                <a:solidFill>
                  <a:srgbClr val="C00000"/>
                </a:solidFill>
              </a:rPr>
              <a:t>切忌文献堆砌</a:t>
            </a:r>
            <a:r>
              <a:rPr kumimoji="1" lang="en-US" altLang="zh-CN" sz="2400" dirty="0"/>
              <a:t>——</a:t>
            </a:r>
            <a:r>
              <a:rPr kumimoji="1" lang="zh-CN" altLang="en-US" sz="2400" dirty="0"/>
              <a:t>按</a:t>
            </a:r>
            <a:r>
              <a:rPr kumimoji="1" lang="en-US" altLang="zh-CN" sz="2400" dirty="0"/>
              <a:t>Claim</a:t>
            </a:r>
            <a:r>
              <a:rPr kumimoji="1" lang="zh-CN" altLang="en-US" sz="2400" dirty="0"/>
              <a:t>、</a:t>
            </a:r>
            <a:r>
              <a:rPr kumimoji="1" lang="en-US" altLang="zh-CN" sz="2400" dirty="0"/>
              <a:t>Describe</a:t>
            </a:r>
            <a:r>
              <a:rPr kumimoji="1" lang="zh-CN" altLang="en-US" sz="2400" dirty="0"/>
              <a:t>、</a:t>
            </a:r>
            <a:r>
              <a:rPr kumimoji="1" lang="en-US" altLang="zh-CN" sz="2400" dirty="0"/>
              <a:t>Limitation</a:t>
            </a:r>
            <a:r>
              <a:rPr kumimoji="1" lang="zh-CN" altLang="en-US" sz="2400" dirty="0"/>
              <a:t>叙述</a:t>
            </a:r>
          </a:p>
        </p:txBody>
      </p:sp>
      <p:sp>
        <p:nvSpPr>
          <p:cNvPr id="18" name="文本框 17">
            <a:extLst>
              <a:ext uri="{FF2B5EF4-FFF2-40B4-BE49-F238E27FC236}">
                <a16:creationId xmlns:a16="http://schemas.microsoft.com/office/drawing/2014/main" id="{B3E1057E-515F-3949-93D3-5C1F866F5582}"/>
              </a:ext>
            </a:extLst>
          </p:cNvPr>
          <p:cNvSpPr txBox="1"/>
          <p:nvPr/>
        </p:nvSpPr>
        <p:spPr>
          <a:xfrm>
            <a:off x="4251489" y="1359679"/>
            <a:ext cx="7852527" cy="830997"/>
          </a:xfrm>
          <a:prstGeom prst="rect">
            <a:avLst/>
          </a:prstGeom>
          <a:noFill/>
          <a:ln w="25400">
            <a:solidFill>
              <a:schemeClr val="accent1"/>
            </a:solidFill>
          </a:ln>
        </p:spPr>
        <p:txBody>
          <a:bodyPr wrap="square" rtlCol="0">
            <a:spAutoFit/>
          </a:bodyPr>
          <a:lstStyle/>
          <a:p>
            <a:pPr algn="just"/>
            <a:r>
              <a:rPr kumimoji="1" lang="zh-CN" altLang="en-US" sz="2400" dirty="0"/>
              <a:t>问题背景</a:t>
            </a:r>
            <a:endParaRPr kumimoji="1" lang="en-US" altLang="zh-CN" sz="2400" dirty="0"/>
          </a:p>
          <a:p>
            <a:pPr marL="342900" indent="-342900" algn="just">
              <a:buFont typeface="Arial" panose="020B0604020202020204" pitchFamily="34" charset="0"/>
              <a:buChar char="•"/>
            </a:pPr>
            <a:r>
              <a:rPr kumimoji="1" lang="zh-CN" altLang="en-US" sz="2400" dirty="0"/>
              <a:t>为了确保读者具备足够的知识来理解你工作的重要性！</a:t>
            </a:r>
          </a:p>
        </p:txBody>
      </p:sp>
      <p:sp>
        <p:nvSpPr>
          <p:cNvPr id="20" name="文本框 19">
            <a:extLst>
              <a:ext uri="{FF2B5EF4-FFF2-40B4-BE49-F238E27FC236}">
                <a16:creationId xmlns:a16="http://schemas.microsoft.com/office/drawing/2014/main" id="{1DFAB6D6-1098-A640-9DD3-0370D8A49015}"/>
              </a:ext>
            </a:extLst>
          </p:cNvPr>
          <p:cNvSpPr txBox="1"/>
          <p:nvPr/>
        </p:nvSpPr>
        <p:spPr>
          <a:xfrm>
            <a:off x="4251489" y="2368846"/>
            <a:ext cx="7852526" cy="830997"/>
          </a:xfrm>
          <a:prstGeom prst="rect">
            <a:avLst/>
          </a:prstGeom>
          <a:noFill/>
          <a:ln w="25400">
            <a:solidFill>
              <a:schemeClr val="accent1"/>
            </a:solidFill>
          </a:ln>
        </p:spPr>
        <p:txBody>
          <a:bodyPr wrap="square" rtlCol="0">
            <a:spAutoFit/>
          </a:bodyPr>
          <a:lstStyle/>
          <a:p>
            <a:pPr algn="just"/>
            <a:r>
              <a:rPr kumimoji="1" lang="zh-CN" altLang="en-US" sz="2400" dirty="0"/>
              <a:t>问题的科学描述</a:t>
            </a:r>
            <a:endParaRPr kumimoji="1" lang="en-US" altLang="zh-CN" sz="2400" dirty="0"/>
          </a:p>
          <a:p>
            <a:pPr marL="342900" indent="-342900" algn="just">
              <a:buFont typeface="Arial" panose="020B0604020202020204" pitchFamily="34" charset="0"/>
              <a:buChar char="•"/>
            </a:pPr>
            <a:r>
              <a:rPr kumimoji="1" lang="zh-CN" altLang="en-US" sz="2400" dirty="0"/>
              <a:t>让读者对你要解决的问题有一个大致的了解</a:t>
            </a:r>
          </a:p>
        </p:txBody>
      </p:sp>
      <p:sp>
        <p:nvSpPr>
          <p:cNvPr id="19" name="右箭头 18">
            <a:extLst>
              <a:ext uri="{FF2B5EF4-FFF2-40B4-BE49-F238E27FC236}">
                <a16:creationId xmlns:a16="http://schemas.microsoft.com/office/drawing/2014/main" id="{FD6AEB6C-3874-3B41-842B-3AC1D9495879}"/>
              </a:ext>
            </a:extLst>
          </p:cNvPr>
          <p:cNvSpPr/>
          <p:nvPr/>
        </p:nvSpPr>
        <p:spPr>
          <a:xfrm rot="5400000">
            <a:off x="7472723" y="2083710"/>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右箭头 15">
            <a:extLst>
              <a:ext uri="{FF2B5EF4-FFF2-40B4-BE49-F238E27FC236}">
                <a16:creationId xmlns:a16="http://schemas.microsoft.com/office/drawing/2014/main" id="{94E6E3FF-F769-EB42-B096-E8400CA812ED}"/>
              </a:ext>
            </a:extLst>
          </p:cNvPr>
          <p:cNvSpPr/>
          <p:nvPr/>
        </p:nvSpPr>
        <p:spPr>
          <a:xfrm rot="5400000">
            <a:off x="7472723" y="3121916"/>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2B2E221A-3358-3B4F-A18A-3B5E6969EF2F}"/>
              </a:ext>
            </a:extLst>
          </p:cNvPr>
          <p:cNvSpPr txBox="1"/>
          <p:nvPr/>
        </p:nvSpPr>
        <p:spPr>
          <a:xfrm>
            <a:off x="4251489" y="4824749"/>
            <a:ext cx="7852526" cy="1569660"/>
          </a:xfrm>
          <a:prstGeom prst="rect">
            <a:avLst/>
          </a:prstGeom>
          <a:noFill/>
          <a:ln w="25400">
            <a:solidFill>
              <a:schemeClr val="accent1"/>
            </a:solidFill>
          </a:ln>
        </p:spPr>
        <p:txBody>
          <a:bodyPr wrap="square" rtlCol="0">
            <a:spAutoFit/>
          </a:bodyPr>
          <a:lstStyle/>
          <a:p>
            <a:pPr algn="just"/>
            <a:r>
              <a:rPr kumimoji="1" lang="zh-CN" altLang="en-US" sz="2400" dirty="0"/>
              <a:t>本文研究的内容及其必要性</a:t>
            </a:r>
            <a:r>
              <a:rPr kumimoji="1" lang="en-US" altLang="zh-CN" sz="2400" dirty="0"/>
              <a:t> (What is not known)</a:t>
            </a:r>
          </a:p>
          <a:p>
            <a:pPr marL="342900" indent="-342900" algn="just">
              <a:buFont typeface="Arial" panose="020B0604020202020204" pitchFamily="34" charset="0"/>
              <a:buChar char="•"/>
            </a:pPr>
            <a:r>
              <a:rPr kumimoji="1" lang="zh-CN" altLang="en-US" sz="2400" dirty="0"/>
              <a:t>清晰地描述你的问题</a:t>
            </a:r>
            <a:endParaRPr kumimoji="1" lang="en-US" altLang="zh-CN" sz="2400" dirty="0"/>
          </a:p>
          <a:p>
            <a:pPr marL="342900" indent="-342900" algn="just">
              <a:buFont typeface="Arial" panose="020B0604020202020204" pitchFamily="34" charset="0"/>
              <a:buChar char="•"/>
            </a:pPr>
            <a:r>
              <a:rPr kumimoji="1" lang="zh-CN" altLang="en-US" sz="2400" dirty="0"/>
              <a:t>使用诸如“</a:t>
            </a:r>
            <a:r>
              <a:rPr kumimoji="1" lang="en-US" altLang="zh-CN" sz="2400" dirty="0"/>
              <a:t>However</a:t>
            </a:r>
            <a:r>
              <a:rPr kumimoji="1" lang="zh-CN" altLang="en-US" sz="2400" dirty="0"/>
              <a:t>”之类的关键词</a:t>
            </a:r>
            <a:endParaRPr kumimoji="1" lang="en-US" altLang="zh-CN" sz="2400" dirty="0"/>
          </a:p>
          <a:p>
            <a:pPr marL="342900" indent="-342900" algn="just">
              <a:buFont typeface="Arial" panose="020B0604020202020204" pitchFamily="34" charset="0"/>
              <a:buChar char="•"/>
            </a:pPr>
            <a:r>
              <a:rPr kumimoji="1" lang="zh-CN" altLang="en-US" sz="2400" dirty="0"/>
              <a:t>说清你的</a:t>
            </a:r>
            <a:r>
              <a:rPr kumimoji="1" lang="en-US" altLang="zh-CN" sz="2400" dirty="0"/>
              <a:t>contribution</a:t>
            </a:r>
          </a:p>
        </p:txBody>
      </p:sp>
      <p:sp>
        <p:nvSpPr>
          <p:cNvPr id="17" name="右箭头 16">
            <a:extLst>
              <a:ext uri="{FF2B5EF4-FFF2-40B4-BE49-F238E27FC236}">
                <a16:creationId xmlns:a16="http://schemas.microsoft.com/office/drawing/2014/main" id="{A5A64626-25EF-E944-81D4-FC50211C5E65}"/>
              </a:ext>
            </a:extLst>
          </p:cNvPr>
          <p:cNvSpPr/>
          <p:nvPr/>
        </p:nvSpPr>
        <p:spPr>
          <a:xfrm rot="5400000">
            <a:off x="10822943" y="4561549"/>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2416911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14" name="文本框 13">
            <a:extLst>
              <a:ext uri="{FF2B5EF4-FFF2-40B4-BE49-F238E27FC236}">
                <a16:creationId xmlns:a16="http://schemas.microsoft.com/office/drawing/2014/main" id="{16D31808-ADDC-4B43-B66D-F1207C98FAC7}"/>
              </a:ext>
            </a:extLst>
          </p:cNvPr>
          <p:cNvSpPr txBox="1"/>
          <p:nvPr/>
        </p:nvSpPr>
        <p:spPr>
          <a:xfrm>
            <a:off x="218387" y="1189785"/>
            <a:ext cx="11453221" cy="5940088"/>
          </a:xfrm>
          <a:prstGeom prst="rect">
            <a:avLst/>
          </a:prstGeom>
          <a:noFill/>
        </p:spPr>
        <p:txBody>
          <a:bodyPr wrap="square" rtlCol="0">
            <a:spAutoFit/>
          </a:bodyPr>
          <a:lstStyle/>
          <a:p>
            <a:pPr algn="just"/>
            <a:r>
              <a:rPr lang="en" altLang="zh-CN" b="1" dirty="0">
                <a:solidFill>
                  <a:srgbClr val="C00000"/>
                </a:solidFill>
                <a:highlight>
                  <a:srgbClr val="FFFF00"/>
                </a:highlight>
              </a:rPr>
              <a:t>Although</a:t>
            </a:r>
            <a:r>
              <a:rPr lang="en" altLang="zh-CN" dirty="0">
                <a:highlight>
                  <a:srgbClr val="FFFF00"/>
                </a:highlight>
              </a:rPr>
              <a:t> the inverse LQ optimal control problem can be seen as a special case of the IOC problem for general nonlinear systems [8, 16, 24, 25, 27, 29], the special structure of the LQ formulation allows for precise answers to structural identifiability, and in the finite time horizon case for the identification of a linear time-varying system from a limited amount of data. Further, to the best of our knowledge, the IOC problem for “indistinguishable" agents </a:t>
            </a:r>
            <a:r>
              <a:rPr lang="en" altLang="zh-CN" b="1" dirty="0">
                <a:solidFill>
                  <a:srgbClr val="C00000"/>
                </a:solidFill>
                <a:highlight>
                  <a:srgbClr val="FFFF00"/>
                </a:highlight>
              </a:rPr>
              <a:t>has not been considered </a:t>
            </a:r>
            <a:r>
              <a:rPr lang="en" altLang="zh-CN" dirty="0">
                <a:highlight>
                  <a:srgbClr val="FFFF00"/>
                </a:highlight>
              </a:rPr>
              <a:t>in existing literatures.</a:t>
            </a:r>
          </a:p>
          <a:p>
            <a:pPr algn="just"/>
            <a:endParaRPr lang="en" altLang="zh-CN" dirty="0"/>
          </a:p>
          <a:p>
            <a:pPr algn="just"/>
            <a:r>
              <a:rPr lang="en" altLang="zh-CN" dirty="0">
                <a:solidFill>
                  <a:schemeClr val="bg1">
                    <a:lumMod val="75000"/>
                  </a:schemeClr>
                </a:solidFill>
              </a:rPr>
              <a:t>In this work, we consider the linear-quadratic discrete</a:t>
            </a:r>
            <a:r>
              <a:rPr lang="en-US" altLang="zh-CN" dirty="0">
                <a:solidFill>
                  <a:schemeClr val="bg1">
                    <a:lumMod val="75000"/>
                  </a:schemeClr>
                </a:solidFill>
              </a:rPr>
              <a:t>-</a:t>
            </a:r>
            <a:r>
              <a:rPr lang="en" altLang="zh-CN" dirty="0">
                <a:solidFill>
                  <a:schemeClr val="bg1">
                    <a:lumMod val="75000"/>
                  </a:schemeClr>
                </a:solidFill>
              </a:rPr>
              <a:t>time</a:t>
            </a:r>
            <a:r>
              <a:rPr lang="zh-CN" altLang="en-US" dirty="0">
                <a:solidFill>
                  <a:schemeClr val="bg1">
                    <a:lumMod val="75000"/>
                  </a:schemeClr>
                </a:solidFill>
              </a:rPr>
              <a:t> </a:t>
            </a:r>
            <a:r>
              <a:rPr lang="en-US" altLang="zh-CN" dirty="0">
                <a:solidFill>
                  <a:schemeClr val="bg1">
                    <a:lumMod val="75000"/>
                  </a:schemeClr>
                </a:solidFill>
              </a:rPr>
              <a:t>fi</a:t>
            </a:r>
            <a:r>
              <a:rPr lang="en" altLang="zh-CN" dirty="0" err="1">
                <a:solidFill>
                  <a:schemeClr val="bg1">
                    <a:lumMod val="75000"/>
                  </a:schemeClr>
                </a:solidFill>
              </a:rPr>
              <a:t>nite</a:t>
            </a:r>
            <a:r>
              <a:rPr lang="en" altLang="zh-CN" dirty="0">
                <a:solidFill>
                  <a:schemeClr val="bg1">
                    <a:lumMod val="75000"/>
                  </a:schemeClr>
                </a:solidFill>
              </a:rPr>
              <a:t>-horizon IOC problem with indistinguishable observations. In particular, we assume that each agent is governed by a discrete-time finite-horizon Linear Quadratic Regulator (LQR). Moreover, in this initial work on “indistinguishable" agents, we also assume that there is no interaction between the agents. The main contribution is developing inverse LQ optimal control algorithms under the observations of “indistinguishable” agents. In particular:</a:t>
            </a:r>
          </a:p>
          <a:p>
            <a:pPr algn="just"/>
            <a:endParaRPr lang="en" altLang="zh-CN" dirty="0">
              <a:solidFill>
                <a:schemeClr val="bg1">
                  <a:lumMod val="75000"/>
                </a:schemeClr>
              </a:solidFill>
            </a:endParaRPr>
          </a:p>
          <a:p>
            <a:pPr algn="just"/>
            <a:r>
              <a:rPr lang="en" altLang="zh-CN" dirty="0">
                <a:solidFill>
                  <a:schemeClr val="bg1">
                    <a:lumMod val="75000"/>
                  </a:schemeClr>
                </a:solidFill>
              </a:rPr>
              <a:t>(</a:t>
            </a:r>
            <a:r>
              <a:rPr lang="en" altLang="zh-CN" dirty="0" err="1">
                <a:solidFill>
                  <a:schemeClr val="bg1">
                    <a:lumMod val="75000"/>
                  </a:schemeClr>
                </a:solidFill>
              </a:rPr>
              <a:t>i</a:t>
            </a:r>
            <a:r>
              <a:rPr lang="en" altLang="zh-CN" dirty="0">
                <a:solidFill>
                  <a:schemeClr val="bg1">
                    <a:lumMod val="75000"/>
                  </a:schemeClr>
                </a:solidFill>
              </a:rPr>
              <a:t>) We show that the corresponding model structure is strictly globally identifiable.</a:t>
            </a:r>
          </a:p>
          <a:p>
            <a:pPr algn="just"/>
            <a:r>
              <a:rPr lang="en" altLang="zh-CN" dirty="0">
                <a:solidFill>
                  <a:schemeClr val="bg1">
                    <a:lumMod val="75000"/>
                  </a:schemeClr>
                </a:solidFill>
              </a:rPr>
              <a:t>(ii) In the case of exact measurements, we formulate a convex optimization problem and prove that the unique globally optimal solution is the quadratic cost term of interest.</a:t>
            </a:r>
          </a:p>
          <a:p>
            <a:pPr algn="just"/>
            <a:r>
              <a:rPr lang="en" altLang="zh-CN" dirty="0">
                <a:solidFill>
                  <a:schemeClr val="bg1">
                    <a:lumMod val="75000"/>
                  </a:schemeClr>
                </a:solidFill>
              </a:rPr>
              <a:t>(iii) In the case of noisy observations, we formulate an estimator of the sought quadratic cost term as the unique globally optimal solution to a </a:t>
            </a:r>
            <a:r>
              <a:rPr lang="en" altLang="zh-CN" dirty="0" err="1">
                <a:solidFill>
                  <a:schemeClr val="bg1">
                    <a:lumMod val="75000"/>
                  </a:schemeClr>
                </a:solidFill>
              </a:rPr>
              <a:t>modied</a:t>
            </a:r>
            <a:r>
              <a:rPr lang="en" altLang="zh-CN" dirty="0">
                <a:solidFill>
                  <a:schemeClr val="bg1">
                    <a:lumMod val="75000"/>
                  </a:schemeClr>
                </a:solidFill>
              </a:rPr>
              <a:t> convex optimization problem. Moreover, we also show that this estimator is (asymptotically) statistically consistent.</a:t>
            </a:r>
          </a:p>
          <a:p>
            <a:pPr algn="just"/>
            <a:endParaRPr lang="en" altLang="zh-CN" dirty="0"/>
          </a:p>
          <a:p>
            <a:pPr algn="just"/>
            <a:endParaRPr lang="en" altLang="zh-CN" dirty="0"/>
          </a:p>
          <a:p>
            <a:pPr algn="just"/>
            <a:endParaRPr lang="zh-CN" altLang="en-US" sz="2000" dirty="0">
              <a:solidFill>
                <a:schemeClr val="bg1">
                  <a:lumMod val="75000"/>
                </a:schemeClr>
              </a:solidFill>
            </a:endParaRPr>
          </a:p>
        </p:txBody>
      </p:sp>
      <p:sp>
        <p:nvSpPr>
          <p:cNvPr id="2" name="文本框 1">
            <a:extLst>
              <a:ext uri="{FF2B5EF4-FFF2-40B4-BE49-F238E27FC236}">
                <a16:creationId xmlns:a16="http://schemas.microsoft.com/office/drawing/2014/main" id="{E7D98D42-CFE8-3344-85F9-73F1BB616BED}"/>
              </a:ext>
            </a:extLst>
          </p:cNvPr>
          <p:cNvSpPr txBox="1"/>
          <p:nvPr/>
        </p:nvSpPr>
        <p:spPr>
          <a:xfrm>
            <a:off x="218387" y="728120"/>
            <a:ext cx="1107996" cy="461665"/>
          </a:xfrm>
          <a:prstGeom prst="rect">
            <a:avLst/>
          </a:prstGeom>
          <a:noFill/>
        </p:spPr>
        <p:txBody>
          <a:bodyPr wrap="none" rtlCol="0">
            <a:spAutoFit/>
          </a:bodyPr>
          <a:lstStyle/>
          <a:p>
            <a:r>
              <a:rPr kumimoji="1" lang="zh-CN" altLang="en-US" sz="2400" dirty="0"/>
              <a:t>例子：</a:t>
            </a:r>
          </a:p>
        </p:txBody>
      </p:sp>
      <p:sp>
        <p:nvSpPr>
          <p:cNvPr id="8" name="文本框 7">
            <a:extLst>
              <a:ext uri="{FF2B5EF4-FFF2-40B4-BE49-F238E27FC236}">
                <a16:creationId xmlns:a16="http://schemas.microsoft.com/office/drawing/2014/main" id="{C95B58FC-846A-0848-B38E-09F8AFD44E14}"/>
              </a:ext>
            </a:extLst>
          </p:cNvPr>
          <p:cNvSpPr txBox="1"/>
          <p:nvPr/>
        </p:nvSpPr>
        <p:spPr>
          <a:xfrm>
            <a:off x="6096000" y="903755"/>
            <a:ext cx="2518638" cy="400110"/>
          </a:xfrm>
          <a:prstGeom prst="rect">
            <a:avLst/>
          </a:prstGeom>
          <a:solidFill>
            <a:schemeClr val="bg1"/>
          </a:solidFill>
          <a:ln w="25400">
            <a:solidFill>
              <a:schemeClr val="accent1"/>
            </a:solidFill>
          </a:ln>
        </p:spPr>
        <p:txBody>
          <a:bodyPr wrap="none" rtlCol="0">
            <a:spAutoFit/>
          </a:bodyPr>
          <a:lstStyle/>
          <a:p>
            <a:r>
              <a:rPr kumimoji="1" lang="en-US" altLang="zh-CN" sz="2000" b="1" dirty="0"/>
              <a:t>What is not known</a:t>
            </a:r>
            <a:endParaRPr kumimoji="1" lang="zh-CN" altLang="en-US" sz="2000" b="1" dirty="0"/>
          </a:p>
        </p:txBody>
      </p:sp>
    </p:spTree>
    <p:extLst>
      <p:ext uri="{BB962C8B-B14F-4D97-AF65-F5344CB8AC3E}">
        <p14:creationId xmlns:p14="http://schemas.microsoft.com/office/powerpoint/2010/main" val="103438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14" name="文本框 13">
            <a:extLst>
              <a:ext uri="{FF2B5EF4-FFF2-40B4-BE49-F238E27FC236}">
                <a16:creationId xmlns:a16="http://schemas.microsoft.com/office/drawing/2014/main" id="{16D31808-ADDC-4B43-B66D-F1207C98FAC7}"/>
              </a:ext>
            </a:extLst>
          </p:cNvPr>
          <p:cNvSpPr txBox="1"/>
          <p:nvPr/>
        </p:nvSpPr>
        <p:spPr>
          <a:xfrm>
            <a:off x="218387" y="1189785"/>
            <a:ext cx="11453221" cy="5940088"/>
          </a:xfrm>
          <a:prstGeom prst="rect">
            <a:avLst/>
          </a:prstGeom>
          <a:noFill/>
        </p:spPr>
        <p:txBody>
          <a:bodyPr wrap="square" rtlCol="0">
            <a:spAutoFit/>
          </a:bodyPr>
          <a:lstStyle/>
          <a:p>
            <a:pPr algn="just"/>
            <a:r>
              <a:rPr lang="en" altLang="zh-CN" dirty="0">
                <a:solidFill>
                  <a:schemeClr val="bg1">
                    <a:lumMod val="75000"/>
                  </a:schemeClr>
                </a:solidFill>
              </a:rPr>
              <a:t>Although the inverse LQ optimal control problem can be seen as a special case of the IOC problem for general nonlinear systems [8, 16, 24, 25, 27, 29], the special structure of the LQ formulation allows for precise answers to structural identifiability, and in the finite time horizon case for the identification of a linear time-varying system from a limited amount of data. Further, to the best of our knowledge, the IOC problem for “indistinguishable" agents has not been considered in existing literatures.</a:t>
            </a:r>
          </a:p>
          <a:p>
            <a:pPr algn="just"/>
            <a:endParaRPr lang="en" altLang="zh-CN" dirty="0"/>
          </a:p>
          <a:p>
            <a:pPr algn="just"/>
            <a:r>
              <a:rPr lang="en" altLang="zh-CN" dirty="0">
                <a:highlight>
                  <a:srgbClr val="FFFF00"/>
                </a:highlight>
              </a:rPr>
              <a:t>In this work, we consider the linear-quadratic discrete</a:t>
            </a:r>
            <a:r>
              <a:rPr lang="en-US" altLang="zh-CN" dirty="0">
                <a:highlight>
                  <a:srgbClr val="FFFF00"/>
                </a:highlight>
              </a:rPr>
              <a:t>-</a:t>
            </a:r>
            <a:r>
              <a:rPr lang="en" altLang="zh-CN" dirty="0">
                <a:highlight>
                  <a:srgbClr val="FFFF00"/>
                </a:highlight>
              </a:rPr>
              <a:t>time</a:t>
            </a:r>
            <a:r>
              <a:rPr lang="zh-CN" altLang="en-US" dirty="0">
                <a:highlight>
                  <a:srgbClr val="FFFF00"/>
                </a:highlight>
              </a:rPr>
              <a:t> </a:t>
            </a:r>
            <a:r>
              <a:rPr lang="en-US" altLang="zh-CN" dirty="0">
                <a:highlight>
                  <a:srgbClr val="FFFF00"/>
                </a:highlight>
              </a:rPr>
              <a:t>fi</a:t>
            </a:r>
            <a:r>
              <a:rPr lang="en" altLang="zh-CN" dirty="0" err="1">
                <a:highlight>
                  <a:srgbClr val="FFFF00"/>
                </a:highlight>
              </a:rPr>
              <a:t>nite</a:t>
            </a:r>
            <a:r>
              <a:rPr lang="en" altLang="zh-CN" dirty="0">
                <a:highlight>
                  <a:srgbClr val="FFFF00"/>
                </a:highlight>
              </a:rPr>
              <a:t>-horizon IOC problem with indistinguishable observations. In particular, we assume that each agent is governed by a discrete-time finite-horizon Linear Quadratic Regulator (LQR). Moreover, in this initial work on “indistinguishable" agents, we also assume that there is no interaction between the agents. </a:t>
            </a:r>
            <a:r>
              <a:rPr lang="en" altLang="zh-CN" dirty="0">
                <a:solidFill>
                  <a:schemeClr val="bg1">
                    <a:lumMod val="75000"/>
                  </a:schemeClr>
                </a:solidFill>
              </a:rPr>
              <a:t>The main contribution is developing inverse LQ optimal control algorithms under the observations of “indistinguishable” agents. In particular:</a:t>
            </a:r>
          </a:p>
          <a:p>
            <a:pPr algn="just"/>
            <a:endParaRPr lang="en" altLang="zh-CN" dirty="0">
              <a:solidFill>
                <a:schemeClr val="bg1">
                  <a:lumMod val="75000"/>
                </a:schemeClr>
              </a:solidFill>
            </a:endParaRPr>
          </a:p>
          <a:p>
            <a:pPr algn="just"/>
            <a:r>
              <a:rPr lang="en" altLang="zh-CN" dirty="0">
                <a:solidFill>
                  <a:schemeClr val="bg1">
                    <a:lumMod val="75000"/>
                  </a:schemeClr>
                </a:solidFill>
              </a:rPr>
              <a:t>(</a:t>
            </a:r>
            <a:r>
              <a:rPr lang="en" altLang="zh-CN" dirty="0" err="1">
                <a:solidFill>
                  <a:schemeClr val="bg1">
                    <a:lumMod val="75000"/>
                  </a:schemeClr>
                </a:solidFill>
              </a:rPr>
              <a:t>i</a:t>
            </a:r>
            <a:r>
              <a:rPr lang="en" altLang="zh-CN" dirty="0">
                <a:solidFill>
                  <a:schemeClr val="bg1">
                    <a:lumMod val="75000"/>
                  </a:schemeClr>
                </a:solidFill>
              </a:rPr>
              <a:t>) We show that the corresponding model structure is strictly globally identifiable.</a:t>
            </a:r>
          </a:p>
          <a:p>
            <a:pPr algn="just"/>
            <a:r>
              <a:rPr lang="en" altLang="zh-CN" dirty="0">
                <a:solidFill>
                  <a:schemeClr val="bg1">
                    <a:lumMod val="75000"/>
                  </a:schemeClr>
                </a:solidFill>
              </a:rPr>
              <a:t>(ii) In the case of exact measurements, we formulate a convex optimization problem and prove that the unique globally optimal solution is the quadratic cost term of interest.</a:t>
            </a:r>
          </a:p>
          <a:p>
            <a:pPr algn="just"/>
            <a:r>
              <a:rPr lang="en" altLang="zh-CN" dirty="0">
                <a:solidFill>
                  <a:schemeClr val="bg1">
                    <a:lumMod val="75000"/>
                  </a:schemeClr>
                </a:solidFill>
              </a:rPr>
              <a:t>(iii) In the case of noisy observations, we formulate an estimator of the sought quadratic cost term as the unique globally optimal solution to a </a:t>
            </a:r>
            <a:r>
              <a:rPr lang="en" altLang="zh-CN" dirty="0" err="1">
                <a:solidFill>
                  <a:schemeClr val="bg1">
                    <a:lumMod val="75000"/>
                  </a:schemeClr>
                </a:solidFill>
              </a:rPr>
              <a:t>modied</a:t>
            </a:r>
            <a:r>
              <a:rPr lang="en" altLang="zh-CN" dirty="0">
                <a:solidFill>
                  <a:schemeClr val="bg1">
                    <a:lumMod val="75000"/>
                  </a:schemeClr>
                </a:solidFill>
              </a:rPr>
              <a:t> convex optimization problem. Moreover, we also show that this estimator is (asymptotically) statistically consistent.</a:t>
            </a:r>
          </a:p>
          <a:p>
            <a:pPr algn="just"/>
            <a:endParaRPr lang="en" altLang="zh-CN" dirty="0"/>
          </a:p>
          <a:p>
            <a:pPr algn="just"/>
            <a:endParaRPr lang="en" altLang="zh-CN" dirty="0"/>
          </a:p>
          <a:p>
            <a:pPr algn="just"/>
            <a:endParaRPr lang="zh-CN" altLang="en-US" sz="2000" dirty="0">
              <a:solidFill>
                <a:schemeClr val="bg1">
                  <a:lumMod val="75000"/>
                </a:schemeClr>
              </a:solidFill>
            </a:endParaRPr>
          </a:p>
        </p:txBody>
      </p:sp>
      <p:sp>
        <p:nvSpPr>
          <p:cNvPr id="2" name="文本框 1">
            <a:extLst>
              <a:ext uri="{FF2B5EF4-FFF2-40B4-BE49-F238E27FC236}">
                <a16:creationId xmlns:a16="http://schemas.microsoft.com/office/drawing/2014/main" id="{E7D98D42-CFE8-3344-85F9-73F1BB616BED}"/>
              </a:ext>
            </a:extLst>
          </p:cNvPr>
          <p:cNvSpPr txBox="1"/>
          <p:nvPr/>
        </p:nvSpPr>
        <p:spPr>
          <a:xfrm>
            <a:off x="218387" y="728120"/>
            <a:ext cx="1107996" cy="461665"/>
          </a:xfrm>
          <a:prstGeom prst="rect">
            <a:avLst/>
          </a:prstGeom>
          <a:noFill/>
        </p:spPr>
        <p:txBody>
          <a:bodyPr wrap="none" rtlCol="0">
            <a:spAutoFit/>
          </a:bodyPr>
          <a:lstStyle/>
          <a:p>
            <a:r>
              <a:rPr kumimoji="1" lang="zh-CN" altLang="en-US" sz="2400" dirty="0"/>
              <a:t>例子：</a:t>
            </a:r>
          </a:p>
        </p:txBody>
      </p:sp>
      <p:sp>
        <p:nvSpPr>
          <p:cNvPr id="8" name="文本框 7">
            <a:extLst>
              <a:ext uri="{FF2B5EF4-FFF2-40B4-BE49-F238E27FC236}">
                <a16:creationId xmlns:a16="http://schemas.microsoft.com/office/drawing/2014/main" id="{C95B58FC-846A-0848-B38E-09F8AFD44E14}"/>
              </a:ext>
            </a:extLst>
          </p:cNvPr>
          <p:cNvSpPr txBox="1"/>
          <p:nvPr/>
        </p:nvSpPr>
        <p:spPr>
          <a:xfrm>
            <a:off x="5768829" y="2522830"/>
            <a:ext cx="2492990" cy="400110"/>
          </a:xfrm>
          <a:prstGeom prst="rect">
            <a:avLst/>
          </a:prstGeom>
          <a:solidFill>
            <a:schemeClr val="bg1"/>
          </a:solidFill>
          <a:ln w="25400">
            <a:solidFill>
              <a:schemeClr val="accent1"/>
            </a:solidFill>
          </a:ln>
        </p:spPr>
        <p:txBody>
          <a:bodyPr wrap="none" rtlCol="0">
            <a:spAutoFit/>
          </a:bodyPr>
          <a:lstStyle/>
          <a:p>
            <a:r>
              <a:rPr kumimoji="1" lang="zh-CN" altLang="en-US" sz="2000" b="1" dirty="0"/>
              <a:t>清晰地描述你的问题</a:t>
            </a:r>
          </a:p>
        </p:txBody>
      </p:sp>
    </p:spTree>
    <p:extLst>
      <p:ext uri="{BB962C8B-B14F-4D97-AF65-F5344CB8AC3E}">
        <p14:creationId xmlns:p14="http://schemas.microsoft.com/office/powerpoint/2010/main" val="8382068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14" name="文本框 13">
            <a:extLst>
              <a:ext uri="{FF2B5EF4-FFF2-40B4-BE49-F238E27FC236}">
                <a16:creationId xmlns:a16="http://schemas.microsoft.com/office/drawing/2014/main" id="{16D31808-ADDC-4B43-B66D-F1207C98FAC7}"/>
              </a:ext>
            </a:extLst>
          </p:cNvPr>
          <p:cNvSpPr txBox="1"/>
          <p:nvPr/>
        </p:nvSpPr>
        <p:spPr>
          <a:xfrm>
            <a:off x="218387" y="1189785"/>
            <a:ext cx="11453221" cy="5940088"/>
          </a:xfrm>
          <a:prstGeom prst="rect">
            <a:avLst/>
          </a:prstGeom>
          <a:noFill/>
        </p:spPr>
        <p:txBody>
          <a:bodyPr wrap="square" rtlCol="0">
            <a:spAutoFit/>
          </a:bodyPr>
          <a:lstStyle/>
          <a:p>
            <a:pPr algn="just"/>
            <a:r>
              <a:rPr lang="en" altLang="zh-CN" dirty="0">
                <a:solidFill>
                  <a:schemeClr val="bg1">
                    <a:lumMod val="75000"/>
                  </a:schemeClr>
                </a:solidFill>
              </a:rPr>
              <a:t>Although the inverse LQ optimal control problem can be seen as a special case of the IOC problem for general nonlinear systems [8, 16, 24, 25, 27, 29], the special structure of the LQ formulation allows for precise answers to structural identifiability, and in the finite time horizon case for the identification of a linear time-varying system from a limited amount of data. Further, to the best of our knowledge, the IOC problem for “indistinguishable" agents has not been considered in existing literatures.</a:t>
            </a:r>
          </a:p>
          <a:p>
            <a:pPr algn="just"/>
            <a:endParaRPr lang="en" altLang="zh-CN" dirty="0"/>
          </a:p>
          <a:p>
            <a:pPr algn="just"/>
            <a:r>
              <a:rPr lang="en" altLang="zh-CN" dirty="0">
                <a:solidFill>
                  <a:schemeClr val="bg1">
                    <a:lumMod val="75000"/>
                  </a:schemeClr>
                </a:solidFill>
              </a:rPr>
              <a:t>In this work, we consider the linear-quadratic discrete</a:t>
            </a:r>
            <a:r>
              <a:rPr lang="en-US" altLang="zh-CN" dirty="0">
                <a:solidFill>
                  <a:schemeClr val="bg1">
                    <a:lumMod val="75000"/>
                  </a:schemeClr>
                </a:solidFill>
              </a:rPr>
              <a:t>-</a:t>
            </a:r>
            <a:r>
              <a:rPr lang="en" altLang="zh-CN" dirty="0">
                <a:solidFill>
                  <a:schemeClr val="bg1">
                    <a:lumMod val="75000"/>
                  </a:schemeClr>
                </a:solidFill>
              </a:rPr>
              <a:t>time</a:t>
            </a:r>
            <a:r>
              <a:rPr lang="zh-CN" altLang="en-US" dirty="0">
                <a:solidFill>
                  <a:schemeClr val="bg1">
                    <a:lumMod val="75000"/>
                  </a:schemeClr>
                </a:solidFill>
              </a:rPr>
              <a:t> </a:t>
            </a:r>
            <a:r>
              <a:rPr lang="en-US" altLang="zh-CN" dirty="0">
                <a:solidFill>
                  <a:schemeClr val="bg1">
                    <a:lumMod val="75000"/>
                  </a:schemeClr>
                </a:solidFill>
              </a:rPr>
              <a:t>fi</a:t>
            </a:r>
            <a:r>
              <a:rPr lang="en" altLang="zh-CN" dirty="0" err="1">
                <a:solidFill>
                  <a:schemeClr val="bg1">
                    <a:lumMod val="75000"/>
                  </a:schemeClr>
                </a:solidFill>
              </a:rPr>
              <a:t>nite</a:t>
            </a:r>
            <a:r>
              <a:rPr lang="en" altLang="zh-CN" dirty="0">
                <a:solidFill>
                  <a:schemeClr val="bg1">
                    <a:lumMod val="75000"/>
                  </a:schemeClr>
                </a:solidFill>
              </a:rPr>
              <a:t>-horizon IOC problem with indistinguishable observations. In particular, we assume that each agent is governed by a discrete-time finite-horizon Linear Quadratic Regulator (LQR). Moreover, in this initial work on “indistinguishable" agents, we also assume that there is no interaction between the agents. </a:t>
            </a:r>
            <a:r>
              <a:rPr lang="en" altLang="zh-CN" b="1" dirty="0">
                <a:solidFill>
                  <a:srgbClr val="C00000"/>
                </a:solidFill>
                <a:highlight>
                  <a:srgbClr val="FFFF00"/>
                </a:highlight>
              </a:rPr>
              <a:t>The main contribution</a:t>
            </a:r>
            <a:r>
              <a:rPr lang="en" altLang="zh-CN" dirty="0">
                <a:highlight>
                  <a:srgbClr val="FFFF00"/>
                </a:highlight>
              </a:rPr>
              <a:t> is developing inverse LQ optimal control algorithms under the observations of “indistinguishable” agents. </a:t>
            </a:r>
            <a:r>
              <a:rPr lang="en" altLang="zh-CN" b="1" dirty="0">
                <a:solidFill>
                  <a:srgbClr val="C00000"/>
                </a:solidFill>
                <a:highlight>
                  <a:srgbClr val="FFFF00"/>
                </a:highlight>
              </a:rPr>
              <a:t>In particular</a:t>
            </a:r>
            <a:r>
              <a:rPr lang="en" altLang="zh-CN" dirty="0">
                <a:highlight>
                  <a:srgbClr val="FFFF00"/>
                </a:highlight>
              </a:rPr>
              <a:t>:</a:t>
            </a:r>
          </a:p>
          <a:p>
            <a:pPr algn="just"/>
            <a:endParaRPr lang="en" altLang="zh-CN" dirty="0">
              <a:highlight>
                <a:srgbClr val="FFFF00"/>
              </a:highlight>
            </a:endParaRPr>
          </a:p>
          <a:p>
            <a:pPr algn="just"/>
            <a:r>
              <a:rPr lang="en" altLang="zh-CN" dirty="0">
                <a:highlight>
                  <a:srgbClr val="FFFF00"/>
                </a:highlight>
              </a:rPr>
              <a:t>(</a:t>
            </a:r>
            <a:r>
              <a:rPr lang="en" altLang="zh-CN" dirty="0" err="1">
                <a:highlight>
                  <a:srgbClr val="FFFF00"/>
                </a:highlight>
              </a:rPr>
              <a:t>i</a:t>
            </a:r>
            <a:r>
              <a:rPr lang="en" altLang="zh-CN" dirty="0">
                <a:highlight>
                  <a:srgbClr val="FFFF00"/>
                </a:highlight>
              </a:rPr>
              <a:t>) We show that the corresponding model structure is strictly globally identifiable.</a:t>
            </a:r>
          </a:p>
          <a:p>
            <a:pPr algn="just"/>
            <a:r>
              <a:rPr lang="en" altLang="zh-CN" dirty="0">
                <a:highlight>
                  <a:srgbClr val="FFFF00"/>
                </a:highlight>
              </a:rPr>
              <a:t>(ii) In the case of exact measurements, we formulate a convex optimization problem and prove that the unique globally optimal solution is the quadratic cost term of interest.</a:t>
            </a:r>
          </a:p>
          <a:p>
            <a:pPr algn="just"/>
            <a:r>
              <a:rPr lang="en" altLang="zh-CN" dirty="0">
                <a:highlight>
                  <a:srgbClr val="FFFF00"/>
                </a:highlight>
              </a:rPr>
              <a:t>(iii) In the case of noisy observations, we formulate an estimator of the sought quadratic cost term as the unique globally optimal solution to a </a:t>
            </a:r>
            <a:r>
              <a:rPr lang="en" altLang="zh-CN" dirty="0" err="1">
                <a:highlight>
                  <a:srgbClr val="FFFF00"/>
                </a:highlight>
              </a:rPr>
              <a:t>modied</a:t>
            </a:r>
            <a:r>
              <a:rPr lang="en" altLang="zh-CN" dirty="0">
                <a:highlight>
                  <a:srgbClr val="FFFF00"/>
                </a:highlight>
              </a:rPr>
              <a:t> convex optimization problem. Moreover, we also show that this estimator is (asymptotically) statistically consistent.</a:t>
            </a:r>
          </a:p>
          <a:p>
            <a:pPr algn="just"/>
            <a:endParaRPr lang="en" altLang="zh-CN" dirty="0"/>
          </a:p>
          <a:p>
            <a:pPr algn="just"/>
            <a:endParaRPr lang="en" altLang="zh-CN" dirty="0"/>
          </a:p>
          <a:p>
            <a:pPr algn="just"/>
            <a:endParaRPr lang="zh-CN" altLang="en-US" sz="2000" dirty="0">
              <a:solidFill>
                <a:schemeClr val="bg1">
                  <a:lumMod val="75000"/>
                </a:schemeClr>
              </a:solidFill>
            </a:endParaRPr>
          </a:p>
        </p:txBody>
      </p:sp>
      <p:sp>
        <p:nvSpPr>
          <p:cNvPr id="2" name="文本框 1">
            <a:extLst>
              <a:ext uri="{FF2B5EF4-FFF2-40B4-BE49-F238E27FC236}">
                <a16:creationId xmlns:a16="http://schemas.microsoft.com/office/drawing/2014/main" id="{E7D98D42-CFE8-3344-85F9-73F1BB616BED}"/>
              </a:ext>
            </a:extLst>
          </p:cNvPr>
          <p:cNvSpPr txBox="1"/>
          <p:nvPr/>
        </p:nvSpPr>
        <p:spPr>
          <a:xfrm>
            <a:off x="218387" y="728120"/>
            <a:ext cx="1107996" cy="461665"/>
          </a:xfrm>
          <a:prstGeom prst="rect">
            <a:avLst/>
          </a:prstGeom>
          <a:noFill/>
        </p:spPr>
        <p:txBody>
          <a:bodyPr wrap="none" rtlCol="0">
            <a:spAutoFit/>
          </a:bodyPr>
          <a:lstStyle/>
          <a:p>
            <a:r>
              <a:rPr kumimoji="1" lang="zh-CN" altLang="en-US" sz="2400" dirty="0"/>
              <a:t>例子：</a:t>
            </a:r>
          </a:p>
        </p:txBody>
      </p:sp>
      <p:sp>
        <p:nvSpPr>
          <p:cNvPr id="8" name="文本框 7">
            <a:extLst>
              <a:ext uri="{FF2B5EF4-FFF2-40B4-BE49-F238E27FC236}">
                <a16:creationId xmlns:a16="http://schemas.microsoft.com/office/drawing/2014/main" id="{C95B58FC-846A-0848-B38E-09F8AFD44E14}"/>
              </a:ext>
            </a:extLst>
          </p:cNvPr>
          <p:cNvSpPr txBox="1"/>
          <p:nvPr/>
        </p:nvSpPr>
        <p:spPr>
          <a:xfrm>
            <a:off x="3150723" y="3495953"/>
            <a:ext cx="1723549" cy="400110"/>
          </a:xfrm>
          <a:prstGeom prst="rect">
            <a:avLst/>
          </a:prstGeom>
          <a:solidFill>
            <a:schemeClr val="bg1"/>
          </a:solidFill>
          <a:ln w="25400">
            <a:solidFill>
              <a:schemeClr val="accent1"/>
            </a:solidFill>
          </a:ln>
        </p:spPr>
        <p:txBody>
          <a:bodyPr wrap="none" rtlCol="0">
            <a:spAutoFit/>
          </a:bodyPr>
          <a:lstStyle/>
          <a:p>
            <a:r>
              <a:rPr kumimoji="1" lang="en-US" altLang="zh-CN" sz="2000" b="1" dirty="0"/>
              <a:t>Contribution</a:t>
            </a:r>
            <a:endParaRPr kumimoji="1" lang="zh-CN" altLang="en-US" sz="2000" b="1" dirty="0"/>
          </a:p>
        </p:txBody>
      </p:sp>
    </p:spTree>
    <p:extLst>
      <p:ext uri="{BB962C8B-B14F-4D97-AF65-F5344CB8AC3E}">
        <p14:creationId xmlns:p14="http://schemas.microsoft.com/office/powerpoint/2010/main" val="3135253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论文各部分的写作顺序</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4" name="矩形 3">
            <a:extLst>
              <a:ext uri="{FF2B5EF4-FFF2-40B4-BE49-F238E27FC236}">
                <a16:creationId xmlns:a16="http://schemas.microsoft.com/office/drawing/2014/main" id="{4DB80E14-C9CB-ED43-A910-2F139E9461E7}"/>
              </a:ext>
            </a:extLst>
          </p:cNvPr>
          <p:cNvSpPr/>
          <p:nvPr/>
        </p:nvSpPr>
        <p:spPr>
          <a:xfrm>
            <a:off x="2040112" y="3897851"/>
            <a:ext cx="2090783" cy="523220"/>
          </a:xfrm>
          <a:prstGeom prst="rect">
            <a:avLst/>
          </a:prstGeom>
        </p:spPr>
        <p:txBody>
          <a:bodyPr wrap="square">
            <a:spAutoFit/>
          </a:bodyPr>
          <a:lstStyle/>
          <a:p>
            <a:r>
              <a:rPr kumimoji="1" lang="en-US" altLang="zh-CN" sz="2800" dirty="0"/>
              <a:t>Main</a:t>
            </a:r>
            <a:r>
              <a:rPr kumimoji="1" lang="zh-CN" altLang="en-US" sz="2800" dirty="0"/>
              <a:t> </a:t>
            </a:r>
            <a:r>
              <a:rPr kumimoji="1" lang="en-US" altLang="zh-CN" sz="2800" dirty="0"/>
              <a:t>Result</a:t>
            </a:r>
            <a:endParaRPr kumimoji="1" lang="zh-CN" altLang="en-US" sz="2800" dirty="0"/>
          </a:p>
        </p:txBody>
      </p:sp>
      <p:sp>
        <p:nvSpPr>
          <p:cNvPr id="8" name="圆角矩形 7">
            <a:extLst>
              <a:ext uri="{FF2B5EF4-FFF2-40B4-BE49-F238E27FC236}">
                <a16:creationId xmlns:a16="http://schemas.microsoft.com/office/drawing/2014/main" id="{78E7B609-020B-CD45-BF0D-FCB7BFACCF0D}"/>
              </a:ext>
            </a:extLst>
          </p:cNvPr>
          <p:cNvSpPr/>
          <p:nvPr/>
        </p:nvSpPr>
        <p:spPr>
          <a:xfrm>
            <a:off x="765554" y="3860513"/>
            <a:ext cx="4624978" cy="572719"/>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矩形 19">
            <a:extLst>
              <a:ext uri="{FF2B5EF4-FFF2-40B4-BE49-F238E27FC236}">
                <a16:creationId xmlns:a16="http://schemas.microsoft.com/office/drawing/2014/main" id="{6F48E028-4C5B-0F41-BFF1-3A8106E7268B}"/>
              </a:ext>
            </a:extLst>
          </p:cNvPr>
          <p:cNvSpPr/>
          <p:nvPr/>
        </p:nvSpPr>
        <p:spPr>
          <a:xfrm>
            <a:off x="945917" y="960910"/>
            <a:ext cx="4301982" cy="523220"/>
          </a:xfrm>
          <a:prstGeom prst="rect">
            <a:avLst/>
          </a:prstGeom>
        </p:spPr>
        <p:txBody>
          <a:bodyPr wrap="square">
            <a:spAutoFit/>
          </a:bodyPr>
          <a:lstStyle/>
          <a:p>
            <a:pPr algn="ctr"/>
            <a:r>
              <a:rPr kumimoji="1" lang="en-US" altLang="zh-CN" sz="2800" dirty="0"/>
              <a:t>Abstract/</a:t>
            </a:r>
            <a:r>
              <a:rPr kumimoji="1" lang="zh-CN" altLang="en-US" sz="2800" dirty="0"/>
              <a:t> </a:t>
            </a:r>
            <a:r>
              <a:rPr kumimoji="1" lang="en-US" altLang="zh-CN" sz="2800" dirty="0"/>
              <a:t>Title/</a:t>
            </a:r>
            <a:r>
              <a:rPr kumimoji="1" lang="zh-CN" altLang="en-US" sz="2800" dirty="0"/>
              <a:t> </a:t>
            </a:r>
            <a:r>
              <a:rPr kumimoji="1" lang="en-US" altLang="zh-CN" sz="2800" dirty="0"/>
              <a:t>Keywords</a:t>
            </a:r>
            <a:endParaRPr kumimoji="1" lang="zh-CN" altLang="en-US" sz="2800" dirty="0"/>
          </a:p>
        </p:txBody>
      </p:sp>
      <p:sp>
        <p:nvSpPr>
          <p:cNvPr id="21" name="圆角矩形 20">
            <a:extLst>
              <a:ext uri="{FF2B5EF4-FFF2-40B4-BE49-F238E27FC236}">
                <a16:creationId xmlns:a16="http://schemas.microsoft.com/office/drawing/2014/main" id="{0E767A2D-D315-0B46-9BD3-D7FDB8594285}"/>
              </a:ext>
            </a:extLst>
          </p:cNvPr>
          <p:cNvSpPr/>
          <p:nvPr/>
        </p:nvSpPr>
        <p:spPr>
          <a:xfrm>
            <a:off x="784426" y="944368"/>
            <a:ext cx="4624978" cy="562725"/>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矩形 21">
            <a:extLst>
              <a:ext uri="{FF2B5EF4-FFF2-40B4-BE49-F238E27FC236}">
                <a16:creationId xmlns:a16="http://schemas.microsoft.com/office/drawing/2014/main" id="{F127F189-8AE2-8646-B004-0C111AE56AC8}"/>
              </a:ext>
            </a:extLst>
          </p:cNvPr>
          <p:cNvSpPr/>
          <p:nvPr/>
        </p:nvSpPr>
        <p:spPr>
          <a:xfrm>
            <a:off x="2073064" y="1943263"/>
            <a:ext cx="2090783" cy="523220"/>
          </a:xfrm>
          <a:prstGeom prst="rect">
            <a:avLst/>
          </a:prstGeom>
        </p:spPr>
        <p:txBody>
          <a:bodyPr wrap="square">
            <a:spAutoFit/>
          </a:bodyPr>
          <a:lstStyle/>
          <a:p>
            <a:pPr algn="ctr"/>
            <a:r>
              <a:rPr kumimoji="1" lang="en-US" altLang="zh-CN" sz="2800" dirty="0"/>
              <a:t>Introduction</a:t>
            </a:r>
            <a:endParaRPr kumimoji="1" lang="zh-CN" altLang="en-US" sz="2800" dirty="0"/>
          </a:p>
        </p:txBody>
      </p:sp>
      <p:sp>
        <p:nvSpPr>
          <p:cNvPr id="23" name="圆角矩形 22">
            <a:extLst>
              <a:ext uri="{FF2B5EF4-FFF2-40B4-BE49-F238E27FC236}">
                <a16:creationId xmlns:a16="http://schemas.microsoft.com/office/drawing/2014/main" id="{23953631-BF66-2040-9EB6-7A30A55D462B}"/>
              </a:ext>
            </a:extLst>
          </p:cNvPr>
          <p:cNvSpPr/>
          <p:nvPr/>
        </p:nvSpPr>
        <p:spPr>
          <a:xfrm>
            <a:off x="784424" y="1934309"/>
            <a:ext cx="4624978" cy="562507"/>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矩形 23">
            <a:extLst>
              <a:ext uri="{FF2B5EF4-FFF2-40B4-BE49-F238E27FC236}">
                <a16:creationId xmlns:a16="http://schemas.microsoft.com/office/drawing/2014/main" id="{387657CE-80CC-1946-AC44-24FA75633A07}"/>
              </a:ext>
            </a:extLst>
          </p:cNvPr>
          <p:cNvSpPr/>
          <p:nvPr/>
        </p:nvSpPr>
        <p:spPr>
          <a:xfrm>
            <a:off x="1286967" y="4897878"/>
            <a:ext cx="3806629" cy="523220"/>
          </a:xfrm>
          <a:prstGeom prst="rect">
            <a:avLst/>
          </a:prstGeom>
        </p:spPr>
        <p:txBody>
          <a:bodyPr wrap="square">
            <a:spAutoFit/>
          </a:bodyPr>
          <a:lstStyle/>
          <a:p>
            <a:pPr algn="ctr"/>
            <a:r>
              <a:rPr kumimoji="1" lang="en-US" altLang="zh-CN" sz="2800" dirty="0"/>
              <a:t>Numerical</a:t>
            </a:r>
            <a:r>
              <a:rPr kumimoji="1" lang="zh-CN" altLang="en-US" sz="2800" dirty="0"/>
              <a:t> </a:t>
            </a:r>
            <a:r>
              <a:rPr kumimoji="1" lang="en-US" altLang="zh-CN" sz="2800" dirty="0"/>
              <a:t>Examples</a:t>
            </a:r>
            <a:endParaRPr kumimoji="1" lang="zh-CN" altLang="en-US" sz="2800" dirty="0"/>
          </a:p>
        </p:txBody>
      </p:sp>
      <p:sp>
        <p:nvSpPr>
          <p:cNvPr id="25" name="圆角矩形 24">
            <a:extLst>
              <a:ext uri="{FF2B5EF4-FFF2-40B4-BE49-F238E27FC236}">
                <a16:creationId xmlns:a16="http://schemas.microsoft.com/office/drawing/2014/main" id="{1E2F9578-E10F-EE4B-9529-761EC0A4F55F}"/>
              </a:ext>
            </a:extLst>
          </p:cNvPr>
          <p:cNvSpPr/>
          <p:nvPr/>
        </p:nvSpPr>
        <p:spPr>
          <a:xfrm>
            <a:off x="784424" y="4873337"/>
            <a:ext cx="4624977" cy="583130"/>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矩形 25">
            <a:extLst>
              <a:ext uri="{FF2B5EF4-FFF2-40B4-BE49-F238E27FC236}">
                <a16:creationId xmlns:a16="http://schemas.microsoft.com/office/drawing/2014/main" id="{ED086DCF-18F2-A64C-A790-1ABE4E1F4DCD}"/>
              </a:ext>
            </a:extLst>
          </p:cNvPr>
          <p:cNvSpPr/>
          <p:nvPr/>
        </p:nvSpPr>
        <p:spPr>
          <a:xfrm>
            <a:off x="1178473" y="5819417"/>
            <a:ext cx="3817072" cy="523220"/>
          </a:xfrm>
          <a:prstGeom prst="rect">
            <a:avLst/>
          </a:prstGeom>
        </p:spPr>
        <p:txBody>
          <a:bodyPr wrap="square">
            <a:spAutoFit/>
          </a:bodyPr>
          <a:lstStyle/>
          <a:p>
            <a:pPr algn="ctr"/>
            <a:r>
              <a:rPr kumimoji="1" lang="en-US" altLang="zh-CN" sz="2800" dirty="0"/>
              <a:t>Conclusion</a:t>
            </a:r>
            <a:endParaRPr kumimoji="1" lang="zh-CN" altLang="en-US" sz="2800" dirty="0"/>
          </a:p>
        </p:txBody>
      </p:sp>
      <p:sp>
        <p:nvSpPr>
          <p:cNvPr id="27" name="圆角矩形 26">
            <a:extLst>
              <a:ext uri="{FF2B5EF4-FFF2-40B4-BE49-F238E27FC236}">
                <a16:creationId xmlns:a16="http://schemas.microsoft.com/office/drawing/2014/main" id="{15B8ECE2-7D47-0F4E-BFD8-F222772E5FE9}"/>
              </a:ext>
            </a:extLst>
          </p:cNvPr>
          <p:cNvSpPr/>
          <p:nvPr/>
        </p:nvSpPr>
        <p:spPr>
          <a:xfrm>
            <a:off x="784424" y="5829104"/>
            <a:ext cx="4624969" cy="543832"/>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右箭头 9">
            <a:extLst>
              <a:ext uri="{FF2B5EF4-FFF2-40B4-BE49-F238E27FC236}">
                <a16:creationId xmlns:a16="http://schemas.microsoft.com/office/drawing/2014/main" id="{0C25EEE7-5F67-594D-B5D8-8550D12D5BCC}"/>
              </a:ext>
            </a:extLst>
          </p:cNvPr>
          <p:cNvSpPr/>
          <p:nvPr/>
        </p:nvSpPr>
        <p:spPr>
          <a:xfrm rot="5400000">
            <a:off x="2778287" y="1359623"/>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右箭头 28">
            <a:extLst>
              <a:ext uri="{FF2B5EF4-FFF2-40B4-BE49-F238E27FC236}">
                <a16:creationId xmlns:a16="http://schemas.microsoft.com/office/drawing/2014/main" id="{1A2EBB2C-FAA5-F14D-B991-53A94BDFF199}"/>
              </a:ext>
            </a:extLst>
          </p:cNvPr>
          <p:cNvSpPr/>
          <p:nvPr/>
        </p:nvSpPr>
        <p:spPr>
          <a:xfrm rot="5400000">
            <a:off x="2772664" y="4300527"/>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右箭头 29">
            <a:extLst>
              <a:ext uri="{FF2B5EF4-FFF2-40B4-BE49-F238E27FC236}">
                <a16:creationId xmlns:a16="http://schemas.microsoft.com/office/drawing/2014/main" id="{0D0619C4-48FB-3B44-AD4C-E86399A77120}"/>
              </a:ext>
            </a:extLst>
          </p:cNvPr>
          <p:cNvSpPr/>
          <p:nvPr/>
        </p:nvSpPr>
        <p:spPr>
          <a:xfrm rot="5400000">
            <a:off x="2762766" y="5311965"/>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12" name="直线连接符 11">
            <a:extLst>
              <a:ext uri="{FF2B5EF4-FFF2-40B4-BE49-F238E27FC236}">
                <a16:creationId xmlns:a16="http://schemas.microsoft.com/office/drawing/2014/main" id="{BFDA75EC-42B1-3540-9A8B-92EEDDE4E5A5}"/>
              </a:ext>
            </a:extLst>
          </p:cNvPr>
          <p:cNvCxnSpPr/>
          <p:nvPr/>
        </p:nvCxnSpPr>
        <p:spPr>
          <a:xfrm>
            <a:off x="6188598" y="884236"/>
            <a:ext cx="0" cy="5471640"/>
          </a:xfrm>
          <a:prstGeom prst="line">
            <a:avLst/>
          </a:prstGeom>
          <a:ln w="25400">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13" name="文本框 12">
            <a:extLst>
              <a:ext uri="{FF2B5EF4-FFF2-40B4-BE49-F238E27FC236}">
                <a16:creationId xmlns:a16="http://schemas.microsoft.com/office/drawing/2014/main" id="{6A67311C-4266-1742-B9CB-509724C06E3A}"/>
              </a:ext>
            </a:extLst>
          </p:cNvPr>
          <p:cNvSpPr txBox="1"/>
          <p:nvPr/>
        </p:nvSpPr>
        <p:spPr>
          <a:xfrm>
            <a:off x="5449852" y="1997882"/>
            <a:ext cx="720110" cy="3046988"/>
          </a:xfrm>
          <a:prstGeom prst="rect">
            <a:avLst/>
          </a:prstGeom>
          <a:noFill/>
        </p:spPr>
        <p:txBody>
          <a:bodyPr wrap="square" rtlCol="0">
            <a:spAutoFit/>
          </a:bodyPr>
          <a:lstStyle/>
          <a:p>
            <a:r>
              <a:rPr kumimoji="1" lang="zh-CN" altLang="en-US" sz="3200" dirty="0"/>
              <a:t>论文阅读顺序</a:t>
            </a:r>
          </a:p>
        </p:txBody>
      </p:sp>
      <p:sp>
        <p:nvSpPr>
          <p:cNvPr id="31" name="文本框 30">
            <a:extLst>
              <a:ext uri="{FF2B5EF4-FFF2-40B4-BE49-F238E27FC236}">
                <a16:creationId xmlns:a16="http://schemas.microsoft.com/office/drawing/2014/main" id="{F91A9364-120E-794C-9611-F1C32AB7A224}"/>
              </a:ext>
            </a:extLst>
          </p:cNvPr>
          <p:cNvSpPr txBox="1"/>
          <p:nvPr/>
        </p:nvSpPr>
        <p:spPr>
          <a:xfrm>
            <a:off x="6178603" y="2010029"/>
            <a:ext cx="720110" cy="3046988"/>
          </a:xfrm>
          <a:prstGeom prst="rect">
            <a:avLst/>
          </a:prstGeom>
          <a:noFill/>
        </p:spPr>
        <p:txBody>
          <a:bodyPr wrap="square" rtlCol="0">
            <a:spAutoFit/>
          </a:bodyPr>
          <a:lstStyle/>
          <a:p>
            <a:r>
              <a:rPr kumimoji="1" lang="zh-CN" altLang="en-US" sz="3200" dirty="0"/>
              <a:t>论文写作顺序</a:t>
            </a:r>
          </a:p>
        </p:txBody>
      </p:sp>
      <p:sp>
        <p:nvSpPr>
          <p:cNvPr id="48" name="矩形 47">
            <a:extLst>
              <a:ext uri="{FF2B5EF4-FFF2-40B4-BE49-F238E27FC236}">
                <a16:creationId xmlns:a16="http://schemas.microsoft.com/office/drawing/2014/main" id="{3DE84D2B-4BD9-E249-8DB1-7C7DEA78C8AE}"/>
              </a:ext>
            </a:extLst>
          </p:cNvPr>
          <p:cNvSpPr/>
          <p:nvPr/>
        </p:nvSpPr>
        <p:spPr>
          <a:xfrm>
            <a:off x="1137033" y="2948798"/>
            <a:ext cx="3908389" cy="523220"/>
          </a:xfrm>
          <a:prstGeom prst="rect">
            <a:avLst/>
          </a:prstGeom>
        </p:spPr>
        <p:txBody>
          <a:bodyPr wrap="square">
            <a:spAutoFit/>
          </a:bodyPr>
          <a:lstStyle/>
          <a:p>
            <a:pPr algn="ctr"/>
            <a:r>
              <a:rPr kumimoji="1" lang="en-US" altLang="zh-CN" sz="2800" dirty="0"/>
              <a:t>Problem Formulation</a:t>
            </a:r>
            <a:endParaRPr kumimoji="1" lang="zh-CN" altLang="en-US" sz="2800" dirty="0"/>
          </a:p>
        </p:txBody>
      </p:sp>
      <p:sp>
        <p:nvSpPr>
          <p:cNvPr id="49" name="圆角矩形 48">
            <a:extLst>
              <a:ext uri="{FF2B5EF4-FFF2-40B4-BE49-F238E27FC236}">
                <a16:creationId xmlns:a16="http://schemas.microsoft.com/office/drawing/2014/main" id="{205441F2-C15A-7A40-9C0C-89B75F4865C4}"/>
              </a:ext>
            </a:extLst>
          </p:cNvPr>
          <p:cNvSpPr/>
          <p:nvPr/>
        </p:nvSpPr>
        <p:spPr>
          <a:xfrm>
            <a:off x="784424" y="2905894"/>
            <a:ext cx="4624978" cy="562507"/>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右箭头 27">
            <a:extLst>
              <a:ext uri="{FF2B5EF4-FFF2-40B4-BE49-F238E27FC236}">
                <a16:creationId xmlns:a16="http://schemas.microsoft.com/office/drawing/2014/main" id="{68798611-87B1-0241-BB76-64BCA361707D}"/>
              </a:ext>
            </a:extLst>
          </p:cNvPr>
          <p:cNvSpPr/>
          <p:nvPr/>
        </p:nvSpPr>
        <p:spPr>
          <a:xfrm rot="5400000">
            <a:off x="2772664" y="2325411"/>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右箭头 50">
            <a:extLst>
              <a:ext uri="{FF2B5EF4-FFF2-40B4-BE49-F238E27FC236}">
                <a16:creationId xmlns:a16="http://schemas.microsoft.com/office/drawing/2014/main" id="{95CB8332-C834-604F-8B56-64E29441349B}"/>
              </a:ext>
            </a:extLst>
          </p:cNvPr>
          <p:cNvSpPr/>
          <p:nvPr/>
        </p:nvSpPr>
        <p:spPr>
          <a:xfrm rot="5400000">
            <a:off x="2772664" y="3317708"/>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矩形 51">
            <a:extLst>
              <a:ext uri="{FF2B5EF4-FFF2-40B4-BE49-F238E27FC236}">
                <a16:creationId xmlns:a16="http://schemas.microsoft.com/office/drawing/2014/main" id="{84BFA160-F8E3-ED4F-9C95-6B1E3150CDE0}"/>
              </a:ext>
            </a:extLst>
          </p:cNvPr>
          <p:cNvSpPr/>
          <p:nvPr/>
        </p:nvSpPr>
        <p:spPr>
          <a:xfrm>
            <a:off x="7999192" y="1911904"/>
            <a:ext cx="2090783" cy="523220"/>
          </a:xfrm>
          <a:prstGeom prst="rect">
            <a:avLst/>
          </a:prstGeom>
        </p:spPr>
        <p:txBody>
          <a:bodyPr wrap="square">
            <a:spAutoFit/>
          </a:bodyPr>
          <a:lstStyle/>
          <a:p>
            <a:r>
              <a:rPr kumimoji="1" lang="en-US" altLang="zh-CN" sz="2800" dirty="0"/>
              <a:t>Main</a:t>
            </a:r>
            <a:r>
              <a:rPr kumimoji="1" lang="zh-CN" altLang="en-US" sz="2800" dirty="0"/>
              <a:t> </a:t>
            </a:r>
            <a:r>
              <a:rPr kumimoji="1" lang="en-US" altLang="zh-CN" sz="2800" dirty="0"/>
              <a:t>Result</a:t>
            </a:r>
            <a:endParaRPr kumimoji="1" lang="zh-CN" altLang="en-US" sz="2800" dirty="0"/>
          </a:p>
        </p:txBody>
      </p:sp>
      <p:sp>
        <p:nvSpPr>
          <p:cNvPr id="53" name="圆角矩形 52">
            <a:extLst>
              <a:ext uri="{FF2B5EF4-FFF2-40B4-BE49-F238E27FC236}">
                <a16:creationId xmlns:a16="http://schemas.microsoft.com/office/drawing/2014/main" id="{C5F1AA19-B9B4-424B-B0A6-E51C781DCAB9}"/>
              </a:ext>
            </a:extLst>
          </p:cNvPr>
          <p:cNvSpPr/>
          <p:nvPr/>
        </p:nvSpPr>
        <p:spPr>
          <a:xfrm>
            <a:off x="6724634" y="1874566"/>
            <a:ext cx="4624978" cy="572719"/>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矩形 53">
            <a:extLst>
              <a:ext uri="{FF2B5EF4-FFF2-40B4-BE49-F238E27FC236}">
                <a16:creationId xmlns:a16="http://schemas.microsoft.com/office/drawing/2014/main" id="{65C364BD-D55B-5245-B5EB-BA289F152B10}"/>
              </a:ext>
            </a:extLst>
          </p:cNvPr>
          <p:cNvSpPr/>
          <p:nvPr/>
        </p:nvSpPr>
        <p:spPr>
          <a:xfrm>
            <a:off x="7246047" y="2911931"/>
            <a:ext cx="3806629" cy="523220"/>
          </a:xfrm>
          <a:prstGeom prst="rect">
            <a:avLst/>
          </a:prstGeom>
        </p:spPr>
        <p:txBody>
          <a:bodyPr wrap="square">
            <a:spAutoFit/>
          </a:bodyPr>
          <a:lstStyle/>
          <a:p>
            <a:pPr algn="ctr"/>
            <a:r>
              <a:rPr kumimoji="1" lang="en-US" altLang="zh-CN" sz="2800" dirty="0"/>
              <a:t>Numerical</a:t>
            </a:r>
            <a:r>
              <a:rPr kumimoji="1" lang="zh-CN" altLang="en-US" sz="2800" dirty="0"/>
              <a:t> </a:t>
            </a:r>
            <a:r>
              <a:rPr kumimoji="1" lang="en-US" altLang="zh-CN" sz="2800" dirty="0"/>
              <a:t>Examples</a:t>
            </a:r>
            <a:endParaRPr kumimoji="1" lang="zh-CN" altLang="en-US" sz="2800" dirty="0"/>
          </a:p>
        </p:txBody>
      </p:sp>
      <p:sp>
        <p:nvSpPr>
          <p:cNvPr id="55" name="圆角矩形 54">
            <a:extLst>
              <a:ext uri="{FF2B5EF4-FFF2-40B4-BE49-F238E27FC236}">
                <a16:creationId xmlns:a16="http://schemas.microsoft.com/office/drawing/2014/main" id="{ABB16BAB-13F8-3C4E-809C-8266AE8B0AD5}"/>
              </a:ext>
            </a:extLst>
          </p:cNvPr>
          <p:cNvSpPr/>
          <p:nvPr/>
        </p:nvSpPr>
        <p:spPr>
          <a:xfrm>
            <a:off x="6743504" y="2887390"/>
            <a:ext cx="4624977" cy="583130"/>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6" name="右箭头 55">
            <a:extLst>
              <a:ext uri="{FF2B5EF4-FFF2-40B4-BE49-F238E27FC236}">
                <a16:creationId xmlns:a16="http://schemas.microsoft.com/office/drawing/2014/main" id="{847CBCD2-9C2E-EA42-9CD3-A8BCAD9B470B}"/>
              </a:ext>
            </a:extLst>
          </p:cNvPr>
          <p:cNvSpPr/>
          <p:nvPr/>
        </p:nvSpPr>
        <p:spPr>
          <a:xfrm rot="5400000">
            <a:off x="8731744" y="2314580"/>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7" name="矩形 56">
            <a:extLst>
              <a:ext uri="{FF2B5EF4-FFF2-40B4-BE49-F238E27FC236}">
                <a16:creationId xmlns:a16="http://schemas.microsoft.com/office/drawing/2014/main" id="{D37C00AA-5451-B949-B29A-647F0C9DBC15}"/>
              </a:ext>
            </a:extLst>
          </p:cNvPr>
          <p:cNvSpPr/>
          <p:nvPr/>
        </p:nvSpPr>
        <p:spPr>
          <a:xfrm>
            <a:off x="7096113" y="962851"/>
            <a:ext cx="3908389" cy="523220"/>
          </a:xfrm>
          <a:prstGeom prst="rect">
            <a:avLst/>
          </a:prstGeom>
        </p:spPr>
        <p:txBody>
          <a:bodyPr wrap="square">
            <a:spAutoFit/>
          </a:bodyPr>
          <a:lstStyle/>
          <a:p>
            <a:pPr algn="ctr"/>
            <a:r>
              <a:rPr kumimoji="1" lang="en-US" altLang="zh-CN" sz="2800" dirty="0"/>
              <a:t>Problem Formulation</a:t>
            </a:r>
            <a:endParaRPr kumimoji="1" lang="zh-CN" altLang="en-US" sz="2800" dirty="0"/>
          </a:p>
        </p:txBody>
      </p:sp>
      <p:sp>
        <p:nvSpPr>
          <p:cNvPr id="58" name="圆角矩形 57">
            <a:extLst>
              <a:ext uri="{FF2B5EF4-FFF2-40B4-BE49-F238E27FC236}">
                <a16:creationId xmlns:a16="http://schemas.microsoft.com/office/drawing/2014/main" id="{46B52F5D-F527-164B-933F-ECC33E9EBADA}"/>
              </a:ext>
            </a:extLst>
          </p:cNvPr>
          <p:cNvSpPr/>
          <p:nvPr/>
        </p:nvSpPr>
        <p:spPr>
          <a:xfrm>
            <a:off x="6743504" y="919947"/>
            <a:ext cx="4624978" cy="562507"/>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9" name="右箭头 58">
            <a:extLst>
              <a:ext uri="{FF2B5EF4-FFF2-40B4-BE49-F238E27FC236}">
                <a16:creationId xmlns:a16="http://schemas.microsoft.com/office/drawing/2014/main" id="{EABC62EC-AED9-064F-A642-D90C46C77370}"/>
              </a:ext>
            </a:extLst>
          </p:cNvPr>
          <p:cNvSpPr/>
          <p:nvPr/>
        </p:nvSpPr>
        <p:spPr>
          <a:xfrm rot="5400000">
            <a:off x="8731744" y="1331761"/>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0" name="矩形 59">
            <a:extLst>
              <a:ext uri="{FF2B5EF4-FFF2-40B4-BE49-F238E27FC236}">
                <a16:creationId xmlns:a16="http://schemas.microsoft.com/office/drawing/2014/main" id="{6ECEA98E-18E7-B34B-B8C4-B697606BC958}"/>
              </a:ext>
            </a:extLst>
          </p:cNvPr>
          <p:cNvSpPr/>
          <p:nvPr/>
        </p:nvSpPr>
        <p:spPr>
          <a:xfrm>
            <a:off x="8037767" y="3889162"/>
            <a:ext cx="2090783" cy="523220"/>
          </a:xfrm>
          <a:prstGeom prst="rect">
            <a:avLst/>
          </a:prstGeom>
        </p:spPr>
        <p:txBody>
          <a:bodyPr wrap="square">
            <a:spAutoFit/>
          </a:bodyPr>
          <a:lstStyle/>
          <a:p>
            <a:pPr algn="ctr"/>
            <a:r>
              <a:rPr kumimoji="1" lang="en-US" altLang="zh-CN" sz="2800" dirty="0"/>
              <a:t>Introduction</a:t>
            </a:r>
            <a:endParaRPr kumimoji="1" lang="zh-CN" altLang="en-US" sz="2800" dirty="0"/>
          </a:p>
        </p:txBody>
      </p:sp>
      <p:sp>
        <p:nvSpPr>
          <p:cNvPr id="61" name="圆角矩形 60">
            <a:extLst>
              <a:ext uri="{FF2B5EF4-FFF2-40B4-BE49-F238E27FC236}">
                <a16:creationId xmlns:a16="http://schemas.microsoft.com/office/drawing/2014/main" id="{4F26B685-6AE0-BA40-B229-D2427E3D85AB}"/>
              </a:ext>
            </a:extLst>
          </p:cNvPr>
          <p:cNvSpPr/>
          <p:nvPr/>
        </p:nvSpPr>
        <p:spPr>
          <a:xfrm>
            <a:off x="6749127" y="3880208"/>
            <a:ext cx="4624978" cy="562507"/>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2" name="矩形 61">
            <a:extLst>
              <a:ext uri="{FF2B5EF4-FFF2-40B4-BE49-F238E27FC236}">
                <a16:creationId xmlns:a16="http://schemas.microsoft.com/office/drawing/2014/main" id="{C703C0DC-3C18-8A43-A115-69800E70BD55}"/>
              </a:ext>
            </a:extLst>
          </p:cNvPr>
          <p:cNvSpPr/>
          <p:nvPr/>
        </p:nvSpPr>
        <p:spPr>
          <a:xfrm>
            <a:off x="7118683" y="4860572"/>
            <a:ext cx="3817072" cy="523220"/>
          </a:xfrm>
          <a:prstGeom prst="rect">
            <a:avLst/>
          </a:prstGeom>
        </p:spPr>
        <p:txBody>
          <a:bodyPr wrap="square">
            <a:spAutoFit/>
          </a:bodyPr>
          <a:lstStyle/>
          <a:p>
            <a:pPr algn="ctr"/>
            <a:r>
              <a:rPr kumimoji="1" lang="en-US" altLang="zh-CN" sz="2800" dirty="0"/>
              <a:t>Conclusion</a:t>
            </a:r>
            <a:endParaRPr kumimoji="1" lang="zh-CN" altLang="en-US" sz="2800" dirty="0"/>
          </a:p>
        </p:txBody>
      </p:sp>
      <p:sp>
        <p:nvSpPr>
          <p:cNvPr id="63" name="圆角矩形 62">
            <a:extLst>
              <a:ext uri="{FF2B5EF4-FFF2-40B4-BE49-F238E27FC236}">
                <a16:creationId xmlns:a16="http://schemas.microsoft.com/office/drawing/2014/main" id="{93C9F21F-3E99-524C-9F88-8EA46B59223F}"/>
              </a:ext>
            </a:extLst>
          </p:cNvPr>
          <p:cNvSpPr/>
          <p:nvPr/>
        </p:nvSpPr>
        <p:spPr>
          <a:xfrm>
            <a:off x="6724634" y="4870259"/>
            <a:ext cx="4624969" cy="543832"/>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4" name="矩形 63">
            <a:extLst>
              <a:ext uri="{FF2B5EF4-FFF2-40B4-BE49-F238E27FC236}">
                <a16:creationId xmlns:a16="http://schemas.microsoft.com/office/drawing/2014/main" id="{55698CE5-F064-2247-9E99-33071A4F55F6}"/>
              </a:ext>
            </a:extLst>
          </p:cNvPr>
          <p:cNvSpPr/>
          <p:nvPr/>
        </p:nvSpPr>
        <p:spPr>
          <a:xfrm>
            <a:off x="6920516" y="5845646"/>
            <a:ext cx="4301982" cy="523220"/>
          </a:xfrm>
          <a:prstGeom prst="rect">
            <a:avLst/>
          </a:prstGeom>
        </p:spPr>
        <p:txBody>
          <a:bodyPr wrap="square">
            <a:spAutoFit/>
          </a:bodyPr>
          <a:lstStyle/>
          <a:p>
            <a:pPr algn="ctr"/>
            <a:r>
              <a:rPr kumimoji="1" lang="en-US" altLang="zh-CN" sz="2800" dirty="0"/>
              <a:t>Abstract/</a:t>
            </a:r>
            <a:r>
              <a:rPr kumimoji="1" lang="zh-CN" altLang="en-US" sz="2800" dirty="0"/>
              <a:t> </a:t>
            </a:r>
            <a:r>
              <a:rPr kumimoji="1" lang="en-US" altLang="zh-CN" sz="2800" dirty="0"/>
              <a:t>Title/</a:t>
            </a:r>
            <a:r>
              <a:rPr kumimoji="1" lang="zh-CN" altLang="en-US" sz="2800" dirty="0"/>
              <a:t> </a:t>
            </a:r>
            <a:r>
              <a:rPr kumimoji="1" lang="en-US" altLang="zh-CN" sz="2800" dirty="0"/>
              <a:t>Keywords</a:t>
            </a:r>
            <a:endParaRPr kumimoji="1" lang="zh-CN" altLang="en-US" sz="2800" dirty="0"/>
          </a:p>
        </p:txBody>
      </p:sp>
      <p:sp>
        <p:nvSpPr>
          <p:cNvPr id="65" name="圆角矩形 64">
            <a:extLst>
              <a:ext uri="{FF2B5EF4-FFF2-40B4-BE49-F238E27FC236}">
                <a16:creationId xmlns:a16="http://schemas.microsoft.com/office/drawing/2014/main" id="{973056D3-B6BD-7A45-8DF2-1A415C6BD096}"/>
              </a:ext>
            </a:extLst>
          </p:cNvPr>
          <p:cNvSpPr/>
          <p:nvPr/>
        </p:nvSpPr>
        <p:spPr>
          <a:xfrm>
            <a:off x="6759025" y="5829104"/>
            <a:ext cx="4624978" cy="562725"/>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右箭头 65">
            <a:extLst>
              <a:ext uri="{FF2B5EF4-FFF2-40B4-BE49-F238E27FC236}">
                <a16:creationId xmlns:a16="http://schemas.microsoft.com/office/drawing/2014/main" id="{3E276130-5B55-9D41-B709-5C7E9922843F}"/>
              </a:ext>
            </a:extLst>
          </p:cNvPr>
          <p:cNvSpPr/>
          <p:nvPr/>
        </p:nvSpPr>
        <p:spPr>
          <a:xfrm rot="5400000">
            <a:off x="8720339" y="3335307"/>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右箭头 66">
            <a:extLst>
              <a:ext uri="{FF2B5EF4-FFF2-40B4-BE49-F238E27FC236}">
                <a16:creationId xmlns:a16="http://schemas.microsoft.com/office/drawing/2014/main" id="{6559A93C-F110-E546-8F9F-B109FD484BC7}"/>
              </a:ext>
            </a:extLst>
          </p:cNvPr>
          <p:cNvSpPr/>
          <p:nvPr/>
        </p:nvSpPr>
        <p:spPr>
          <a:xfrm rot="5400000">
            <a:off x="8731744" y="4308152"/>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右箭头 67">
            <a:extLst>
              <a:ext uri="{FF2B5EF4-FFF2-40B4-BE49-F238E27FC236}">
                <a16:creationId xmlns:a16="http://schemas.microsoft.com/office/drawing/2014/main" id="{11B5B2C5-ADC6-7848-BEFC-EB207818F157}"/>
              </a:ext>
            </a:extLst>
          </p:cNvPr>
          <p:cNvSpPr/>
          <p:nvPr/>
        </p:nvSpPr>
        <p:spPr>
          <a:xfrm rot="5400000">
            <a:off x="8769801" y="5285080"/>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左大括号 68">
            <a:extLst>
              <a:ext uri="{FF2B5EF4-FFF2-40B4-BE49-F238E27FC236}">
                <a16:creationId xmlns:a16="http://schemas.microsoft.com/office/drawing/2014/main" id="{615E2685-58B2-D347-9DD8-C7B234E815CF}"/>
              </a:ext>
            </a:extLst>
          </p:cNvPr>
          <p:cNvSpPr/>
          <p:nvPr/>
        </p:nvSpPr>
        <p:spPr>
          <a:xfrm>
            <a:off x="520406" y="3105211"/>
            <a:ext cx="196135" cy="2215685"/>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70" name="文本框 69">
            <a:extLst>
              <a:ext uri="{FF2B5EF4-FFF2-40B4-BE49-F238E27FC236}">
                <a16:creationId xmlns:a16="http://schemas.microsoft.com/office/drawing/2014/main" id="{646BAA32-6399-EF41-A67F-AEFCF56D0E9F}"/>
              </a:ext>
            </a:extLst>
          </p:cNvPr>
          <p:cNvSpPr txBox="1"/>
          <p:nvPr/>
        </p:nvSpPr>
        <p:spPr>
          <a:xfrm>
            <a:off x="9778" y="3059760"/>
            <a:ext cx="491992" cy="2308324"/>
          </a:xfrm>
          <a:prstGeom prst="rect">
            <a:avLst/>
          </a:prstGeom>
          <a:noFill/>
        </p:spPr>
        <p:txBody>
          <a:bodyPr wrap="square" rtlCol="0">
            <a:spAutoFit/>
          </a:bodyPr>
          <a:lstStyle/>
          <a:p>
            <a:r>
              <a:rPr kumimoji="1" lang="zh-CN" altLang="en-US" sz="2400" dirty="0"/>
              <a:t>论文主体部分</a:t>
            </a:r>
          </a:p>
        </p:txBody>
      </p:sp>
      <p:sp>
        <p:nvSpPr>
          <p:cNvPr id="71" name="左大括号 70">
            <a:extLst>
              <a:ext uri="{FF2B5EF4-FFF2-40B4-BE49-F238E27FC236}">
                <a16:creationId xmlns:a16="http://schemas.microsoft.com/office/drawing/2014/main" id="{954F3E92-E426-494B-8AFB-2A7C5E2A8008}"/>
              </a:ext>
            </a:extLst>
          </p:cNvPr>
          <p:cNvSpPr/>
          <p:nvPr/>
        </p:nvSpPr>
        <p:spPr>
          <a:xfrm rot="10800000">
            <a:off x="11388356" y="1097030"/>
            <a:ext cx="196135" cy="2215685"/>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72" name="文本框 71">
            <a:extLst>
              <a:ext uri="{FF2B5EF4-FFF2-40B4-BE49-F238E27FC236}">
                <a16:creationId xmlns:a16="http://schemas.microsoft.com/office/drawing/2014/main" id="{E6FBFBC6-FA5C-EF44-8392-83EFED3EDF76}"/>
              </a:ext>
            </a:extLst>
          </p:cNvPr>
          <p:cNvSpPr txBox="1"/>
          <p:nvPr/>
        </p:nvSpPr>
        <p:spPr>
          <a:xfrm>
            <a:off x="11569275" y="1062800"/>
            <a:ext cx="491992" cy="2308324"/>
          </a:xfrm>
          <a:prstGeom prst="rect">
            <a:avLst/>
          </a:prstGeom>
          <a:noFill/>
        </p:spPr>
        <p:txBody>
          <a:bodyPr wrap="square" rtlCol="0">
            <a:spAutoFit/>
          </a:bodyPr>
          <a:lstStyle/>
          <a:p>
            <a:r>
              <a:rPr kumimoji="1" lang="zh-CN" altLang="en-US" sz="2400" dirty="0"/>
              <a:t>论文主体部分</a:t>
            </a:r>
          </a:p>
        </p:txBody>
      </p:sp>
    </p:spTree>
    <p:extLst>
      <p:ext uri="{BB962C8B-B14F-4D97-AF65-F5344CB8AC3E}">
        <p14:creationId xmlns:p14="http://schemas.microsoft.com/office/powerpoint/2010/main" val="3179855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Introduction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pic>
        <p:nvPicPr>
          <p:cNvPr id="2050" name="Picture 2">
            <a:extLst>
              <a:ext uri="{FF2B5EF4-FFF2-40B4-BE49-F238E27FC236}">
                <a16:creationId xmlns:a16="http://schemas.microsoft.com/office/drawing/2014/main" id="{2B1B63B6-1B7D-6343-AAA0-7ECB20DB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010" y="1830125"/>
            <a:ext cx="3721100" cy="27940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4D060CE1-437F-AC42-ADFD-61C05725FF6D}"/>
              </a:ext>
            </a:extLst>
          </p:cNvPr>
          <p:cNvSpPr txBox="1"/>
          <p:nvPr/>
        </p:nvSpPr>
        <p:spPr>
          <a:xfrm>
            <a:off x="5503177" y="1107347"/>
            <a:ext cx="4655891" cy="1015663"/>
          </a:xfrm>
          <a:prstGeom prst="rect">
            <a:avLst/>
          </a:prstGeom>
          <a:noFill/>
        </p:spPr>
        <p:txBody>
          <a:bodyPr wrap="square" rtlCol="0">
            <a:spAutoFit/>
          </a:bodyPr>
          <a:lstStyle/>
          <a:p>
            <a:r>
              <a:rPr kumimoji="1" lang="zh-CN" altLang="en-US" sz="2000" dirty="0"/>
              <a:t>毛主席</a:t>
            </a:r>
            <a:r>
              <a:rPr kumimoji="1" lang="en-US" altLang="zh-CN" sz="2000" dirty="0"/>
              <a:t>《</a:t>
            </a:r>
            <a:r>
              <a:rPr kumimoji="1" lang="zh-CN" altLang="en-US" sz="2000" dirty="0"/>
              <a:t>论持久战</a:t>
            </a:r>
            <a:r>
              <a:rPr kumimoji="1" lang="en-US" altLang="zh-CN" sz="2000" dirty="0"/>
              <a:t>》</a:t>
            </a:r>
          </a:p>
          <a:p>
            <a:pPr marL="285750" indent="-285750">
              <a:buFont typeface="Arial" panose="020B0604020202020204" pitchFamily="34" charset="0"/>
              <a:buChar char="•"/>
            </a:pPr>
            <a:r>
              <a:rPr kumimoji="1" lang="zh-CN" altLang="en-US" sz="2000" dirty="0"/>
              <a:t>发表于</a:t>
            </a:r>
            <a:r>
              <a:rPr kumimoji="1" lang="en-US" altLang="zh-CN" sz="2000" dirty="0">
                <a:solidFill>
                  <a:srgbClr val="C00000"/>
                </a:solidFill>
              </a:rPr>
              <a:t>1938</a:t>
            </a:r>
            <a:r>
              <a:rPr kumimoji="1" lang="zh-CN" altLang="en-US" sz="2000" dirty="0">
                <a:solidFill>
                  <a:srgbClr val="C00000"/>
                </a:solidFill>
              </a:rPr>
              <a:t>年</a:t>
            </a:r>
            <a:endParaRPr kumimoji="1" lang="en-US" altLang="zh-CN" sz="2000" dirty="0">
              <a:solidFill>
                <a:srgbClr val="C00000"/>
              </a:solidFill>
            </a:endParaRPr>
          </a:p>
          <a:p>
            <a:pPr marL="285750" indent="-285750">
              <a:buFont typeface="Arial" panose="020B0604020202020204" pitchFamily="34" charset="0"/>
              <a:buChar char="•"/>
            </a:pPr>
            <a:r>
              <a:rPr kumimoji="1" lang="zh-CN" altLang="en-US" sz="2000" dirty="0"/>
              <a:t>精确地预言了抗日战争的走向</a:t>
            </a:r>
            <a:endParaRPr kumimoji="1" lang="en-US" altLang="zh-CN" sz="2000" dirty="0"/>
          </a:p>
        </p:txBody>
      </p:sp>
      <p:sp>
        <p:nvSpPr>
          <p:cNvPr id="4" name="矩形 3">
            <a:extLst>
              <a:ext uri="{FF2B5EF4-FFF2-40B4-BE49-F238E27FC236}">
                <a16:creationId xmlns:a16="http://schemas.microsoft.com/office/drawing/2014/main" id="{DC2FE279-1077-7D49-8225-6BBC35D9D584}"/>
              </a:ext>
            </a:extLst>
          </p:cNvPr>
          <p:cNvSpPr/>
          <p:nvPr/>
        </p:nvSpPr>
        <p:spPr>
          <a:xfrm>
            <a:off x="5503177" y="2371981"/>
            <a:ext cx="6096000" cy="1231106"/>
          </a:xfrm>
          <a:prstGeom prst="rect">
            <a:avLst/>
          </a:prstGeom>
        </p:spPr>
        <p:txBody>
          <a:bodyPr>
            <a:spAutoFit/>
          </a:bodyPr>
          <a:lstStyle/>
          <a:p>
            <a:r>
              <a:rPr lang="zh-CN" altLang="en-US" dirty="0"/>
              <a:t>“毛先生的大作在今年</a:t>
            </a:r>
            <a:r>
              <a:rPr lang="en-US" altLang="zh-CN" dirty="0"/>
              <a:t>5</a:t>
            </a:r>
            <a:r>
              <a:rPr lang="zh-CN" altLang="en-US" dirty="0"/>
              <a:t>月问世后，本人已经多次拜读，并已向委员长作了诚挚推荐。我将毛先生的大作总结成两句话：以空间换时间，积小胜为大胜。”</a:t>
            </a:r>
            <a:endParaRPr lang="en-US" altLang="zh-CN" dirty="0"/>
          </a:p>
          <a:p>
            <a:pPr algn="r"/>
            <a:r>
              <a:rPr kumimoji="1" lang="en-US" altLang="zh-CN" sz="2000" dirty="0"/>
              <a:t>——</a:t>
            </a:r>
            <a:r>
              <a:rPr kumimoji="1" lang="zh-CN" altLang="en-US" sz="2000" dirty="0"/>
              <a:t>白崇禧</a:t>
            </a:r>
          </a:p>
        </p:txBody>
      </p:sp>
      <p:sp>
        <p:nvSpPr>
          <p:cNvPr id="9" name="矩形 8">
            <a:extLst>
              <a:ext uri="{FF2B5EF4-FFF2-40B4-BE49-F238E27FC236}">
                <a16:creationId xmlns:a16="http://schemas.microsoft.com/office/drawing/2014/main" id="{DFD128DA-42CE-1447-82F4-8D0CE62BF396}"/>
              </a:ext>
            </a:extLst>
          </p:cNvPr>
          <p:cNvSpPr/>
          <p:nvPr/>
        </p:nvSpPr>
        <p:spPr>
          <a:xfrm>
            <a:off x="5503177" y="3852058"/>
            <a:ext cx="6096000" cy="923330"/>
          </a:xfrm>
          <a:prstGeom prst="rect">
            <a:avLst/>
          </a:prstGeom>
        </p:spPr>
        <p:txBody>
          <a:bodyPr>
            <a:spAutoFit/>
          </a:bodyPr>
          <a:lstStyle/>
          <a:p>
            <a:r>
              <a:rPr lang="en-US" altLang="zh-CN" dirty="0">
                <a:solidFill>
                  <a:srgbClr val="000000"/>
                </a:solidFill>
                <a:latin typeface="微软雅黑" panose="020B0503020204020204" pitchFamily="34" charset="-122"/>
                <a:ea typeface="微软雅黑" panose="020B0503020204020204" pitchFamily="34" charset="-122"/>
              </a:rPr>
              <a:t>1938</a:t>
            </a:r>
            <a:r>
              <a:rPr lang="zh-CN" altLang="en-US" dirty="0">
                <a:solidFill>
                  <a:srgbClr val="000000"/>
                </a:solidFill>
                <a:latin typeface="微软雅黑" panose="020B0503020204020204" pitchFamily="34" charset="-122"/>
                <a:ea typeface="微软雅黑" panose="020B0503020204020204" pitchFamily="34" charset="-122"/>
              </a:rPr>
              <a:t>年</a:t>
            </a:r>
            <a:r>
              <a:rPr lang="en-US" altLang="zh-CN" dirty="0">
                <a:solidFill>
                  <a:srgbClr val="000000"/>
                </a:solidFill>
                <a:latin typeface="微软雅黑" panose="020B0503020204020204" pitchFamily="34" charset="-122"/>
                <a:ea typeface="微软雅黑" panose="020B0503020204020204" pitchFamily="34" charset="-122"/>
              </a:rPr>
              <a:t>11</a:t>
            </a:r>
            <a:r>
              <a:rPr lang="zh-CN" altLang="en-US" dirty="0">
                <a:solidFill>
                  <a:srgbClr val="000000"/>
                </a:solidFill>
                <a:latin typeface="微软雅黑" panose="020B0503020204020204" pitchFamily="34" charset="-122"/>
                <a:ea typeface="微软雅黑" panose="020B0503020204020204" pitchFamily="34" charset="-122"/>
              </a:rPr>
              <a:t>月</a:t>
            </a:r>
            <a:r>
              <a:rPr lang="en-US" altLang="zh-CN" dirty="0">
                <a:solidFill>
                  <a:srgbClr val="000000"/>
                </a:solidFill>
                <a:latin typeface="微软雅黑" panose="020B0503020204020204" pitchFamily="34" charset="-122"/>
                <a:ea typeface="微软雅黑" panose="020B0503020204020204" pitchFamily="34" charset="-122"/>
              </a:rPr>
              <a:t>25</a:t>
            </a:r>
            <a:r>
              <a:rPr lang="zh-CN" altLang="en-US" dirty="0">
                <a:solidFill>
                  <a:srgbClr val="000000"/>
                </a:solidFill>
                <a:latin typeface="微软雅黑" panose="020B0503020204020204" pitchFamily="34" charset="-122"/>
                <a:ea typeface="微软雅黑" panose="020B0503020204020204" pitchFamily="34" charset="-122"/>
              </a:rPr>
              <a:t>日，蒋介石在湖南衡山下召开了一次重要的会议，史称“第一次南岳军事会议”， 给各国民党高级将领人手派发了一本</a:t>
            </a:r>
            <a:r>
              <a:rPr lang="en-US" altLang="zh-CN" dirty="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论持久战</a:t>
            </a:r>
            <a:r>
              <a:rPr lang="en-US" altLang="zh-CN" dirty="0">
                <a:solidFill>
                  <a:srgbClr val="000000"/>
                </a:solidFill>
                <a:latin typeface="微软雅黑" panose="020B0503020204020204" pitchFamily="34" charset="-122"/>
                <a:ea typeface="微软雅黑" panose="020B0503020204020204" pitchFamily="34" charset="-122"/>
              </a:rPr>
              <a:t>》</a:t>
            </a:r>
            <a:r>
              <a:rPr lang="zh-CN" altLang="en-US" dirty="0">
                <a:solidFill>
                  <a:srgbClr val="000000"/>
                </a:solidFill>
                <a:latin typeface="微软雅黑" panose="020B0503020204020204" pitchFamily="34" charset="-122"/>
                <a:ea typeface="微软雅黑" panose="020B0503020204020204" pitchFamily="34" charset="-122"/>
              </a:rPr>
              <a:t>。</a:t>
            </a:r>
            <a:endParaRPr lang="zh-CN" altLang="en-US" dirty="0"/>
          </a:p>
        </p:txBody>
      </p:sp>
      <p:sp>
        <p:nvSpPr>
          <p:cNvPr id="10" name="文本框 9">
            <a:extLst>
              <a:ext uri="{FF2B5EF4-FFF2-40B4-BE49-F238E27FC236}">
                <a16:creationId xmlns:a16="http://schemas.microsoft.com/office/drawing/2014/main" id="{5230195C-4E40-D64A-B357-95D7C80BA64F}"/>
              </a:ext>
            </a:extLst>
          </p:cNvPr>
          <p:cNvSpPr txBox="1"/>
          <p:nvPr/>
        </p:nvSpPr>
        <p:spPr>
          <a:xfrm>
            <a:off x="558167" y="1087867"/>
            <a:ext cx="4564070" cy="461665"/>
          </a:xfrm>
          <a:prstGeom prst="rect">
            <a:avLst/>
          </a:prstGeom>
          <a:noFill/>
        </p:spPr>
        <p:txBody>
          <a:bodyPr wrap="none" rtlCol="0">
            <a:spAutoFit/>
          </a:bodyPr>
          <a:lstStyle/>
          <a:p>
            <a:r>
              <a:rPr kumimoji="1" lang="zh-CN" altLang="en-US" sz="2400" dirty="0"/>
              <a:t>伟人是如何写论文</a:t>
            </a:r>
            <a:r>
              <a:rPr kumimoji="1" lang="en-US" altLang="zh-CN" sz="2400" dirty="0"/>
              <a:t>Introduction</a:t>
            </a:r>
            <a:r>
              <a:rPr kumimoji="1" lang="zh-CN" altLang="en-US" sz="2400" dirty="0"/>
              <a:t>的</a:t>
            </a:r>
          </a:p>
        </p:txBody>
      </p:sp>
    </p:spTree>
    <p:extLst>
      <p:ext uri="{BB962C8B-B14F-4D97-AF65-F5344CB8AC3E}">
        <p14:creationId xmlns:p14="http://schemas.microsoft.com/office/powerpoint/2010/main" val="34042568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0AA470C-78A2-CE44-BDA2-6F30333B4675}"/>
              </a:ext>
            </a:extLst>
          </p:cNvPr>
          <p:cNvSpPr>
            <a:spLocks noGrp="1"/>
          </p:cNvSpPr>
          <p:nvPr>
            <p:ph type="body" sz="quarter" idx="12"/>
          </p:nvPr>
        </p:nvSpPr>
        <p:spPr/>
        <p:txBody>
          <a:bodyPr/>
          <a:lstStyle/>
          <a:p>
            <a:endParaRPr kumimoji="1" lang="zh-CN" altLang="en-US"/>
          </a:p>
        </p:txBody>
      </p:sp>
      <p:sp>
        <p:nvSpPr>
          <p:cNvPr id="3" name="文本占位符 2">
            <a:extLst>
              <a:ext uri="{FF2B5EF4-FFF2-40B4-BE49-F238E27FC236}">
                <a16:creationId xmlns:a16="http://schemas.microsoft.com/office/drawing/2014/main" id="{1342CBBF-39C7-3446-A8FF-11BE6B25E5CD}"/>
              </a:ext>
            </a:extLst>
          </p:cNvPr>
          <p:cNvSpPr>
            <a:spLocks noGrp="1"/>
          </p:cNvSpPr>
          <p:nvPr>
            <p:ph type="body" sz="quarter" idx="13"/>
          </p:nvPr>
        </p:nvSpPr>
        <p:spPr/>
        <p:txBody>
          <a:bodyPr/>
          <a:lstStyle/>
          <a:p>
            <a:endParaRPr kumimoji="1" lang="zh-CN" altLang="en-US"/>
          </a:p>
        </p:txBody>
      </p:sp>
      <p:sp>
        <p:nvSpPr>
          <p:cNvPr id="4" name="文本占位符 3">
            <a:extLst>
              <a:ext uri="{FF2B5EF4-FFF2-40B4-BE49-F238E27FC236}">
                <a16:creationId xmlns:a16="http://schemas.microsoft.com/office/drawing/2014/main" id="{4AB9297F-8E9A-774D-9ABA-1FF5C53548DE}"/>
              </a:ext>
            </a:extLst>
          </p:cNvPr>
          <p:cNvSpPr>
            <a:spLocks noGrp="1"/>
          </p:cNvSpPr>
          <p:nvPr>
            <p:ph type="body" sz="quarter" idx="14"/>
          </p:nvPr>
        </p:nvSpPr>
        <p:spPr/>
        <p:txBody>
          <a:bodyPr/>
          <a:lstStyle/>
          <a:p>
            <a:r>
              <a:rPr kumimoji="1" lang="zh-CN" altLang="en-US" dirty="0"/>
              <a:t>例：</a:t>
            </a:r>
            <a:r>
              <a:rPr kumimoji="1" lang="en-US" altLang="zh-CN" dirty="0"/>
              <a:t>《</a:t>
            </a:r>
            <a:r>
              <a:rPr kumimoji="1" lang="zh-CN" altLang="en-US" dirty="0"/>
              <a:t>论持久战</a:t>
            </a:r>
            <a:r>
              <a:rPr kumimoji="1" lang="en-US" altLang="zh-CN" dirty="0"/>
              <a:t>》</a:t>
            </a:r>
            <a:endParaRPr kumimoji="1" lang="zh-CN" altLang="en-US" dirty="0"/>
          </a:p>
        </p:txBody>
      </p:sp>
      <p:sp>
        <p:nvSpPr>
          <p:cNvPr id="5" name="矩形 4">
            <a:extLst>
              <a:ext uri="{FF2B5EF4-FFF2-40B4-BE49-F238E27FC236}">
                <a16:creationId xmlns:a16="http://schemas.microsoft.com/office/drawing/2014/main" id="{8273A1C4-EF0E-0642-BE4C-D328AB9C1602}"/>
              </a:ext>
            </a:extLst>
          </p:cNvPr>
          <p:cNvSpPr/>
          <p:nvPr/>
        </p:nvSpPr>
        <p:spPr>
          <a:xfrm>
            <a:off x="153513" y="806589"/>
            <a:ext cx="11719431" cy="5016758"/>
          </a:xfrm>
          <a:prstGeom prst="rect">
            <a:avLst/>
          </a:prstGeom>
        </p:spPr>
        <p:txBody>
          <a:bodyPr wrap="square">
            <a:spAutoFit/>
          </a:bodyPr>
          <a:lstStyle/>
          <a:p>
            <a:r>
              <a:rPr lang="zh-CN" altLang="en-US" sz="2000" dirty="0">
                <a:solidFill>
                  <a:srgbClr val="454545"/>
                </a:solidFill>
                <a:highlight>
                  <a:srgbClr val="FFFF00"/>
                </a:highlight>
                <a:latin typeface="Microsoft Yahei" panose="020B0503020204020204" pitchFamily="34" charset="-122"/>
                <a:ea typeface="Microsoft Yahei" panose="020B0503020204020204" pitchFamily="34" charset="-122"/>
              </a:rPr>
              <a:t>伟大抗日战争的一周年纪念，七月七日，快要到了。全民族的力量团结起来，坚持抗战，坚持统一战线，同敌人作英勇的战争，快一年了。这个战争，在东方历史上是空前的，在世界历史上也将是伟大的，全世界人民都关心这个战争。身受战争灾难、为着自己民族的生存而奋斗的每一个中国人，无日不在渴望战争的胜利。</a:t>
            </a:r>
            <a:r>
              <a:rPr lang="zh-CN" altLang="en-US" sz="2000" dirty="0">
                <a:solidFill>
                  <a:schemeClr val="bg1">
                    <a:lumMod val="75000"/>
                  </a:schemeClr>
                </a:solidFill>
                <a:latin typeface="Microsoft Yahei" panose="020B0503020204020204" pitchFamily="34" charset="-122"/>
                <a:ea typeface="Microsoft Yahei" panose="020B0503020204020204" pitchFamily="34" charset="-122"/>
              </a:rPr>
              <a:t>然而战争的过程究竟会要怎么样？能胜利还是不能胜利？能速胜还是不能速胜？很多人都说持久战，但是为什么是持久战？怎样进行持久战？很多人都说最后胜利，但是为什么会有最后胜利？怎样争取最后胜利？这些问题，不是每个人都解决了的，甚至是大多数人至今没有解决的。于是失败主义的亡国论者跑出来向人们说：中国会亡，最后胜利不是中国的。某些性急的朋友们也跑出来向人们说：中国很快就能战胜，无需乎费大气力。这些议论究竟对不对呢？我们一向都说：这些议论是不对的。可是我们说的，还没有为大多数人所了解。一半因为我们的宣传解释工作还不够，一半也因为客观事变的发展还没有完全暴露其固有的性质，还没有将其面貌鲜明地摆在人们之前，使人们无从看出其整个的趋势和前途，因而无从决定自己的整套的方针和做法。现在好了，抗战十个月的经验，尽够击破毫无根据的亡国论，也尽够说服急性朋友们的速胜论了。在这种情形下，很多人要求做个总结性的解释。尤其是对持久战，有亡国论和速胜论的反对意见，也有空洞无物的了解。“卢沟桥事变以来，四万万人一齐努力，最后胜利是中国的。”这样一种公式，在广大的人们中流行着。这个公式是对的，但有加以充实的必要。</a:t>
            </a:r>
            <a:r>
              <a:rPr lang="en-US" altLang="zh-CN" sz="2000" dirty="0">
                <a:solidFill>
                  <a:schemeClr val="bg1">
                    <a:lumMod val="75000"/>
                  </a:schemeClr>
                </a:solidFill>
                <a:latin typeface="Microsoft Yahei" panose="020B0503020204020204" pitchFamily="34" charset="-122"/>
                <a:ea typeface="Microsoft Yahei" panose="020B0503020204020204" pitchFamily="34" charset="-122"/>
              </a:rPr>
              <a:t> ……</a:t>
            </a:r>
            <a:r>
              <a:rPr lang="zh-CN" altLang="en-US" sz="2000" dirty="0">
                <a:solidFill>
                  <a:schemeClr val="bg1">
                    <a:lumMod val="75000"/>
                  </a:schemeClr>
                </a:solidFill>
                <a:latin typeface="Microsoft Yahei" panose="020B0503020204020204" pitchFamily="34" charset="-122"/>
                <a:ea typeface="Microsoft Yahei" panose="020B0503020204020204" pitchFamily="34" charset="-122"/>
              </a:rPr>
              <a:t>为了使每个共产党员在抗日战争中能够尽其更好和更大的努力，也有着重地研究持久战的必要。因此，我的讲演就来研究持久战。</a:t>
            </a:r>
            <a:endParaRPr lang="zh-CN" altLang="en-US" sz="2000" dirty="0">
              <a:solidFill>
                <a:schemeClr val="bg1">
                  <a:lumMod val="75000"/>
                </a:schemeClr>
              </a:solidFill>
            </a:endParaRPr>
          </a:p>
        </p:txBody>
      </p:sp>
      <p:sp>
        <p:nvSpPr>
          <p:cNvPr id="6" name="文本框 5">
            <a:extLst>
              <a:ext uri="{FF2B5EF4-FFF2-40B4-BE49-F238E27FC236}">
                <a16:creationId xmlns:a16="http://schemas.microsoft.com/office/drawing/2014/main" id="{020A31B3-D60F-164E-B98D-76B3FC7AEEFA}"/>
              </a:ext>
            </a:extLst>
          </p:cNvPr>
          <p:cNvSpPr txBox="1"/>
          <p:nvPr/>
        </p:nvSpPr>
        <p:spPr>
          <a:xfrm>
            <a:off x="2746851" y="1824990"/>
            <a:ext cx="1980029" cy="523220"/>
          </a:xfrm>
          <a:prstGeom prst="rect">
            <a:avLst/>
          </a:prstGeom>
          <a:solidFill>
            <a:schemeClr val="accent3">
              <a:lumMod val="60000"/>
              <a:lumOff val="40000"/>
            </a:schemeClr>
          </a:solidFill>
          <a:ln w="19050">
            <a:solidFill>
              <a:schemeClr val="accent1"/>
            </a:solidFill>
          </a:ln>
        </p:spPr>
        <p:txBody>
          <a:bodyPr wrap="none" rtlCol="0">
            <a:spAutoFit/>
          </a:bodyPr>
          <a:lstStyle/>
          <a:p>
            <a:r>
              <a:rPr kumimoji="1" lang="zh-CN" altLang="en-US" sz="2800" dirty="0">
                <a:solidFill>
                  <a:schemeClr val="bg1"/>
                </a:solidFill>
              </a:rPr>
              <a:t>问题的背景</a:t>
            </a:r>
          </a:p>
        </p:txBody>
      </p:sp>
    </p:spTree>
    <p:extLst>
      <p:ext uri="{BB962C8B-B14F-4D97-AF65-F5344CB8AC3E}">
        <p14:creationId xmlns:p14="http://schemas.microsoft.com/office/powerpoint/2010/main" val="26210386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0AA470C-78A2-CE44-BDA2-6F30333B4675}"/>
              </a:ext>
            </a:extLst>
          </p:cNvPr>
          <p:cNvSpPr>
            <a:spLocks noGrp="1"/>
          </p:cNvSpPr>
          <p:nvPr>
            <p:ph type="body" sz="quarter" idx="12"/>
          </p:nvPr>
        </p:nvSpPr>
        <p:spPr/>
        <p:txBody>
          <a:bodyPr/>
          <a:lstStyle/>
          <a:p>
            <a:endParaRPr kumimoji="1" lang="zh-CN" altLang="en-US"/>
          </a:p>
        </p:txBody>
      </p:sp>
      <p:sp>
        <p:nvSpPr>
          <p:cNvPr id="3" name="文本占位符 2">
            <a:extLst>
              <a:ext uri="{FF2B5EF4-FFF2-40B4-BE49-F238E27FC236}">
                <a16:creationId xmlns:a16="http://schemas.microsoft.com/office/drawing/2014/main" id="{1342CBBF-39C7-3446-A8FF-11BE6B25E5CD}"/>
              </a:ext>
            </a:extLst>
          </p:cNvPr>
          <p:cNvSpPr>
            <a:spLocks noGrp="1"/>
          </p:cNvSpPr>
          <p:nvPr>
            <p:ph type="body" sz="quarter" idx="13"/>
          </p:nvPr>
        </p:nvSpPr>
        <p:spPr/>
        <p:txBody>
          <a:bodyPr/>
          <a:lstStyle/>
          <a:p>
            <a:endParaRPr kumimoji="1" lang="zh-CN" altLang="en-US"/>
          </a:p>
        </p:txBody>
      </p:sp>
      <p:sp>
        <p:nvSpPr>
          <p:cNvPr id="4" name="文本占位符 3">
            <a:extLst>
              <a:ext uri="{FF2B5EF4-FFF2-40B4-BE49-F238E27FC236}">
                <a16:creationId xmlns:a16="http://schemas.microsoft.com/office/drawing/2014/main" id="{4AB9297F-8E9A-774D-9ABA-1FF5C53548DE}"/>
              </a:ext>
            </a:extLst>
          </p:cNvPr>
          <p:cNvSpPr>
            <a:spLocks noGrp="1"/>
          </p:cNvSpPr>
          <p:nvPr>
            <p:ph type="body" sz="quarter" idx="14"/>
          </p:nvPr>
        </p:nvSpPr>
        <p:spPr/>
        <p:txBody>
          <a:bodyPr/>
          <a:lstStyle/>
          <a:p>
            <a:r>
              <a:rPr kumimoji="1" lang="zh-CN" altLang="en-US" dirty="0"/>
              <a:t>例：</a:t>
            </a:r>
            <a:r>
              <a:rPr kumimoji="1" lang="en-US" altLang="zh-CN" dirty="0"/>
              <a:t>《</a:t>
            </a:r>
            <a:r>
              <a:rPr kumimoji="1" lang="zh-CN" altLang="en-US" dirty="0"/>
              <a:t>论持久战</a:t>
            </a:r>
            <a:r>
              <a:rPr kumimoji="1" lang="en-US" altLang="zh-CN" dirty="0"/>
              <a:t>》</a:t>
            </a:r>
            <a:endParaRPr kumimoji="1" lang="zh-CN" altLang="en-US" dirty="0"/>
          </a:p>
        </p:txBody>
      </p:sp>
      <p:sp>
        <p:nvSpPr>
          <p:cNvPr id="5" name="矩形 4">
            <a:extLst>
              <a:ext uri="{FF2B5EF4-FFF2-40B4-BE49-F238E27FC236}">
                <a16:creationId xmlns:a16="http://schemas.microsoft.com/office/drawing/2014/main" id="{8273A1C4-EF0E-0642-BE4C-D328AB9C1602}"/>
              </a:ext>
            </a:extLst>
          </p:cNvPr>
          <p:cNvSpPr/>
          <p:nvPr/>
        </p:nvSpPr>
        <p:spPr>
          <a:xfrm>
            <a:off x="153513" y="806589"/>
            <a:ext cx="11719431" cy="5016758"/>
          </a:xfrm>
          <a:prstGeom prst="rect">
            <a:avLst/>
          </a:prstGeom>
        </p:spPr>
        <p:txBody>
          <a:bodyPr wrap="square">
            <a:spAutoFit/>
          </a:bodyPr>
          <a:lstStyle/>
          <a:p>
            <a:r>
              <a:rPr lang="zh-CN" altLang="en-US" sz="2000" dirty="0">
                <a:solidFill>
                  <a:schemeClr val="bg1">
                    <a:lumMod val="75000"/>
                  </a:schemeClr>
                </a:solidFill>
                <a:latin typeface="Microsoft Yahei" panose="020B0503020204020204" pitchFamily="34" charset="-122"/>
                <a:ea typeface="Microsoft Yahei" panose="020B0503020204020204" pitchFamily="34" charset="-122"/>
              </a:rPr>
              <a:t>伟大抗日战争的一周年纪念，七月七日，快要到了。全民族的力量团结起来，坚持抗战，坚持统一战线，同敌人作英勇的战争，快一年了。这个战争，在东方历史上是空前的，在世界历史上也将是伟大的，全世界人民都关心这个战争。身受战争灾难、为着自己民族的生存而奋斗的每一个中国人，无日不在渴望战争的胜利。</a:t>
            </a:r>
            <a:r>
              <a:rPr lang="zh-CN" altLang="en-US" sz="2000" dirty="0">
                <a:solidFill>
                  <a:srgbClr val="454545"/>
                </a:solidFill>
                <a:highlight>
                  <a:srgbClr val="FFFF00"/>
                </a:highlight>
                <a:latin typeface="Microsoft Yahei" panose="020B0503020204020204" pitchFamily="34" charset="-122"/>
                <a:ea typeface="Microsoft Yahei" panose="020B0503020204020204" pitchFamily="34" charset="-122"/>
              </a:rPr>
              <a:t>然而战争的过程究竟会要怎么样？能胜利还是不能胜利？能速胜还是不能速胜？很多人都说持久战，但是为什么是持久战？怎样进行持久战？很多人都说最后胜利，但是为什么会有最后胜利？怎样争取最后胜利？</a:t>
            </a:r>
            <a:r>
              <a:rPr lang="zh-CN" altLang="en-US" sz="2000" dirty="0">
                <a:solidFill>
                  <a:schemeClr val="bg1">
                    <a:lumMod val="75000"/>
                  </a:schemeClr>
                </a:solidFill>
                <a:latin typeface="Microsoft Yahei" panose="020B0503020204020204" pitchFamily="34" charset="-122"/>
                <a:ea typeface="Microsoft Yahei" panose="020B0503020204020204" pitchFamily="34" charset="-122"/>
              </a:rPr>
              <a:t>这些问题，不是每个人都解决了的，甚至是大多数人至今没有解决的。于是失败主义的亡国论者跑出来向人们说：中国会亡，最后胜利不是中国的。某些性急的朋友们也跑出来向人们说：中国很快就能战胜，无需乎费大气力。这些议论究竟对不对呢？我们一向都说：这些议论是不对的。可是我们说的，还没有为大多数人所了解。一半因为我们的宣传解释工作还不够，一半也因为客观事变的发展还没有完全暴露其固有的性质，还没有将其面貌鲜明地摆在人们之前，使人们无从看出其整个的趋势和前途，因而无从决定自己的整套的方针和做法。现在好了，抗战十个月的经验，尽够击破毫无根据的亡国论，也尽够说服急性朋友们的速胜论了。在这种情形下，很多人要求做个总结性的解释。尤其是对持久战，有亡国论和速胜论的反对意见，也有空洞无物的了解。“卢沟桥事变以来，四万万人一齐努力，最后胜利是中国的。”这样一种公式，在广大的人们中流行着。这个公式是对的，但有加以充实的必要。</a:t>
            </a:r>
            <a:r>
              <a:rPr lang="en-US" altLang="zh-CN" sz="2000" dirty="0">
                <a:solidFill>
                  <a:schemeClr val="bg1">
                    <a:lumMod val="75000"/>
                  </a:schemeClr>
                </a:solidFill>
                <a:latin typeface="Microsoft Yahei" panose="020B0503020204020204" pitchFamily="34" charset="-122"/>
                <a:ea typeface="Microsoft Yahei" panose="020B0503020204020204" pitchFamily="34" charset="-122"/>
              </a:rPr>
              <a:t> ……</a:t>
            </a:r>
            <a:r>
              <a:rPr lang="zh-CN" altLang="en-US" sz="2000" dirty="0">
                <a:solidFill>
                  <a:schemeClr val="bg1">
                    <a:lumMod val="75000"/>
                  </a:schemeClr>
                </a:solidFill>
                <a:latin typeface="Microsoft Yahei" panose="020B0503020204020204" pitchFamily="34" charset="-122"/>
                <a:ea typeface="Microsoft Yahei" panose="020B0503020204020204" pitchFamily="34" charset="-122"/>
              </a:rPr>
              <a:t>为了使每个共产党员在抗日战争中能够尽其更好和更大的努力，也有着重地研究持久战的必要。因此，我的讲演就来研究持久战。</a:t>
            </a:r>
            <a:endParaRPr lang="zh-CN" altLang="en-US" sz="2000" dirty="0">
              <a:solidFill>
                <a:schemeClr val="bg1">
                  <a:lumMod val="75000"/>
                </a:schemeClr>
              </a:solidFill>
            </a:endParaRPr>
          </a:p>
        </p:txBody>
      </p:sp>
      <p:sp>
        <p:nvSpPr>
          <p:cNvPr id="6" name="文本框 5">
            <a:extLst>
              <a:ext uri="{FF2B5EF4-FFF2-40B4-BE49-F238E27FC236}">
                <a16:creationId xmlns:a16="http://schemas.microsoft.com/office/drawing/2014/main" id="{AE083DF3-E499-CD49-A193-E0AADEB8BFC5}"/>
              </a:ext>
            </a:extLst>
          </p:cNvPr>
          <p:cNvSpPr txBox="1"/>
          <p:nvPr/>
        </p:nvSpPr>
        <p:spPr>
          <a:xfrm>
            <a:off x="2636160" y="1093470"/>
            <a:ext cx="2698175" cy="523220"/>
          </a:xfrm>
          <a:prstGeom prst="rect">
            <a:avLst/>
          </a:prstGeom>
          <a:solidFill>
            <a:schemeClr val="accent3">
              <a:lumMod val="60000"/>
              <a:lumOff val="40000"/>
            </a:schemeClr>
          </a:solidFill>
          <a:ln w="19050">
            <a:solidFill>
              <a:schemeClr val="accent1"/>
            </a:solidFill>
          </a:ln>
        </p:spPr>
        <p:txBody>
          <a:bodyPr wrap="none" rtlCol="0">
            <a:spAutoFit/>
          </a:bodyPr>
          <a:lstStyle/>
          <a:p>
            <a:r>
              <a:rPr kumimoji="1" lang="zh-CN" altLang="en-US" sz="2800" dirty="0">
                <a:solidFill>
                  <a:schemeClr val="bg1"/>
                </a:solidFill>
              </a:rPr>
              <a:t>问题的科学描述</a:t>
            </a:r>
          </a:p>
        </p:txBody>
      </p:sp>
    </p:spTree>
    <p:extLst>
      <p:ext uri="{BB962C8B-B14F-4D97-AF65-F5344CB8AC3E}">
        <p14:creationId xmlns:p14="http://schemas.microsoft.com/office/powerpoint/2010/main" val="3270951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0AA470C-78A2-CE44-BDA2-6F30333B4675}"/>
              </a:ext>
            </a:extLst>
          </p:cNvPr>
          <p:cNvSpPr>
            <a:spLocks noGrp="1"/>
          </p:cNvSpPr>
          <p:nvPr>
            <p:ph type="body" sz="quarter" idx="12"/>
          </p:nvPr>
        </p:nvSpPr>
        <p:spPr/>
        <p:txBody>
          <a:bodyPr/>
          <a:lstStyle/>
          <a:p>
            <a:endParaRPr kumimoji="1" lang="zh-CN" altLang="en-US"/>
          </a:p>
        </p:txBody>
      </p:sp>
      <p:sp>
        <p:nvSpPr>
          <p:cNvPr id="3" name="文本占位符 2">
            <a:extLst>
              <a:ext uri="{FF2B5EF4-FFF2-40B4-BE49-F238E27FC236}">
                <a16:creationId xmlns:a16="http://schemas.microsoft.com/office/drawing/2014/main" id="{1342CBBF-39C7-3446-A8FF-11BE6B25E5CD}"/>
              </a:ext>
            </a:extLst>
          </p:cNvPr>
          <p:cNvSpPr>
            <a:spLocks noGrp="1"/>
          </p:cNvSpPr>
          <p:nvPr>
            <p:ph type="body" sz="quarter" idx="13"/>
          </p:nvPr>
        </p:nvSpPr>
        <p:spPr/>
        <p:txBody>
          <a:bodyPr/>
          <a:lstStyle/>
          <a:p>
            <a:endParaRPr kumimoji="1" lang="zh-CN" altLang="en-US"/>
          </a:p>
        </p:txBody>
      </p:sp>
      <p:sp>
        <p:nvSpPr>
          <p:cNvPr id="4" name="文本占位符 3">
            <a:extLst>
              <a:ext uri="{FF2B5EF4-FFF2-40B4-BE49-F238E27FC236}">
                <a16:creationId xmlns:a16="http://schemas.microsoft.com/office/drawing/2014/main" id="{4AB9297F-8E9A-774D-9ABA-1FF5C53548DE}"/>
              </a:ext>
            </a:extLst>
          </p:cNvPr>
          <p:cNvSpPr>
            <a:spLocks noGrp="1"/>
          </p:cNvSpPr>
          <p:nvPr>
            <p:ph type="body" sz="quarter" idx="14"/>
          </p:nvPr>
        </p:nvSpPr>
        <p:spPr/>
        <p:txBody>
          <a:bodyPr/>
          <a:lstStyle/>
          <a:p>
            <a:r>
              <a:rPr kumimoji="1" lang="zh-CN" altLang="en-US" dirty="0"/>
              <a:t>例：</a:t>
            </a:r>
            <a:r>
              <a:rPr kumimoji="1" lang="en-US" altLang="zh-CN" dirty="0"/>
              <a:t>《</a:t>
            </a:r>
            <a:r>
              <a:rPr kumimoji="1" lang="zh-CN" altLang="en-US" dirty="0"/>
              <a:t>论持久战</a:t>
            </a:r>
            <a:r>
              <a:rPr kumimoji="1" lang="en-US" altLang="zh-CN" dirty="0"/>
              <a:t>》</a:t>
            </a:r>
            <a:endParaRPr kumimoji="1" lang="zh-CN" altLang="en-US" dirty="0"/>
          </a:p>
        </p:txBody>
      </p:sp>
      <p:sp>
        <p:nvSpPr>
          <p:cNvPr id="5" name="矩形 4">
            <a:extLst>
              <a:ext uri="{FF2B5EF4-FFF2-40B4-BE49-F238E27FC236}">
                <a16:creationId xmlns:a16="http://schemas.microsoft.com/office/drawing/2014/main" id="{8273A1C4-EF0E-0642-BE4C-D328AB9C1602}"/>
              </a:ext>
            </a:extLst>
          </p:cNvPr>
          <p:cNvSpPr/>
          <p:nvPr/>
        </p:nvSpPr>
        <p:spPr>
          <a:xfrm>
            <a:off x="153513" y="806589"/>
            <a:ext cx="11719431" cy="5016758"/>
          </a:xfrm>
          <a:prstGeom prst="rect">
            <a:avLst/>
          </a:prstGeom>
        </p:spPr>
        <p:txBody>
          <a:bodyPr wrap="square">
            <a:spAutoFit/>
          </a:bodyPr>
          <a:lstStyle/>
          <a:p>
            <a:r>
              <a:rPr lang="zh-CN" altLang="en-US" sz="2000" dirty="0">
                <a:solidFill>
                  <a:schemeClr val="bg1">
                    <a:lumMod val="75000"/>
                  </a:schemeClr>
                </a:solidFill>
                <a:latin typeface="Microsoft Yahei" panose="020B0503020204020204" pitchFamily="34" charset="-122"/>
                <a:ea typeface="Microsoft Yahei" panose="020B0503020204020204" pitchFamily="34" charset="-122"/>
              </a:rPr>
              <a:t>伟大抗日战争的一周年纪念，七月七日，快要到了。全民族的力量团结起来，坚持抗战，坚持统一战线，同敌人作英勇的战争，快一年了。这个战争，在东方历史上是空前的，在世界历史上也将是伟大的，全世界人民都关心这个战争。身受战争灾难、为着自己民族的生存而奋斗的每一个中国人，无日不在渴望战争的胜利。然而战争的过程究竟会要怎么样？能胜利还是不能胜利？能速胜还是不能速胜？很多人都说持久战，但是为什么是持久战？怎样进行持久战？很多人都说最后胜利，但是为什么会有最后胜利？怎样争取最后胜利？</a:t>
            </a:r>
            <a:r>
              <a:rPr lang="zh-CN" altLang="en-US" sz="2000" dirty="0">
                <a:solidFill>
                  <a:srgbClr val="454545"/>
                </a:solidFill>
                <a:highlight>
                  <a:srgbClr val="FFFF00"/>
                </a:highlight>
                <a:latin typeface="Microsoft Yahei" panose="020B0503020204020204" pitchFamily="34" charset="-122"/>
                <a:ea typeface="Microsoft Yahei" panose="020B0503020204020204" pitchFamily="34" charset="-122"/>
              </a:rPr>
              <a:t>这些问题，不是每个人都解决了的，甚至是大多数人至今没有解决的。于是失败主义的亡国论者跑出来向人们说：中国会亡，最后胜利不是中国的。某些性急的朋友们也跑出来向人们说：中国很快就能战胜，无需乎费大气力。这些议论究竟对不对呢？我们一向都说：这些议论是不对的。可是我们说的，还没有为大多数人所了解。一半因为我们的宣传解释工作还不够，一半也因为客观事变的发展还没有完全暴露其固有的性质，还没有将其面貌鲜明地摆在人们之前，使人们无从看出其整个的趋势和前途，因而无从决定自己的整套的方针和做法。</a:t>
            </a:r>
            <a:r>
              <a:rPr lang="zh-CN" altLang="en-US" sz="2000" dirty="0">
                <a:solidFill>
                  <a:schemeClr val="bg1">
                    <a:lumMod val="75000"/>
                  </a:schemeClr>
                </a:solidFill>
                <a:latin typeface="Microsoft Yahei" panose="020B0503020204020204" pitchFamily="34" charset="-122"/>
                <a:ea typeface="Microsoft Yahei" panose="020B0503020204020204" pitchFamily="34" charset="-122"/>
              </a:rPr>
              <a:t>现在好了，抗战十个月的经验，尽够击破毫无根据的亡国论，也尽够说服急性朋友们的速胜论了。在这种情形下，很多人要求做个总结性的解释。尤其是对持久战，有亡国论和速胜论的反对意见，也有空洞无物的了解。“卢沟桥事变以来，四万万人一齐努力，最后胜利是中国的。”这样一种公式，在广大的人们中流行着。这个公式是对的，但有加以充实的必要。</a:t>
            </a:r>
            <a:r>
              <a:rPr lang="en-US" altLang="zh-CN" sz="2000" dirty="0">
                <a:solidFill>
                  <a:schemeClr val="bg1">
                    <a:lumMod val="75000"/>
                  </a:schemeClr>
                </a:solidFill>
                <a:latin typeface="Microsoft Yahei" panose="020B0503020204020204" pitchFamily="34" charset="-122"/>
                <a:ea typeface="Microsoft Yahei" panose="020B0503020204020204" pitchFamily="34" charset="-122"/>
              </a:rPr>
              <a:t>……</a:t>
            </a:r>
            <a:r>
              <a:rPr lang="zh-CN" altLang="en-US" sz="2000" dirty="0">
                <a:solidFill>
                  <a:schemeClr val="bg1">
                    <a:lumMod val="75000"/>
                  </a:schemeClr>
                </a:solidFill>
                <a:latin typeface="Microsoft Yahei" panose="020B0503020204020204" pitchFamily="34" charset="-122"/>
                <a:ea typeface="Microsoft Yahei" panose="020B0503020204020204" pitchFamily="34" charset="-122"/>
              </a:rPr>
              <a:t>为了使每个共产党员在抗日战争中能够尽其更好和更大的努力，也有着重地研究持久战的必要。因此，我的讲演就来研究持久战。</a:t>
            </a:r>
          </a:p>
        </p:txBody>
      </p:sp>
      <p:sp>
        <p:nvSpPr>
          <p:cNvPr id="6" name="文本框 5">
            <a:extLst>
              <a:ext uri="{FF2B5EF4-FFF2-40B4-BE49-F238E27FC236}">
                <a16:creationId xmlns:a16="http://schemas.microsoft.com/office/drawing/2014/main" id="{BB7461ED-648C-1744-AFB5-535AAC2504EC}"/>
              </a:ext>
            </a:extLst>
          </p:cNvPr>
          <p:cNvSpPr txBox="1"/>
          <p:nvPr/>
        </p:nvSpPr>
        <p:spPr>
          <a:xfrm>
            <a:off x="2647590" y="1790700"/>
            <a:ext cx="1620957" cy="523220"/>
          </a:xfrm>
          <a:prstGeom prst="rect">
            <a:avLst/>
          </a:prstGeom>
          <a:solidFill>
            <a:schemeClr val="accent3">
              <a:lumMod val="60000"/>
              <a:lumOff val="40000"/>
            </a:schemeClr>
          </a:solidFill>
          <a:ln w="19050">
            <a:solidFill>
              <a:schemeClr val="accent1"/>
            </a:solidFill>
          </a:ln>
        </p:spPr>
        <p:txBody>
          <a:bodyPr wrap="none" rtlCol="0">
            <a:spAutoFit/>
          </a:bodyPr>
          <a:lstStyle/>
          <a:p>
            <a:r>
              <a:rPr kumimoji="1" lang="zh-CN" altLang="en-US" sz="2800" dirty="0">
                <a:solidFill>
                  <a:schemeClr val="bg1"/>
                </a:solidFill>
              </a:rPr>
              <a:t>前人工作</a:t>
            </a:r>
          </a:p>
        </p:txBody>
      </p:sp>
    </p:spTree>
    <p:extLst>
      <p:ext uri="{BB962C8B-B14F-4D97-AF65-F5344CB8AC3E}">
        <p14:creationId xmlns:p14="http://schemas.microsoft.com/office/powerpoint/2010/main" val="3563336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F0AA470C-78A2-CE44-BDA2-6F30333B4675}"/>
              </a:ext>
            </a:extLst>
          </p:cNvPr>
          <p:cNvSpPr>
            <a:spLocks noGrp="1"/>
          </p:cNvSpPr>
          <p:nvPr>
            <p:ph type="body" sz="quarter" idx="12"/>
          </p:nvPr>
        </p:nvSpPr>
        <p:spPr/>
        <p:txBody>
          <a:bodyPr/>
          <a:lstStyle/>
          <a:p>
            <a:endParaRPr kumimoji="1" lang="zh-CN" altLang="en-US"/>
          </a:p>
        </p:txBody>
      </p:sp>
      <p:sp>
        <p:nvSpPr>
          <p:cNvPr id="3" name="文本占位符 2">
            <a:extLst>
              <a:ext uri="{FF2B5EF4-FFF2-40B4-BE49-F238E27FC236}">
                <a16:creationId xmlns:a16="http://schemas.microsoft.com/office/drawing/2014/main" id="{1342CBBF-39C7-3446-A8FF-11BE6B25E5CD}"/>
              </a:ext>
            </a:extLst>
          </p:cNvPr>
          <p:cNvSpPr>
            <a:spLocks noGrp="1"/>
          </p:cNvSpPr>
          <p:nvPr>
            <p:ph type="body" sz="quarter" idx="13"/>
          </p:nvPr>
        </p:nvSpPr>
        <p:spPr/>
        <p:txBody>
          <a:bodyPr/>
          <a:lstStyle/>
          <a:p>
            <a:endParaRPr kumimoji="1" lang="zh-CN" altLang="en-US"/>
          </a:p>
        </p:txBody>
      </p:sp>
      <p:sp>
        <p:nvSpPr>
          <p:cNvPr id="4" name="文本占位符 3">
            <a:extLst>
              <a:ext uri="{FF2B5EF4-FFF2-40B4-BE49-F238E27FC236}">
                <a16:creationId xmlns:a16="http://schemas.microsoft.com/office/drawing/2014/main" id="{4AB9297F-8E9A-774D-9ABA-1FF5C53548DE}"/>
              </a:ext>
            </a:extLst>
          </p:cNvPr>
          <p:cNvSpPr>
            <a:spLocks noGrp="1"/>
          </p:cNvSpPr>
          <p:nvPr>
            <p:ph type="body" sz="quarter" idx="14"/>
          </p:nvPr>
        </p:nvSpPr>
        <p:spPr/>
        <p:txBody>
          <a:bodyPr/>
          <a:lstStyle/>
          <a:p>
            <a:r>
              <a:rPr kumimoji="1" lang="zh-CN" altLang="en-US" dirty="0"/>
              <a:t>例：</a:t>
            </a:r>
            <a:r>
              <a:rPr kumimoji="1" lang="en-US" altLang="zh-CN" dirty="0"/>
              <a:t>《</a:t>
            </a:r>
            <a:r>
              <a:rPr kumimoji="1" lang="zh-CN" altLang="en-US" dirty="0"/>
              <a:t>论持久战</a:t>
            </a:r>
            <a:r>
              <a:rPr kumimoji="1" lang="en-US" altLang="zh-CN" dirty="0"/>
              <a:t>》</a:t>
            </a:r>
            <a:endParaRPr kumimoji="1" lang="zh-CN" altLang="en-US" dirty="0"/>
          </a:p>
        </p:txBody>
      </p:sp>
      <p:sp>
        <p:nvSpPr>
          <p:cNvPr id="5" name="矩形 4">
            <a:extLst>
              <a:ext uri="{FF2B5EF4-FFF2-40B4-BE49-F238E27FC236}">
                <a16:creationId xmlns:a16="http://schemas.microsoft.com/office/drawing/2014/main" id="{8273A1C4-EF0E-0642-BE4C-D328AB9C1602}"/>
              </a:ext>
            </a:extLst>
          </p:cNvPr>
          <p:cNvSpPr/>
          <p:nvPr/>
        </p:nvSpPr>
        <p:spPr>
          <a:xfrm>
            <a:off x="153513" y="806589"/>
            <a:ext cx="11719431" cy="5016758"/>
          </a:xfrm>
          <a:prstGeom prst="rect">
            <a:avLst/>
          </a:prstGeom>
        </p:spPr>
        <p:txBody>
          <a:bodyPr wrap="square">
            <a:spAutoFit/>
          </a:bodyPr>
          <a:lstStyle/>
          <a:p>
            <a:r>
              <a:rPr lang="zh-CN" altLang="en-US" sz="2000" dirty="0">
                <a:solidFill>
                  <a:schemeClr val="bg1">
                    <a:lumMod val="75000"/>
                  </a:schemeClr>
                </a:solidFill>
                <a:latin typeface="Microsoft Yahei" panose="020B0503020204020204" pitchFamily="34" charset="-122"/>
                <a:ea typeface="Microsoft Yahei" panose="020B0503020204020204" pitchFamily="34" charset="-122"/>
              </a:rPr>
              <a:t>伟大抗日战争的一周年纪念，七月七日，快要到了。全民族的力量团结起来，坚持抗战，坚持统一战线，同敌人作英勇的战争，快一年了。这个战争，在东方历史上是空前的，在世界历史上也将是伟大的，全世界人民都关心这个战争。身受战争灾难、为着自己民族的生存而奋斗的每一个中国人，无日不在渴望战争的胜利。然而战争的过程究竟会要怎么样？能胜利还是不能胜利？能速胜还是不能速胜？很多人都说持久战，但是为什么是持久战？怎样进行持久战？很多人都说最后胜利，但是为什么会有最后胜利？怎样争取最后胜利？这些问题，不是每个人都解决了的，甚至是大多数人至今没有解决的。于是失败主义的亡国论者跑出来向人们说：中国会亡，最后胜利不是中国的。某些性急的朋友们也跑出来向人们说：中国很快就能战胜，无需乎费大气力。这些议论究竟对不对呢？我们一向都说：这些议论是不对的。可是我们说的，还没有为大多数人所了解。一半因为我们的宣传解释工作还不够，一半也因为客观事变的发展还没有完全暴露其固有的性质，还没有将其面貌鲜明地摆在人们之前，使人们无从看出其整个的趋势和前途，因而无从决定自己的整套的方针和做法。</a:t>
            </a:r>
            <a:r>
              <a:rPr lang="zh-CN" altLang="en-US" sz="2000" dirty="0">
                <a:solidFill>
                  <a:srgbClr val="454545"/>
                </a:solidFill>
                <a:highlight>
                  <a:srgbClr val="FFFF00"/>
                </a:highlight>
                <a:latin typeface="Microsoft Yahei" panose="020B0503020204020204" pitchFamily="34" charset="-122"/>
                <a:ea typeface="Microsoft Yahei" panose="020B0503020204020204" pitchFamily="34" charset="-122"/>
              </a:rPr>
              <a:t>现在好了，抗战十个月的经验，尽够击破毫无根据的亡国论，也尽够说服急性朋友们的速胜论了。在这种情形下，很多人要求做个总结性的解释。尤其是对持久战，有亡国论和速胜论的反对意见，也有空洞无物的了解。“卢沟桥事变以来，四万万人一齐努力，最后胜利是中国的。”这样一种公式，在广大的人们中流行着。这个公式是对的，但有加以充实的必要。</a:t>
            </a:r>
            <a:r>
              <a:rPr lang="en-US" altLang="zh-CN" sz="2000" dirty="0">
                <a:solidFill>
                  <a:srgbClr val="454545"/>
                </a:solidFill>
                <a:highlight>
                  <a:srgbClr val="FFFF00"/>
                </a:highlight>
                <a:latin typeface="Microsoft Yahei" panose="020B0503020204020204" pitchFamily="34" charset="-122"/>
                <a:ea typeface="Microsoft Yahei" panose="020B0503020204020204" pitchFamily="34" charset="-122"/>
              </a:rPr>
              <a:t>……</a:t>
            </a:r>
            <a:r>
              <a:rPr lang="zh-CN" altLang="en-US" sz="2000" dirty="0">
                <a:solidFill>
                  <a:srgbClr val="454545"/>
                </a:solidFill>
                <a:highlight>
                  <a:srgbClr val="FFFF00"/>
                </a:highlight>
                <a:latin typeface="Microsoft Yahei" panose="020B0503020204020204" pitchFamily="34" charset="-122"/>
                <a:ea typeface="Microsoft Yahei" panose="020B0503020204020204" pitchFamily="34" charset="-122"/>
              </a:rPr>
              <a:t>为了使每个共产党员在抗日战争中能够尽其更好和更大的努力，也有着重地研究持久战的必要。因此，我的讲演就来研究持久战。</a:t>
            </a:r>
            <a:endParaRPr lang="zh-CN" altLang="en-US" sz="2000" dirty="0">
              <a:solidFill>
                <a:schemeClr val="bg1">
                  <a:lumMod val="75000"/>
                </a:schemeClr>
              </a:solidFill>
              <a:latin typeface="Microsoft Yahei" panose="020B0503020204020204" pitchFamily="34" charset="-122"/>
              <a:ea typeface="Microsoft Yahei" panose="020B0503020204020204" pitchFamily="34" charset="-122"/>
            </a:endParaRPr>
          </a:p>
        </p:txBody>
      </p:sp>
      <p:sp>
        <p:nvSpPr>
          <p:cNvPr id="6" name="文本框 5">
            <a:extLst>
              <a:ext uri="{FF2B5EF4-FFF2-40B4-BE49-F238E27FC236}">
                <a16:creationId xmlns:a16="http://schemas.microsoft.com/office/drawing/2014/main" id="{5EA77357-E584-D74B-AEA8-CE7673CC2DC9}"/>
              </a:ext>
            </a:extLst>
          </p:cNvPr>
          <p:cNvSpPr txBox="1"/>
          <p:nvPr/>
        </p:nvSpPr>
        <p:spPr>
          <a:xfrm>
            <a:off x="3659921" y="3333750"/>
            <a:ext cx="4576894" cy="523220"/>
          </a:xfrm>
          <a:prstGeom prst="rect">
            <a:avLst/>
          </a:prstGeom>
          <a:solidFill>
            <a:schemeClr val="accent3">
              <a:lumMod val="60000"/>
              <a:lumOff val="40000"/>
            </a:schemeClr>
          </a:solidFill>
          <a:ln w="19050">
            <a:solidFill>
              <a:schemeClr val="accent1"/>
            </a:solidFill>
          </a:ln>
        </p:spPr>
        <p:txBody>
          <a:bodyPr wrap="none" rtlCol="0">
            <a:spAutoFit/>
          </a:bodyPr>
          <a:lstStyle/>
          <a:p>
            <a:r>
              <a:rPr kumimoji="1" lang="zh-CN" altLang="en-US" sz="2800" dirty="0">
                <a:solidFill>
                  <a:schemeClr val="bg1"/>
                </a:solidFill>
              </a:rPr>
              <a:t>本文研究的问题及其必要性</a:t>
            </a:r>
          </a:p>
        </p:txBody>
      </p:sp>
    </p:spTree>
    <p:extLst>
      <p:ext uri="{BB962C8B-B14F-4D97-AF65-F5344CB8AC3E}">
        <p14:creationId xmlns:p14="http://schemas.microsoft.com/office/powerpoint/2010/main" val="10480307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0AF3A52E-1C28-4C8F-93D7-496FDF3881E8}"/>
              </a:ext>
            </a:extLst>
          </p:cNvPr>
          <p:cNvCxnSpPr>
            <a:cxnSpLocks/>
          </p:cNvCxnSpPr>
          <p:nvPr/>
        </p:nvCxnSpPr>
        <p:spPr>
          <a:xfrm>
            <a:off x="453597" y="3666694"/>
            <a:ext cx="10750100" cy="0"/>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 name="直接连接符 2">
            <a:extLst>
              <a:ext uri="{FF2B5EF4-FFF2-40B4-BE49-F238E27FC236}">
                <a16:creationId xmlns:a16="http://schemas.microsoft.com/office/drawing/2014/main" id="{B227C082-BAC6-49F2-8F4F-1B1DCE6D7779}"/>
              </a:ext>
            </a:extLst>
          </p:cNvPr>
          <p:cNvCxnSpPr/>
          <p:nvPr/>
        </p:nvCxnSpPr>
        <p:spPr>
          <a:xfrm>
            <a:off x="309625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1F52E09B-0E48-4156-8D7B-1FF61287BA8D}"/>
              </a:ext>
            </a:extLst>
          </p:cNvPr>
          <p:cNvCxnSpPr/>
          <p:nvPr/>
        </p:nvCxnSpPr>
        <p:spPr>
          <a:xfrm>
            <a:off x="604187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śļíḓé">
            <a:extLst>
              <a:ext uri="{FF2B5EF4-FFF2-40B4-BE49-F238E27FC236}">
                <a16:creationId xmlns:a16="http://schemas.microsoft.com/office/drawing/2014/main" id="{37EA0344-E687-42D0-885D-DE6E4BCD8B02}"/>
              </a:ext>
            </a:extLst>
          </p:cNvPr>
          <p:cNvSpPr txBox="1"/>
          <p:nvPr/>
        </p:nvSpPr>
        <p:spPr>
          <a:xfrm>
            <a:off x="973612"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01</a:t>
            </a:r>
          </a:p>
        </p:txBody>
      </p:sp>
      <p:sp>
        <p:nvSpPr>
          <p:cNvPr id="6" name="ïṩľîḓé">
            <a:extLst>
              <a:ext uri="{FF2B5EF4-FFF2-40B4-BE49-F238E27FC236}">
                <a16:creationId xmlns:a16="http://schemas.microsoft.com/office/drawing/2014/main" id="{01A3DDDD-ECB1-4BDA-AB58-56740826B3BB}"/>
              </a:ext>
            </a:extLst>
          </p:cNvPr>
          <p:cNvSpPr txBox="1"/>
          <p:nvPr/>
        </p:nvSpPr>
        <p:spPr>
          <a:xfrm>
            <a:off x="3869307" y="1569383"/>
            <a:ext cx="1452962" cy="864121"/>
          </a:xfrm>
          <a:prstGeom prst="rect">
            <a:avLst/>
          </a:prstGeom>
          <a:noFill/>
        </p:spPr>
        <p:txBody>
          <a:bodyPr wrap="square" lIns="91440" tIns="45720" rIns="91440" bIns="45720">
            <a:normAutofit lnSpcReduction="10000"/>
          </a:bodyPr>
          <a:lstStyle/>
          <a:p>
            <a:pPr algn="ctr"/>
            <a:r>
              <a:rPr lang="en-US" sz="5400" b="1" dirty="0">
                <a:solidFill>
                  <a:schemeClr val="bg1">
                    <a:lumMod val="50000"/>
                  </a:schemeClr>
                </a:solidFill>
                <a:latin typeface="+mn-ea"/>
              </a:rPr>
              <a:t>02</a:t>
            </a:r>
          </a:p>
        </p:txBody>
      </p:sp>
      <p:sp>
        <p:nvSpPr>
          <p:cNvPr id="7" name="îṩľiḑé">
            <a:extLst>
              <a:ext uri="{FF2B5EF4-FFF2-40B4-BE49-F238E27FC236}">
                <a16:creationId xmlns:a16="http://schemas.microsoft.com/office/drawing/2014/main" id="{9A628463-232C-4699-98D5-30F7C5CF0BB0}"/>
              </a:ext>
            </a:extLst>
          </p:cNvPr>
          <p:cNvSpPr txBox="1"/>
          <p:nvPr/>
        </p:nvSpPr>
        <p:spPr>
          <a:xfrm>
            <a:off x="678241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03</a:t>
            </a:r>
          </a:p>
        </p:txBody>
      </p:sp>
      <p:sp>
        <p:nvSpPr>
          <p:cNvPr id="8" name="îṩľiďé">
            <a:extLst>
              <a:ext uri="{FF2B5EF4-FFF2-40B4-BE49-F238E27FC236}">
                <a16:creationId xmlns:a16="http://schemas.microsoft.com/office/drawing/2014/main" id="{683E1A7A-C148-4DB1-876E-8DA97DE958DF}"/>
              </a:ext>
            </a:extLst>
          </p:cNvPr>
          <p:cNvSpPr txBox="1"/>
          <p:nvPr/>
        </p:nvSpPr>
        <p:spPr>
          <a:xfrm>
            <a:off x="973612"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05</a:t>
            </a:r>
            <a:endParaRPr lang="en-US" sz="5400" b="1" dirty="0">
              <a:solidFill>
                <a:schemeClr val="bg1">
                  <a:lumMod val="50000"/>
                </a:schemeClr>
              </a:solidFill>
              <a:latin typeface="+mn-ea"/>
            </a:endParaRPr>
          </a:p>
        </p:txBody>
      </p:sp>
      <p:sp>
        <p:nvSpPr>
          <p:cNvPr id="9" name="îŝḻîḓê">
            <a:extLst>
              <a:ext uri="{FF2B5EF4-FFF2-40B4-BE49-F238E27FC236}">
                <a16:creationId xmlns:a16="http://schemas.microsoft.com/office/drawing/2014/main" id="{C86A78EE-8DBA-4A5C-8FC9-822C6C66A99F}"/>
              </a:ext>
            </a:extLst>
          </p:cNvPr>
          <p:cNvSpPr txBox="1"/>
          <p:nvPr/>
        </p:nvSpPr>
        <p:spPr>
          <a:xfrm>
            <a:off x="3869307" y="3941899"/>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altLang="zh-CN" b="1" dirty="0">
                <a:solidFill>
                  <a:schemeClr val="bg1">
                    <a:lumMod val="50000"/>
                  </a:schemeClr>
                </a:solidFill>
                <a:latin typeface="+mn-ea"/>
              </a:rPr>
              <a:t>06</a:t>
            </a:r>
            <a:endParaRPr lang="en-US" b="1" dirty="0">
              <a:solidFill>
                <a:schemeClr val="bg1">
                  <a:lumMod val="50000"/>
                </a:schemeClr>
              </a:solidFill>
              <a:latin typeface="+mn-ea"/>
            </a:endParaRPr>
          </a:p>
        </p:txBody>
      </p:sp>
      <p:sp>
        <p:nvSpPr>
          <p:cNvPr id="10" name="iṣļïḑe">
            <a:extLst>
              <a:ext uri="{FF2B5EF4-FFF2-40B4-BE49-F238E27FC236}">
                <a16:creationId xmlns:a16="http://schemas.microsoft.com/office/drawing/2014/main" id="{C886699F-0052-4DC9-A5A4-7EF49D7F669A}"/>
              </a:ext>
            </a:extLst>
          </p:cNvPr>
          <p:cNvSpPr txBox="1"/>
          <p:nvPr/>
        </p:nvSpPr>
        <p:spPr>
          <a:xfrm>
            <a:off x="678241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rgbClr val="C00000"/>
                </a:solidFill>
                <a:latin typeface="+mn-ea"/>
              </a:rPr>
              <a:t>07</a:t>
            </a:r>
            <a:endParaRPr lang="en-US" sz="5400" b="1" dirty="0">
              <a:solidFill>
                <a:srgbClr val="C00000"/>
              </a:solidFill>
              <a:latin typeface="+mn-ea"/>
            </a:endParaRPr>
          </a:p>
        </p:txBody>
      </p:sp>
      <p:sp>
        <p:nvSpPr>
          <p:cNvPr id="11" name="矩形 10">
            <a:extLst>
              <a:ext uri="{FF2B5EF4-FFF2-40B4-BE49-F238E27FC236}">
                <a16:creationId xmlns:a16="http://schemas.microsoft.com/office/drawing/2014/main" id="{95BBB88B-591E-4746-8E81-7295960227D7}"/>
              </a:ext>
            </a:extLst>
          </p:cNvPr>
          <p:cNvSpPr/>
          <p:nvPr/>
        </p:nvSpPr>
        <p:spPr>
          <a:xfrm>
            <a:off x="530541"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结构的逻辑性</a:t>
            </a:r>
          </a:p>
        </p:txBody>
      </p:sp>
      <p:sp>
        <p:nvSpPr>
          <p:cNvPr id="12" name="矩形 11">
            <a:extLst>
              <a:ext uri="{FF2B5EF4-FFF2-40B4-BE49-F238E27FC236}">
                <a16:creationId xmlns:a16="http://schemas.microsoft.com/office/drawing/2014/main" id="{6271F6B7-3E76-4E4B-8089-2D69784945DF}"/>
              </a:ext>
            </a:extLst>
          </p:cNvPr>
          <p:cNvSpPr/>
          <p:nvPr/>
        </p:nvSpPr>
        <p:spPr>
          <a:xfrm>
            <a:off x="889614" y="4897434"/>
            <a:ext cx="1620957"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论文主体</a:t>
            </a:r>
          </a:p>
        </p:txBody>
      </p:sp>
      <p:sp>
        <p:nvSpPr>
          <p:cNvPr id="13" name="矩形 12">
            <a:extLst>
              <a:ext uri="{FF2B5EF4-FFF2-40B4-BE49-F238E27FC236}">
                <a16:creationId xmlns:a16="http://schemas.microsoft.com/office/drawing/2014/main" id="{E720D61E-50C5-43E5-95FB-2B315EBACFB1}"/>
              </a:ext>
            </a:extLst>
          </p:cNvPr>
          <p:cNvSpPr/>
          <p:nvPr/>
        </p:nvSpPr>
        <p:spPr>
          <a:xfrm>
            <a:off x="3427035"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语句的逻辑性</a:t>
            </a:r>
          </a:p>
        </p:txBody>
      </p:sp>
      <p:sp>
        <p:nvSpPr>
          <p:cNvPr id="14" name="矩形 13">
            <a:extLst>
              <a:ext uri="{FF2B5EF4-FFF2-40B4-BE49-F238E27FC236}">
                <a16:creationId xmlns:a16="http://schemas.microsoft.com/office/drawing/2014/main" id="{1637923F-2738-4AAD-9837-60FBE2061A22}"/>
              </a:ext>
            </a:extLst>
          </p:cNvPr>
          <p:cNvSpPr/>
          <p:nvPr/>
        </p:nvSpPr>
        <p:spPr>
          <a:xfrm>
            <a:off x="6340145"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论证的逻辑性</a:t>
            </a:r>
          </a:p>
        </p:txBody>
      </p:sp>
      <p:sp>
        <p:nvSpPr>
          <p:cNvPr id="15" name="矩形 14">
            <a:extLst>
              <a:ext uri="{FF2B5EF4-FFF2-40B4-BE49-F238E27FC236}">
                <a16:creationId xmlns:a16="http://schemas.microsoft.com/office/drawing/2014/main" id="{367CC102-2238-465C-9544-06868EE8CB02}"/>
              </a:ext>
            </a:extLst>
          </p:cNvPr>
          <p:cNvSpPr/>
          <p:nvPr/>
        </p:nvSpPr>
        <p:spPr>
          <a:xfrm>
            <a:off x="3454300" y="4897434"/>
            <a:ext cx="2281395"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Introduction</a:t>
            </a:r>
            <a:endParaRPr lang="zh-CN" altLang="en-US" sz="2800" b="1" dirty="0">
              <a:solidFill>
                <a:schemeClr val="bg1">
                  <a:lumMod val="50000"/>
                </a:schemeClr>
              </a:solidFill>
            </a:endParaRPr>
          </a:p>
        </p:txBody>
      </p:sp>
      <p:sp>
        <p:nvSpPr>
          <p:cNvPr id="16" name="矩形 15">
            <a:extLst>
              <a:ext uri="{FF2B5EF4-FFF2-40B4-BE49-F238E27FC236}">
                <a16:creationId xmlns:a16="http://schemas.microsoft.com/office/drawing/2014/main" id="{4A559D4B-B2C0-44B7-BC13-BB54D1EFAD25}"/>
              </a:ext>
            </a:extLst>
          </p:cNvPr>
          <p:cNvSpPr/>
          <p:nvPr/>
        </p:nvSpPr>
        <p:spPr>
          <a:xfrm>
            <a:off x="6437941" y="4897434"/>
            <a:ext cx="2141933" cy="594202"/>
          </a:xfrm>
          <a:prstGeom prst="rect">
            <a:avLst/>
          </a:prstGeom>
        </p:spPr>
        <p:txBody>
          <a:bodyPr wrap="none">
            <a:spAutoFit/>
          </a:bodyPr>
          <a:lstStyle/>
          <a:p>
            <a:pPr algn="ctr">
              <a:lnSpc>
                <a:spcPct val="130000"/>
              </a:lnSpc>
            </a:pPr>
            <a:r>
              <a:rPr lang="en-US" altLang="zh-CN" sz="2800" b="1" dirty="0">
                <a:solidFill>
                  <a:srgbClr val="C00000"/>
                </a:solidFill>
              </a:rPr>
              <a:t>Conclusion</a:t>
            </a:r>
            <a:endParaRPr lang="zh-CN" altLang="en-US" sz="2800" b="1" dirty="0">
              <a:solidFill>
                <a:srgbClr val="C00000"/>
              </a:solidFill>
            </a:endParaRPr>
          </a:p>
        </p:txBody>
      </p:sp>
      <p:pic>
        <p:nvPicPr>
          <p:cNvPr id="18" name="图片 17">
            <a:extLst>
              <a:ext uri="{FF2B5EF4-FFF2-40B4-BE49-F238E27FC236}">
                <a16:creationId xmlns:a16="http://schemas.microsoft.com/office/drawing/2014/main" id="{32036FC8-892B-40D2-9C2F-79D21C1F941F}"/>
              </a:ext>
            </a:extLst>
          </p:cNvPr>
          <p:cNvPicPr>
            <a:picLocks noChangeAspect="1"/>
          </p:cNvPicPr>
          <p:nvPr/>
        </p:nvPicPr>
        <p:blipFill>
          <a:blip r:embed="rId2"/>
          <a:stretch>
            <a:fillRect/>
          </a:stretch>
        </p:blipFill>
        <p:spPr>
          <a:xfrm>
            <a:off x="4962525" y="-25400"/>
            <a:ext cx="2266950" cy="890247"/>
          </a:xfrm>
          <a:prstGeom prst="rect">
            <a:avLst/>
          </a:prstGeom>
          <a:effectLst>
            <a:outerShdw blurRad="50800" dist="38100" dir="2700000" algn="tl" rotWithShape="0">
              <a:prstClr val="black">
                <a:alpha val="40000"/>
              </a:prstClr>
            </a:outerShdw>
          </a:effectLst>
        </p:spPr>
      </p:pic>
      <p:pic>
        <p:nvPicPr>
          <p:cNvPr id="19" name="图片 18">
            <a:extLst>
              <a:ext uri="{FF2B5EF4-FFF2-40B4-BE49-F238E27FC236}">
                <a16:creationId xmlns:a16="http://schemas.microsoft.com/office/drawing/2014/main" id="{231F7276-3350-4F69-9B32-F318C6B8B13C}"/>
              </a:ext>
            </a:extLst>
          </p:cNvPr>
          <p:cNvPicPr>
            <a:picLocks noChangeAspect="1"/>
          </p:cNvPicPr>
          <p:nvPr/>
        </p:nvPicPr>
        <p:blipFill rotWithShape="1">
          <a:blip r:embed="rId3" cstate="print"/>
          <a:srcRect r="1346"/>
          <a:stretch/>
        </p:blipFill>
        <p:spPr>
          <a:xfrm>
            <a:off x="516" y="6041797"/>
            <a:ext cx="12166903" cy="411617"/>
          </a:xfrm>
          <a:prstGeom prst="rect">
            <a:avLst/>
          </a:prstGeom>
        </p:spPr>
      </p:pic>
      <p:sp>
        <p:nvSpPr>
          <p:cNvPr id="20" name="矩形 19">
            <a:extLst>
              <a:ext uri="{FF2B5EF4-FFF2-40B4-BE49-F238E27FC236}">
                <a16:creationId xmlns:a16="http://schemas.microsoft.com/office/drawing/2014/main" id="{D696D7A9-CBB5-42E1-958F-843D2256B6E7}"/>
              </a:ext>
            </a:extLst>
          </p:cNvPr>
          <p:cNvSpPr/>
          <p:nvPr/>
        </p:nvSpPr>
        <p:spPr>
          <a:xfrm>
            <a:off x="7058899" y="3664243"/>
            <a:ext cx="900000" cy="9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3">
            <a:extLst>
              <a:ext uri="{FF2B5EF4-FFF2-40B4-BE49-F238E27FC236}">
                <a16:creationId xmlns:a16="http://schemas.microsoft.com/office/drawing/2014/main" id="{49CE2611-407D-3641-8728-4D467C7A9FF4}"/>
              </a:ext>
            </a:extLst>
          </p:cNvPr>
          <p:cNvCxnSpPr/>
          <p:nvPr/>
        </p:nvCxnSpPr>
        <p:spPr>
          <a:xfrm>
            <a:off x="891432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2" name="îṩľiḑé">
            <a:extLst>
              <a:ext uri="{FF2B5EF4-FFF2-40B4-BE49-F238E27FC236}">
                <a16:creationId xmlns:a16="http://schemas.microsoft.com/office/drawing/2014/main" id="{9ADAD37E-49DA-004D-934F-4903D9ECCA24}"/>
              </a:ext>
            </a:extLst>
          </p:cNvPr>
          <p:cNvSpPr txBox="1"/>
          <p:nvPr/>
        </p:nvSpPr>
        <p:spPr>
          <a:xfrm>
            <a:off x="959980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a:t>
            </a:r>
            <a:r>
              <a:rPr lang="en-US" altLang="zh-CN" b="1" dirty="0">
                <a:solidFill>
                  <a:schemeClr val="bg1">
                    <a:lumMod val="50000"/>
                  </a:schemeClr>
                </a:solidFill>
                <a:latin typeface="+mn-ea"/>
              </a:rPr>
              <a:t>4</a:t>
            </a:r>
            <a:endParaRPr lang="en-US" b="1" dirty="0">
              <a:solidFill>
                <a:schemeClr val="bg1">
                  <a:lumMod val="50000"/>
                </a:schemeClr>
              </a:solidFill>
              <a:latin typeface="+mn-ea"/>
            </a:endParaRPr>
          </a:p>
        </p:txBody>
      </p:sp>
      <p:sp>
        <p:nvSpPr>
          <p:cNvPr id="23" name="iṣļïḑe">
            <a:extLst>
              <a:ext uri="{FF2B5EF4-FFF2-40B4-BE49-F238E27FC236}">
                <a16:creationId xmlns:a16="http://schemas.microsoft.com/office/drawing/2014/main" id="{60304C7A-CE81-EB4D-ACD3-28FF526ECCBB}"/>
              </a:ext>
            </a:extLst>
          </p:cNvPr>
          <p:cNvSpPr txBox="1"/>
          <p:nvPr/>
        </p:nvSpPr>
        <p:spPr>
          <a:xfrm>
            <a:off x="959980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08</a:t>
            </a:r>
            <a:endParaRPr lang="en-US" sz="5400" b="1" dirty="0">
              <a:solidFill>
                <a:schemeClr val="bg1">
                  <a:lumMod val="50000"/>
                </a:schemeClr>
              </a:solidFill>
              <a:latin typeface="+mn-ea"/>
            </a:endParaRPr>
          </a:p>
        </p:txBody>
      </p:sp>
      <p:sp>
        <p:nvSpPr>
          <p:cNvPr id="24" name="矩形 23">
            <a:extLst>
              <a:ext uri="{FF2B5EF4-FFF2-40B4-BE49-F238E27FC236}">
                <a16:creationId xmlns:a16="http://schemas.microsoft.com/office/drawing/2014/main" id="{E41BC06F-E5CB-4249-A154-494815E2111C}"/>
              </a:ext>
            </a:extLst>
          </p:cNvPr>
          <p:cNvSpPr/>
          <p:nvPr/>
        </p:nvSpPr>
        <p:spPr>
          <a:xfrm>
            <a:off x="9516607" y="2527369"/>
            <a:ext cx="1620957"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写作规范</a:t>
            </a:r>
          </a:p>
        </p:txBody>
      </p:sp>
      <p:sp>
        <p:nvSpPr>
          <p:cNvPr id="26" name="矩形 25">
            <a:extLst>
              <a:ext uri="{FF2B5EF4-FFF2-40B4-BE49-F238E27FC236}">
                <a16:creationId xmlns:a16="http://schemas.microsoft.com/office/drawing/2014/main" id="{904F6691-8E4A-3644-B0B7-916F58ECB449}"/>
              </a:ext>
            </a:extLst>
          </p:cNvPr>
          <p:cNvSpPr/>
          <p:nvPr/>
        </p:nvSpPr>
        <p:spPr>
          <a:xfrm>
            <a:off x="9149396" y="4592617"/>
            <a:ext cx="2622293" cy="1384995"/>
          </a:xfrm>
          <a:prstGeom prst="rect">
            <a:avLst/>
          </a:prstGeom>
        </p:spPr>
        <p:txBody>
          <a:bodyPr wrap="square">
            <a:spAutoFit/>
          </a:bodyPr>
          <a:lstStyle/>
          <a:p>
            <a:pPr algn="ctr"/>
            <a:r>
              <a:rPr lang="en-US" altLang="zh-CN" sz="2800" b="1" dirty="0">
                <a:solidFill>
                  <a:schemeClr val="bg1">
                    <a:lumMod val="50000"/>
                  </a:schemeClr>
                </a:solidFill>
              </a:rPr>
              <a:t>Abstract</a:t>
            </a:r>
            <a:r>
              <a:rPr lang="zh-CN" altLang="en-US" sz="2800" b="1" dirty="0">
                <a:solidFill>
                  <a:schemeClr val="bg1">
                    <a:lumMod val="50000"/>
                  </a:schemeClr>
                </a:solidFill>
              </a:rPr>
              <a:t>，</a:t>
            </a:r>
            <a:r>
              <a:rPr lang="en-US" altLang="zh-CN" sz="2800" b="1" dirty="0">
                <a:solidFill>
                  <a:schemeClr val="bg1">
                    <a:lumMod val="50000"/>
                  </a:schemeClr>
                </a:solidFill>
              </a:rPr>
              <a:t>Title</a:t>
            </a:r>
            <a:r>
              <a:rPr lang="zh-CN" altLang="en-US" sz="2800" b="1" dirty="0">
                <a:solidFill>
                  <a:schemeClr val="bg1">
                    <a:lumMod val="50000"/>
                  </a:schemeClr>
                </a:solidFill>
              </a:rPr>
              <a:t> </a:t>
            </a:r>
            <a:r>
              <a:rPr lang="en-US" altLang="zh-CN" sz="2800" b="1" dirty="0">
                <a:solidFill>
                  <a:schemeClr val="bg1">
                    <a:lumMod val="50000"/>
                  </a:schemeClr>
                </a:solidFill>
              </a:rPr>
              <a:t>&amp;</a:t>
            </a:r>
          </a:p>
          <a:p>
            <a:pPr algn="ctr"/>
            <a:r>
              <a:rPr lang="en-US" altLang="zh-CN" sz="2800" b="1" dirty="0">
                <a:solidFill>
                  <a:schemeClr val="bg1">
                    <a:lumMod val="50000"/>
                  </a:schemeClr>
                </a:solidFill>
              </a:rPr>
              <a:t>Keywords</a:t>
            </a:r>
            <a:endParaRPr lang="zh-CN" altLang="en-US" sz="2800" b="1" dirty="0">
              <a:solidFill>
                <a:schemeClr val="bg1">
                  <a:lumMod val="50000"/>
                </a:schemeClr>
              </a:solidFill>
            </a:endParaRPr>
          </a:p>
        </p:txBody>
      </p:sp>
    </p:spTree>
    <p:extLst>
      <p:ext uri="{BB962C8B-B14F-4D97-AF65-F5344CB8AC3E}">
        <p14:creationId xmlns:p14="http://schemas.microsoft.com/office/powerpoint/2010/main" val="18049625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Conclusion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22" name="文本框 21">
            <a:extLst>
              <a:ext uri="{FF2B5EF4-FFF2-40B4-BE49-F238E27FC236}">
                <a16:creationId xmlns:a16="http://schemas.microsoft.com/office/drawing/2014/main" id="{88E5CA88-C172-1E4A-9AAC-7EC4FF390DC4}"/>
              </a:ext>
            </a:extLst>
          </p:cNvPr>
          <p:cNvSpPr txBox="1"/>
          <p:nvPr/>
        </p:nvSpPr>
        <p:spPr>
          <a:xfrm>
            <a:off x="3293540" y="753868"/>
            <a:ext cx="6865528" cy="523220"/>
          </a:xfrm>
          <a:prstGeom prst="rect">
            <a:avLst/>
          </a:prstGeom>
          <a:noFill/>
        </p:spPr>
        <p:txBody>
          <a:bodyPr wrap="square" rtlCol="0">
            <a:spAutoFit/>
          </a:bodyPr>
          <a:lstStyle/>
          <a:p>
            <a:pPr algn="just"/>
            <a:r>
              <a:rPr kumimoji="1" lang="zh-CN" altLang="en-US" sz="2800" b="1" dirty="0"/>
              <a:t>你的研究对该领域有什么</a:t>
            </a:r>
            <a:r>
              <a:rPr kumimoji="1" lang="zh-CN" altLang="en-US" sz="2800" b="1" dirty="0">
                <a:solidFill>
                  <a:srgbClr val="C00000"/>
                </a:solidFill>
              </a:rPr>
              <a:t>影响</a:t>
            </a:r>
            <a:r>
              <a:rPr kumimoji="1" lang="zh-CN" altLang="en-US" sz="2800" b="1" dirty="0"/>
              <a:t>和</a:t>
            </a:r>
            <a:r>
              <a:rPr kumimoji="1" lang="zh-CN" altLang="en-US" sz="2800" b="1" dirty="0">
                <a:solidFill>
                  <a:srgbClr val="C00000"/>
                </a:solidFill>
              </a:rPr>
              <a:t>贡献</a:t>
            </a:r>
            <a:r>
              <a:rPr kumimoji="1" lang="zh-CN" altLang="en-US" sz="2800" b="1" dirty="0"/>
              <a:t>？？？</a:t>
            </a:r>
            <a:endParaRPr kumimoji="1" lang="en-US" altLang="zh-CN" sz="2800" b="1" dirty="0"/>
          </a:p>
        </p:txBody>
      </p:sp>
      <p:sp>
        <p:nvSpPr>
          <p:cNvPr id="2" name="三角形 1">
            <a:extLst>
              <a:ext uri="{FF2B5EF4-FFF2-40B4-BE49-F238E27FC236}">
                <a16:creationId xmlns:a16="http://schemas.microsoft.com/office/drawing/2014/main" id="{7A22BD1B-B77A-A543-8595-2916B454E81A}"/>
              </a:ext>
            </a:extLst>
          </p:cNvPr>
          <p:cNvSpPr/>
          <p:nvPr/>
        </p:nvSpPr>
        <p:spPr>
          <a:xfrm>
            <a:off x="625799" y="1804173"/>
            <a:ext cx="3537857" cy="4101249"/>
          </a:xfrm>
          <a:prstGeom prst="triangle">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圆角矩形 10">
            <a:extLst>
              <a:ext uri="{FF2B5EF4-FFF2-40B4-BE49-F238E27FC236}">
                <a16:creationId xmlns:a16="http://schemas.microsoft.com/office/drawing/2014/main" id="{C059AA19-E5BA-3245-8081-069642950358}"/>
              </a:ext>
            </a:extLst>
          </p:cNvPr>
          <p:cNvSpPr/>
          <p:nvPr/>
        </p:nvSpPr>
        <p:spPr>
          <a:xfrm>
            <a:off x="1171503" y="5455717"/>
            <a:ext cx="2446448" cy="449705"/>
          </a:xfrm>
          <a:prstGeom prst="round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800" b="1" dirty="0">
                <a:solidFill>
                  <a:schemeClr val="bg1"/>
                </a:solidFill>
              </a:rPr>
              <a:t>Implications</a:t>
            </a:r>
            <a:endParaRPr kumimoji="1" lang="zh-CN" altLang="en-US" b="1" dirty="0">
              <a:solidFill>
                <a:schemeClr val="bg1"/>
              </a:solidFill>
            </a:endParaRPr>
          </a:p>
        </p:txBody>
      </p:sp>
      <p:sp>
        <p:nvSpPr>
          <p:cNvPr id="18" name="文本框 17">
            <a:extLst>
              <a:ext uri="{FF2B5EF4-FFF2-40B4-BE49-F238E27FC236}">
                <a16:creationId xmlns:a16="http://schemas.microsoft.com/office/drawing/2014/main" id="{B3E1057E-515F-3949-93D3-5C1F866F5582}"/>
              </a:ext>
            </a:extLst>
          </p:cNvPr>
          <p:cNvSpPr txBox="1"/>
          <p:nvPr/>
        </p:nvSpPr>
        <p:spPr>
          <a:xfrm>
            <a:off x="4939387" y="1383302"/>
            <a:ext cx="5781744" cy="1200329"/>
          </a:xfrm>
          <a:prstGeom prst="rect">
            <a:avLst/>
          </a:prstGeom>
          <a:noFill/>
          <a:ln w="25400">
            <a:solidFill>
              <a:schemeClr val="accent1"/>
            </a:solidFill>
          </a:ln>
        </p:spPr>
        <p:txBody>
          <a:bodyPr wrap="square" rtlCol="0">
            <a:spAutoFit/>
          </a:bodyPr>
          <a:lstStyle/>
          <a:p>
            <a:pPr algn="just"/>
            <a:r>
              <a:rPr kumimoji="1" lang="zh-CN" altLang="en-US" sz="2400" dirty="0"/>
              <a:t>总结你这篇文章的工作：</a:t>
            </a:r>
            <a:endParaRPr kumimoji="1" lang="en-US" altLang="zh-CN" sz="2400" dirty="0"/>
          </a:p>
          <a:p>
            <a:pPr marL="342900" indent="-342900" algn="just">
              <a:buFont typeface="Arial" panose="020B0604020202020204" pitchFamily="34" charset="0"/>
              <a:buChar char="•"/>
            </a:pPr>
            <a:r>
              <a:rPr kumimoji="1" lang="zh-CN" altLang="en-US" sz="2400" dirty="0"/>
              <a:t>重新阐明一下你的研究问题</a:t>
            </a:r>
            <a:endParaRPr kumimoji="1" lang="en-US" altLang="zh-CN" sz="2400" dirty="0"/>
          </a:p>
          <a:p>
            <a:pPr marL="342900" indent="-342900" algn="just">
              <a:buFont typeface="Arial" panose="020B0604020202020204" pitchFamily="34" charset="0"/>
              <a:buChar char="•"/>
            </a:pPr>
            <a:r>
              <a:rPr kumimoji="1" lang="zh-CN" altLang="en-US" sz="2400" dirty="0"/>
              <a:t>总结一下主要的成果</a:t>
            </a:r>
            <a:endParaRPr kumimoji="1" lang="en-US" altLang="zh-CN" sz="2400" dirty="0"/>
          </a:p>
        </p:txBody>
      </p:sp>
      <p:sp>
        <p:nvSpPr>
          <p:cNvPr id="21" name="文本框 20">
            <a:extLst>
              <a:ext uri="{FF2B5EF4-FFF2-40B4-BE49-F238E27FC236}">
                <a16:creationId xmlns:a16="http://schemas.microsoft.com/office/drawing/2014/main" id="{F05B0218-3154-EC42-B2C7-5680F3A44264}"/>
              </a:ext>
            </a:extLst>
          </p:cNvPr>
          <p:cNvSpPr txBox="1"/>
          <p:nvPr/>
        </p:nvSpPr>
        <p:spPr>
          <a:xfrm>
            <a:off x="4939387" y="2807472"/>
            <a:ext cx="5781744" cy="1569660"/>
          </a:xfrm>
          <a:prstGeom prst="rect">
            <a:avLst/>
          </a:prstGeom>
          <a:noFill/>
          <a:ln w="25400">
            <a:solidFill>
              <a:schemeClr val="accent1"/>
            </a:solidFill>
          </a:ln>
        </p:spPr>
        <p:txBody>
          <a:bodyPr wrap="square" rtlCol="0">
            <a:spAutoFit/>
          </a:bodyPr>
          <a:lstStyle/>
          <a:p>
            <a:pPr algn="just"/>
            <a:r>
              <a:rPr kumimoji="1" lang="zh-CN" altLang="en-US" sz="2400" dirty="0"/>
              <a:t>诠释你的发现：</a:t>
            </a:r>
            <a:endParaRPr kumimoji="1" lang="en-US" altLang="zh-CN" sz="2400" dirty="0"/>
          </a:p>
          <a:p>
            <a:pPr marL="342900" indent="-342900" algn="just">
              <a:buFont typeface="Arial" panose="020B0604020202020204" pitchFamily="34" charset="0"/>
              <a:buChar char="•"/>
            </a:pPr>
            <a:r>
              <a:rPr kumimoji="1" lang="zh-CN" altLang="en-US" sz="2400" dirty="0"/>
              <a:t>相似与不同</a:t>
            </a:r>
            <a:endParaRPr kumimoji="1" lang="en-US" altLang="zh-CN" sz="2400" dirty="0"/>
          </a:p>
          <a:p>
            <a:pPr marL="342900" indent="-342900" algn="just">
              <a:buFont typeface="Arial" panose="020B0604020202020204" pitchFamily="34" charset="0"/>
              <a:buChar char="•"/>
            </a:pPr>
            <a:r>
              <a:rPr kumimoji="1" lang="zh-CN" altLang="en-US" sz="2400" dirty="0"/>
              <a:t>负面的结果</a:t>
            </a:r>
            <a:endParaRPr kumimoji="1" lang="en-US" altLang="zh-CN" sz="2400" dirty="0"/>
          </a:p>
          <a:p>
            <a:pPr marL="342900" indent="-342900" algn="just">
              <a:buFont typeface="Arial" panose="020B0604020202020204" pitchFamily="34" charset="0"/>
              <a:buChar char="•"/>
            </a:pPr>
            <a:r>
              <a:rPr kumimoji="1" lang="zh-CN" altLang="en-US" sz="2400" dirty="0"/>
              <a:t>局限性</a:t>
            </a:r>
            <a:endParaRPr kumimoji="1" lang="en-US" altLang="zh-CN" sz="2400" dirty="0"/>
          </a:p>
        </p:txBody>
      </p:sp>
    </p:spTree>
    <p:extLst>
      <p:ext uri="{BB962C8B-B14F-4D97-AF65-F5344CB8AC3E}">
        <p14:creationId xmlns:p14="http://schemas.microsoft.com/office/powerpoint/2010/main" val="3216957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Conclusion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14" name="文本框 13">
            <a:extLst>
              <a:ext uri="{FF2B5EF4-FFF2-40B4-BE49-F238E27FC236}">
                <a16:creationId xmlns:a16="http://schemas.microsoft.com/office/drawing/2014/main" id="{16D31808-ADDC-4B43-B66D-F1207C98FAC7}"/>
              </a:ext>
            </a:extLst>
          </p:cNvPr>
          <p:cNvSpPr txBox="1"/>
          <p:nvPr/>
        </p:nvSpPr>
        <p:spPr>
          <a:xfrm>
            <a:off x="218387" y="1189785"/>
            <a:ext cx="11453221" cy="4524315"/>
          </a:xfrm>
          <a:prstGeom prst="rect">
            <a:avLst/>
          </a:prstGeom>
          <a:noFill/>
        </p:spPr>
        <p:txBody>
          <a:bodyPr wrap="square" rtlCol="0">
            <a:spAutoFit/>
          </a:bodyPr>
          <a:lstStyle/>
          <a:p>
            <a:pPr algn="just"/>
            <a:r>
              <a:rPr lang="en" altLang="zh-CN" dirty="0">
                <a:highlight>
                  <a:srgbClr val="FFFF00"/>
                </a:highlight>
              </a:rPr>
              <a:t>In this article, a vision-based control scheme to implement automatic cutting tasks for deformable objects is proposed. </a:t>
            </a:r>
            <a:r>
              <a:rPr lang="en" altLang="zh-CN" dirty="0">
                <a:solidFill>
                  <a:schemeClr val="bg1">
                    <a:lumMod val="75000"/>
                  </a:schemeClr>
                </a:solidFill>
              </a:rPr>
              <a:t>First, we model the deformable object by combining Kelvin constitutive equation and the traditional spring-mass model. Unknown model parameters are estimated online by the visual feedback of feature points to improve its applicability. Then, the method to generate online the desired pose of the knife is discussed, which can be projected onto the image plane to form a target surface. Therefore, the cutting task can be recast into a region-based visual tracking control problem. To track the target surface on image plane, lines and the distance are chosen as features to determine knife’s posture uniquely. A dynamic-based controller is designed to control the knife to realize visual tracking. Asymptotic convergence of the image errors is rigorously proved by Lyapunov theory. The experimental result with different materials, including sponge, artificial tissues, and pork liver, validated the feasibility of the cutting control algorithm. </a:t>
            </a:r>
          </a:p>
          <a:p>
            <a:pPr algn="just"/>
            <a:endParaRPr lang="en" altLang="zh-CN" dirty="0">
              <a:solidFill>
                <a:schemeClr val="bg1">
                  <a:lumMod val="75000"/>
                </a:schemeClr>
              </a:solidFill>
            </a:endParaRPr>
          </a:p>
          <a:p>
            <a:pPr algn="just"/>
            <a:r>
              <a:rPr lang="en" altLang="zh-CN" dirty="0">
                <a:solidFill>
                  <a:schemeClr val="bg1">
                    <a:lumMod val="75000"/>
                  </a:schemeClr>
                </a:solidFill>
              </a:rPr>
              <a:t>However, the proposed method has the drawback that the calibration is needed to obtain the relative pose between the object, the camera, and the robot before the operation, which will increase the complexity of the experimental setup. In the future, an adaptive control algorithm is considered to be designed to estimate unknown parameters, including internal and external parameters of the camera, to simplify the process of operation.</a:t>
            </a:r>
          </a:p>
        </p:txBody>
      </p:sp>
      <p:sp>
        <p:nvSpPr>
          <p:cNvPr id="2" name="文本框 1">
            <a:extLst>
              <a:ext uri="{FF2B5EF4-FFF2-40B4-BE49-F238E27FC236}">
                <a16:creationId xmlns:a16="http://schemas.microsoft.com/office/drawing/2014/main" id="{E7D98D42-CFE8-3344-85F9-73F1BB616BED}"/>
              </a:ext>
            </a:extLst>
          </p:cNvPr>
          <p:cNvSpPr txBox="1"/>
          <p:nvPr/>
        </p:nvSpPr>
        <p:spPr>
          <a:xfrm>
            <a:off x="218387" y="728120"/>
            <a:ext cx="1107996" cy="461665"/>
          </a:xfrm>
          <a:prstGeom prst="rect">
            <a:avLst/>
          </a:prstGeom>
          <a:noFill/>
        </p:spPr>
        <p:txBody>
          <a:bodyPr wrap="none" rtlCol="0">
            <a:spAutoFit/>
          </a:bodyPr>
          <a:lstStyle/>
          <a:p>
            <a:r>
              <a:rPr kumimoji="1" lang="zh-CN" altLang="en-US" sz="2400" dirty="0"/>
              <a:t>例子：</a:t>
            </a:r>
          </a:p>
        </p:txBody>
      </p:sp>
      <p:sp>
        <p:nvSpPr>
          <p:cNvPr id="8" name="文本框 7">
            <a:extLst>
              <a:ext uri="{FF2B5EF4-FFF2-40B4-BE49-F238E27FC236}">
                <a16:creationId xmlns:a16="http://schemas.microsoft.com/office/drawing/2014/main" id="{C95B58FC-846A-0848-B38E-09F8AFD44E14}"/>
              </a:ext>
            </a:extLst>
          </p:cNvPr>
          <p:cNvSpPr txBox="1"/>
          <p:nvPr/>
        </p:nvSpPr>
        <p:spPr>
          <a:xfrm>
            <a:off x="2079592" y="804490"/>
            <a:ext cx="2236510" cy="400110"/>
          </a:xfrm>
          <a:prstGeom prst="rect">
            <a:avLst/>
          </a:prstGeom>
          <a:solidFill>
            <a:schemeClr val="bg1"/>
          </a:solidFill>
          <a:ln w="25400">
            <a:solidFill>
              <a:schemeClr val="accent1"/>
            </a:solidFill>
          </a:ln>
        </p:spPr>
        <p:txBody>
          <a:bodyPr wrap="none" rtlCol="0">
            <a:spAutoFit/>
          </a:bodyPr>
          <a:lstStyle/>
          <a:p>
            <a:r>
              <a:rPr kumimoji="1" lang="zh-CN" altLang="en-US" sz="2000" b="1" dirty="0"/>
              <a:t>重新阐明研究问题</a:t>
            </a:r>
          </a:p>
        </p:txBody>
      </p:sp>
    </p:spTree>
    <p:extLst>
      <p:ext uri="{BB962C8B-B14F-4D97-AF65-F5344CB8AC3E}">
        <p14:creationId xmlns:p14="http://schemas.microsoft.com/office/powerpoint/2010/main" val="3362660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Conclusion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14" name="文本框 13">
            <a:extLst>
              <a:ext uri="{FF2B5EF4-FFF2-40B4-BE49-F238E27FC236}">
                <a16:creationId xmlns:a16="http://schemas.microsoft.com/office/drawing/2014/main" id="{16D31808-ADDC-4B43-B66D-F1207C98FAC7}"/>
              </a:ext>
            </a:extLst>
          </p:cNvPr>
          <p:cNvSpPr txBox="1"/>
          <p:nvPr/>
        </p:nvSpPr>
        <p:spPr>
          <a:xfrm>
            <a:off x="218387" y="1189785"/>
            <a:ext cx="11453221" cy="4524315"/>
          </a:xfrm>
          <a:prstGeom prst="rect">
            <a:avLst/>
          </a:prstGeom>
          <a:noFill/>
        </p:spPr>
        <p:txBody>
          <a:bodyPr wrap="square" rtlCol="0">
            <a:spAutoFit/>
          </a:bodyPr>
          <a:lstStyle/>
          <a:p>
            <a:pPr algn="just"/>
            <a:r>
              <a:rPr lang="en" altLang="zh-CN" dirty="0">
                <a:solidFill>
                  <a:schemeClr val="bg1">
                    <a:lumMod val="75000"/>
                  </a:schemeClr>
                </a:solidFill>
              </a:rPr>
              <a:t>In this article, a vision-based control scheme to implement automatic cutting tasks for deformable objects is proposed. </a:t>
            </a:r>
            <a:r>
              <a:rPr lang="en" altLang="zh-CN" dirty="0">
                <a:highlight>
                  <a:srgbClr val="FFFF00"/>
                </a:highlight>
              </a:rPr>
              <a:t>First, we model the deformable object by combining Kelvin constitutive equation and the traditional spring-mass model. Unknown model parameters are estimated online by the visual feedback of feature points to improve its applicability. Then, the method to generate online the desired pose of the knife is discussed, which can be projected onto the image plane to form a target surface. Therefore, the cutting task can be recast into a region-based visual tracking control problem. To track the target surface on image plane, lines and the distance are chosen as features to determine knife’s posture uniquely. A dynamic-based controller is designed to control the knife to realize visual tracking. Asymptotic convergence of the image errors is rigorously proved by Lyapunov theory. The experimental result with different materials, including sponge, artificial tissues, and pork liver, validated the feasibility of the cutting control algorithm. </a:t>
            </a:r>
          </a:p>
          <a:p>
            <a:pPr algn="just"/>
            <a:endParaRPr lang="en" altLang="zh-CN" dirty="0"/>
          </a:p>
          <a:p>
            <a:pPr algn="just"/>
            <a:r>
              <a:rPr lang="en" altLang="zh-CN" dirty="0">
                <a:solidFill>
                  <a:schemeClr val="bg1">
                    <a:lumMod val="75000"/>
                  </a:schemeClr>
                </a:solidFill>
              </a:rPr>
              <a:t>However, the proposed method has the drawback that the calibration is needed to obtain the relative pose between the object, the camera, and the robot before the operation, which will increase the complexity of the experimental setup. In the future, an adaptive control algorithm is considered to be designed to estimate unknown parameters, including internal and external parameters of the camera, to simplify the process of operation.</a:t>
            </a:r>
          </a:p>
        </p:txBody>
      </p:sp>
      <p:sp>
        <p:nvSpPr>
          <p:cNvPr id="2" name="文本框 1">
            <a:extLst>
              <a:ext uri="{FF2B5EF4-FFF2-40B4-BE49-F238E27FC236}">
                <a16:creationId xmlns:a16="http://schemas.microsoft.com/office/drawing/2014/main" id="{E7D98D42-CFE8-3344-85F9-73F1BB616BED}"/>
              </a:ext>
            </a:extLst>
          </p:cNvPr>
          <p:cNvSpPr txBox="1"/>
          <p:nvPr/>
        </p:nvSpPr>
        <p:spPr>
          <a:xfrm>
            <a:off x="218387" y="728120"/>
            <a:ext cx="1107996" cy="461665"/>
          </a:xfrm>
          <a:prstGeom prst="rect">
            <a:avLst/>
          </a:prstGeom>
          <a:noFill/>
        </p:spPr>
        <p:txBody>
          <a:bodyPr wrap="none" rtlCol="0">
            <a:spAutoFit/>
          </a:bodyPr>
          <a:lstStyle/>
          <a:p>
            <a:r>
              <a:rPr kumimoji="1" lang="zh-CN" altLang="en-US" sz="2400" dirty="0"/>
              <a:t>例子：</a:t>
            </a:r>
          </a:p>
        </p:txBody>
      </p:sp>
      <p:sp>
        <p:nvSpPr>
          <p:cNvPr id="8" name="文本框 7">
            <a:extLst>
              <a:ext uri="{FF2B5EF4-FFF2-40B4-BE49-F238E27FC236}">
                <a16:creationId xmlns:a16="http://schemas.microsoft.com/office/drawing/2014/main" id="{C95B58FC-846A-0848-B38E-09F8AFD44E14}"/>
              </a:ext>
            </a:extLst>
          </p:cNvPr>
          <p:cNvSpPr txBox="1"/>
          <p:nvPr/>
        </p:nvSpPr>
        <p:spPr>
          <a:xfrm>
            <a:off x="4025839" y="1103810"/>
            <a:ext cx="1723549" cy="400110"/>
          </a:xfrm>
          <a:prstGeom prst="rect">
            <a:avLst/>
          </a:prstGeom>
          <a:solidFill>
            <a:schemeClr val="bg1"/>
          </a:solidFill>
          <a:ln w="25400">
            <a:solidFill>
              <a:schemeClr val="accent1"/>
            </a:solidFill>
          </a:ln>
        </p:spPr>
        <p:txBody>
          <a:bodyPr wrap="none" rtlCol="0">
            <a:spAutoFit/>
          </a:bodyPr>
          <a:lstStyle/>
          <a:p>
            <a:r>
              <a:rPr kumimoji="1" lang="zh-CN" altLang="en-US" sz="2000" b="1" dirty="0"/>
              <a:t>总结主要成果</a:t>
            </a:r>
          </a:p>
        </p:txBody>
      </p:sp>
    </p:spTree>
    <p:extLst>
      <p:ext uri="{BB962C8B-B14F-4D97-AF65-F5344CB8AC3E}">
        <p14:creationId xmlns:p14="http://schemas.microsoft.com/office/powerpoint/2010/main" val="984946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Conclusion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14" name="文本框 13">
            <a:extLst>
              <a:ext uri="{FF2B5EF4-FFF2-40B4-BE49-F238E27FC236}">
                <a16:creationId xmlns:a16="http://schemas.microsoft.com/office/drawing/2014/main" id="{16D31808-ADDC-4B43-B66D-F1207C98FAC7}"/>
              </a:ext>
            </a:extLst>
          </p:cNvPr>
          <p:cNvSpPr txBox="1"/>
          <p:nvPr/>
        </p:nvSpPr>
        <p:spPr>
          <a:xfrm>
            <a:off x="218387" y="1189785"/>
            <a:ext cx="11453221" cy="4524315"/>
          </a:xfrm>
          <a:prstGeom prst="rect">
            <a:avLst/>
          </a:prstGeom>
          <a:noFill/>
        </p:spPr>
        <p:txBody>
          <a:bodyPr wrap="square" rtlCol="0">
            <a:spAutoFit/>
          </a:bodyPr>
          <a:lstStyle/>
          <a:p>
            <a:pPr algn="just"/>
            <a:r>
              <a:rPr lang="en" altLang="zh-CN" dirty="0">
                <a:solidFill>
                  <a:schemeClr val="bg1">
                    <a:lumMod val="75000"/>
                  </a:schemeClr>
                </a:solidFill>
              </a:rPr>
              <a:t>In this article, a vision-based control scheme to implement automatic cutting tasks for deformable objects is proposed. </a:t>
            </a:r>
            <a:r>
              <a:rPr lang="en" altLang="zh-CN" dirty="0">
                <a:highlight>
                  <a:srgbClr val="FFFF00"/>
                </a:highlight>
              </a:rPr>
              <a:t>First, we model the deformable object by combining Kelvin constitutive equation and the traditional spring-mass model. Unknown model parameters are estimated online by the visual feedback of feature points to improve its applicability. Then, the method to generate online the desired pose of the knife is discussed, </a:t>
            </a:r>
            <a:r>
              <a:rPr lang="en" altLang="zh-CN" dirty="0">
                <a:solidFill>
                  <a:srgbClr val="C00000"/>
                </a:solidFill>
                <a:highlight>
                  <a:srgbClr val="FFFF00"/>
                </a:highlight>
              </a:rPr>
              <a:t>which can be projected onto the image plane to form a target surface. Therefore, the cutting task can be recast into a region-based visual tracking control problem</a:t>
            </a:r>
            <a:r>
              <a:rPr lang="en" altLang="zh-CN" dirty="0">
                <a:highlight>
                  <a:srgbClr val="FFFF00"/>
                </a:highlight>
              </a:rPr>
              <a:t>. To track the target surface on image plane, lines and the distance are chosen as features to determine knife’s posture uniquely. A dynamic-based controller is designed to control the knife to realize visual tracking. Asymptotic convergence of the image errors is rigorously proved by Lyapunov theory. The experimental result with different materials, including sponge, artificial tissues, and pork liver, validated the feasibility of the cutting control algorithm. </a:t>
            </a:r>
          </a:p>
          <a:p>
            <a:pPr algn="just"/>
            <a:endParaRPr lang="en" altLang="zh-CN" dirty="0"/>
          </a:p>
          <a:p>
            <a:pPr algn="just"/>
            <a:r>
              <a:rPr lang="en" altLang="zh-CN" dirty="0">
                <a:solidFill>
                  <a:schemeClr val="bg1">
                    <a:lumMod val="75000"/>
                  </a:schemeClr>
                </a:solidFill>
              </a:rPr>
              <a:t>However, the proposed method has the drawback that the calibration is needed to obtain the relative pose between the object, the camera, and the robot before the operation, which will increase the complexity of the experimental setup. In the future, an adaptive control algorithm is considered to be designed to estimate unknown parameters, including internal and external parameters of the camera, to simplify the process of operation.</a:t>
            </a:r>
          </a:p>
        </p:txBody>
      </p:sp>
      <p:sp>
        <p:nvSpPr>
          <p:cNvPr id="2" name="文本框 1">
            <a:extLst>
              <a:ext uri="{FF2B5EF4-FFF2-40B4-BE49-F238E27FC236}">
                <a16:creationId xmlns:a16="http://schemas.microsoft.com/office/drawing/2014/main" id="{E7D98D42-CFE8-3344-85F9-73F1BB616BED}"/>
              </a:ext>
            </a:extLst>
          </p:cNvPr>
          <p:cNvSpPr txBox="1"/>
          <p:nvPr/>
        </p:nvSpPr>
        <p:spPr>
          <a:xfrm>
            <a:off x="218387" y="728120"/>
            <a:ext cx="1107996" cy="461665"/>
          </a:xfrm>
          <a:prstGeom prst="rect">
            <a:avLst/>
          </a:prstGeom>
          <a:noFill/>
        </p:spPr>
        <p:txBody>
          <a:bodyPr wrap="none" rtlCol="0">
            <a:spAutoFit/>
          </a:bodyPr>
          <a:lstStyle/>
          <a:p>
            <a:r>
              <a:rPr kumimoji="1" lang="zh-CN" altLang="en-US" sz="2400" dirty="0"/>
              <a:t>例子：</a:t>
            </a:r>
          </a:p>
        </p:txBody>
      </p:sp>
      <p:sp>
        <p:nvSpPr>
          <p:cNvPr id="8" name="文本框 7">
            <a:extLst>
              <a:ext uri="{FF2B5EF4-FFF2-40B4-BE49-F238E27FC236}">
                <a16:creationId xmlns:a16="http://schemas.microsoft.com/office/drawing/2014/main" id="{C95B58FC-846A-0848-B38E-09F8AFD44E14}"/>
              </a:ext>
            </a:extLst>
          </p:cNvPr>
          <p:cNvSpPr txBox="1"/>
          <p:nvPr/>
        </p:nvSpPr>
        <p:spPr>
          <a:xfrm>
            <a:off x="4721264" y="1925932"/>
            <a:ext cx="2749471" cy="400110"/>
          </a:xfrm>
          <a:prstGeom prst="rect">
            <a:avLst/>
          </a:prstGeom>
          <a:solidFill>
            <a:schemeClr val="bg1"/>
          </a:solidFill>
          <a:ln w="25400">
            <a:solidFill>
              <a:schemeClr val="accent1"/>
            </a:solidFill>
          </a:ln>
        </p:spPr>
        <p:txBody>
          <a:bodyPr wrap="none" rtlCol="0">
            <a:spAutoFit/>
          </a:bodyPr>
          <a:lstStyle/>
          <a:p>
            <a:r>
              <a:rPr kumimoji="1" lang="zh-CN" altLang="en-US" sz="2000" b="1" dirty="0"/>
              <a:t>诠释成果：相似与不同</a:t>
            </a:r>
          </a:p>
        </p:txBody>
      </p:sp>
    </p:spTree>
    <p:extLst>
      <p:ext uri="{BB962C8B-B14F-4D97-AF65-F5344CB8AC3E}">
        <p14:creationId xmlns:p14="http://schemas.microsoft.com/office/powerpoint/2010/main" val="2665062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0AF3A52E-1C28-4C8F-93D7-496FDF3881E8}"/>
              </a:ext>
            </a:extLst>
          </p:cNvPr>
          <p:cNvCxnSpPr>
            <a:cxnSpLocks/>
          </p:cNvCxnSpPr>
          <p:nvPr/>
        </p:nvCxnSpPr>
        <p:spPr>
          <a:xfrm>
            <a:off x="453597" y="3666694"/>
            <a:ext cx="10750100" cy="0"/>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 name="直接连接符 2">
            <a:extLst>
              <a:ext uri="{FF2B5EF4-FFF2-40B4-BE49-F238E27FC236}">
                <a16:creationId xmlns:a16="http://schemas.microsoft.com/office/drawing/2014/main" id="{B227C082-BAC6-49F2-8F4F-1B1DCE6D7779}"/>
              </a:ext>
            </a:extLst>
          </p:cNvPr>
          <p:cNvCxnSpPr/>
          <p:nvPr/>
        </p:nvCxnSpPr>
        <p:spPr>
          <a:xfrm>
            <a:off x="309625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1F52E09B-0E48-4156-8D7B-1FF61287BA8D}"/>
              </a:ext>
            </a:extLst>
          </p:cNvPr>
          <p:cNvCxnSpPr/>
          <p:nvPr/>
        </p:nvCxnSpPr>
        <p:spPr>
          <a:xfrm>
            <a:off x="604187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śļíḓé">
            <a:extLst>
              <a:ext uri="{FF2B5EF4-FFF2-40B4-BE49-F238E27FC236}">
                <a16:creationId xmlns:a16="http://schemas.microsoft.com/office/drawing/2014/main" id="{37EA0344-E687-42D0-885D-DE6E4BCD8B02}"/>
              </a:ext>
            </a:extLst>
          </p:cNvPr>
          <p:cNvSpPr txBox="1"/>
          <p:nvPr/>
        </p:nvSpPr>
        <p:spPr>
          <a:xfrm>
            <a:off x="973612"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01</a:t>
            </a:r>
          </a:p>
        </p:txBody>
      </p:sp>
      <p:sp>
        <p:nvSpPr>
          <p:cNvPr id="6" name="ïṩľîḓé">
            <a:extLst>
              <a:ext uri="{FF2B5EF4-FFF2-40B4-BE49-F238E27FC236}">
                <a16:creationId xmlns:a16="http://schemas.microsoft.com/office/drawing/2014/main" id="{01A3DDDD-ECB1-4BDA-AB58-56740826B3BB}"/>
              </a:ext>
            </a:extLst>
          </p:cNvPr>
          <p:cNvSpPr txBox="1"/>
          <p:nvPr/>
        </p:nvSpPr>
        <p:spPr>
          <a:xfrm>
            <a:off x="3869307" y="1569383"/>
            <a:ext cx="1452962" cy="864121"/>
          </a:xfrm>
          <a:prstGeom prst="rect">
            <a:avLst/>
          </a:prstGeom>
          <a:noFill/>
        </p:spPr>
        <p:txBody>
          <a:bodyPr wrap="square" lIns="91440" tIns="45720" rIns="91440" bIns="45720">
            <a:normAutofit lnSpcReduction="10000"/>
          </a:bodyPr>
          <a:lstStyle/>
          <a:p>
            <a:pPr algn="ctr"/>
            <a:r>
              <a:rPr lang="en-US" sz="5400" b="1" dirty="0">
                <a:solidFill>
                  <a:schemeClr val="bg1">
                    <a:lumMod val="50000"/>
                  </a:schemeClr>
                </a:solidFill>
                <a:latin typeface="+mn-ea"/>
              </a:rPr>
              <a:t>02</a:t>
            </a:r>
          </a:p>
        </p:txBody>
      </p:sp>
      <p:sp>
        <p:nvSpPr>
          <p:cNvPr id="7" name="îṩľiḑé">
            <a:extLst>
              <a:ext uri="{FF2B5EF4-FFF2-40B4-BE49-F238E27FC236}">
                <a16:creationId xmlns:a16="http://schemas.microsoft.com/office/drawing/2014/main" id="{9A628463-232C-4699-98D5-30F7C5CF0BB0}"/>
              </a:ext>
            </a:extLst>
          </p:cNvPr>
          <p:cNvSpPr txBox="1"/>
          <p:nvPr/>
        </p:nvSpPr>
        <p:spPr>
          <a:xfrm>
            <a:off x="678241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03</a:t>
            </a:r>
          </a:p>
        </p:txBody>
      </p:sp>
      <p:sp>
        <p:nvSpPr>
          <p:cNvPr id="8" name="îṩľiďé">
            <a:extLst>
              <a:ext uri="{FF2B5EF4-FFF2-40B4-BE49-F238E27FC236}">
                <a16:creationId xmlns:a16="http://schemas.microsoft.com/office/drawing/2014/main" id="{683E1A7A-C148-4DB1-876E-8DA97DE958DF}"/>
              </a:ext>
            </a:extLst>
          </p:cNvPr>
          <p:cNvSpPr txBox="1"/>
          <p:nvPr/>
        </p:nvSpPr>
        <p:spPr>
          <a:xfrm>
            <a:off x="973612"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rgbClr val="C00000"/>
                </a:solidFill>
                <a:latin typeface="+mn-ea"/>
              </a:rPr>
              <a:t>05</a:t>
            </a:r>
            <a:endParaRPr lang="en-US" sz="5400" b="1" dirty="0">
              <a:solidFill>
                <a:srgbClr val="C00000"/>
              </a:solidFill>
              <a:latin typeface="+mn-ea"/>
            </a:endParaRPr>
          </a:p>
        </p:txBody>
      </p:sp>
      <p:sp>
        <p:nvSpPr>
          <p:cNvPr id="9" name="îŝḻîḓê">
            <a:extLst>
              <a:ext uri="{FF2B5EF4-FFF2-40B4-BE49-F238E27FC236}">
                <a16:creationId xmlns:a16="http://schemas.microsoft.com/office/drawing/2014/main" id="{C86A78EE-8DBA-4A5C-8FC9-822C6C66A99F}"/>
              </a:ext>
            </a:extLst>
          </p:cNvPr>
          <p:cNvSpPr txBox="1"/>
          <p:nvPr/>
        </p:nvSpPr>
        <p:spPr>
          <a:xfrm>
            <a:off x="3869307" y="3941899"/>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altLang="zh-CN" b="1" dirty="0">
                <a:solidFill>
                  <a:schemeClr val="bg1">
                    <a:lumMod val="50000"/>
                  </a:schemeClr>
                </a:solidFill>
                <a:latin typeface="+mn-ea"/>
              </a:rPr>
              <a:t>06</a:t>
            </a:r>
            <a:endParaRPr lang="en-US" b="1" dirty="0">
              <a:solidFill>
                <a:schemeClr val="bg1">
                  <a:lumMod val="50000"/>
                </a:schemeClr>
              </a:solidFill>
              <a:latin typeface="+mn-ea"/>
            </a:endParaRPr>
          </a:p>
        </p:txBody>
      </p:sp>
      <p:sp>
        <p:nvSpPr>
          <p:cNvPr id="10" name="iṣļïḑe">
            <a:extLst>
              <a:ext uri="{FF2B5EF4-FFF2-40B4-BE49-F238E27FC236}">
                <a16:creationId xmlns:a16="http://schemas.microsoft.com/office/drawing/2014/main" id="{C886699F-0052-4DC9-A5A4-7EF49D7F669A}"/>
              </a:ext>
            </a:extLst>
          </p:cNvPr>
          <p:cNvSpPr txBox="1"/>
          <p:nvPr/>
        </p:nvSpPr>
        <p:spPr>
          <a:xfrm>
            <a:off x="678241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07</a:t>
            </a:r>
            <a:endParaRPr lang="en-US" sz="5400" b="1" dirty="0">
              <a:solidFill>
                <a:schemeClr val="bg1">
                  <a:lumMod val="50000"/>
                </a:schemeClr>
              </a:solidFill>
              <a:latin typeface="+mn-ea"/>
            </a:endParaRPr>
          </a:p>
        </p:txBody>
      </p:sp>
      <p:sp>
        <p:nvSpPr>
          <p:cNvPr id="11" name="矩形 10">
            <a:extLst>
              <a:ext uri="{FF2B5EF4-FFF2-40B4-BE49-F238E27FC236}">
                <a16:creationId xmlns:a16="http://schemas.microsoft.com/office/drawing/2014/main" id="{95BBB88B-591E-4746-8E81-7295960227D7}"/>
              </a:ext>
            </a:extLst>
          </p:cNvPr>
          <p:cNvSpPr/>
          <p:nvPr/>
        </p:nvSpPr>
        <p:spPr>
          <a:xfrm>
            <a:off x="530541"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结构的逻辑性</a:t>
            </a:r>
          </a:p>
        </p:txBody>
      </p:sp>
      <p:sp>
        <p:nvSpPr>
          <p:cNvPr id="12" name="矩形 11">
            <a:extLst>
              <a:ext uri="{FF2B5EF4-FFF2-40B4-BE49-F238E27FC236}">
                <a16:creationId xmlns:a16="http://schemas.microsoft.com/office/drawing/2014/main" id="{6271F6B7-3E76-4E4B-8089-2D69784945DF}"/>
              </a:ext>
            </a:extLst>
          </p:cNvPr>
          <p:cNvSpPr/>
          <p:nvPr/>
        </p:nvSpPr>
        <p:spPr>
          <a:xfrm>
            <a:off x="889614" y="4897434"/>
            <a:ext cx="1620957" cy="597151"/>
          </a:xfrm>
          <a:prstGeom prst="rect">
            <a:avLst/>
          </a:prstGeom>
        </p:spPr>
        <p:txBody>
          <a:bodyPr wrap="none">
            <a:spAutoFit/>
          </a:bodyPr>
          <a:lstStyle/>
          <a:p>
            <a:pPr algn="ctr">
              <a:lnSpc>
                <a:spcPct val="130000"/>
              </a:lnSpc>
            </a:pPr>
            <a:r>
              <a:rPr lang="zh-CN" altLang="en-US" sz="2800" b="1" dirty="0">
                <a:solidFill>
                  <a:srgbClr val="C00000"/>
                </a:solidFill>
              </a:rPr>
              <a:t>论文主体</a:t>
            </a:r>
          </a:p>
        </p:txBody>
      </p:sp>
      <p:sp>
        <p:nvSpPr>
          <p:cNvPr id="13" name="矩形 12">
            <a:extLst>
              <a:ext uri="{FF2B5EF4-FFF2-40B4-BE49-F238E27FC236}">
                <a16:creationId xmlns:a16="http://schemas.microsoft.com/office/drawing/2014/main" id="{E720D61E-50C5-43E5-95FB-2B315EBACFB1}"/>
              </a:ext>
            </a:extLst>
          </p:cNvPr>
          <p:cNvSpPr/>
          <p:nvPr/>
        </p:nvSpPr>
        <p:spPr>
          <a:xfrm>
            <a:off x="3427035"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语句的逻辑性</a:t>
            </a:r>
          </a:p>
        </p:txBody>
      </p:sp>
      <p:sp>
        <p:nvSpPr>
          <p:cNvPr id="14" name="矩形 13">
            <a:extLst>
              <a:ext uri="{FF2B5EF4-FFF2-40B4-BE49-F238E27FC236}">
                <a16:creationId xmlns:a16="http://schemas.microsoft.com/office/drawing/2014/main" id="{1637923F-2738-4AAD-9837-60FBE2061A22}"/>
              </a:ext>
            </a:extLst>
          </p:cNvPr>
          <p:cNvSpPr/>
          <p:nvPr/>
        </p:nvSpPr>
        <p:spPr>
          <a:xfrm>
            <a:off x="6340145"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论证的逻辑性</a:t>
            </a:r>
          </a:p>
        </p:txBody>
      </p:sp>
      <p:sp>
        <p:nvSpPr>
          <p:cNvPr id="15" name="矩形 14">
            <a:extLst>
              <a:ext uri="{FF2B5EF4-FFF2-40B4-BE49-F238E27FC236}">
                <a16:creationId xmlns:a16="http://schemas.microsoft.com/office/drawing/2014/main" id="{367CC102-2238-465C-9544-06868EE8CB02}"/>
              </a:ext>
            </a:extLst>
          </p:cNvPr>
          <p:cNvSpPr/>
          <p:nvPr/>
        </p:nvSpPr>
        <p:spPr>
          <a:xfrm>
            <a:off x="3454300" y="4897434"/>
            <a:ext cx="2281395"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Introduction</a:t>
            </a:r>
            <a:endParaRPr lang="zh-CN" altLang="en-US" sz="2800" b="1" dirty="0">
              <a:solidFill>
                <a:schemeClr val="bg1">
                  <a:lumMod val="50000"/>
                </a:schemeClr>
              </a:solidFill>
            </a:endParaRPr>
          </a:p>
        </p:txBody>
      </p:sp>
      <p:sp>
        <p:nvSpPr>
          <p:cNvPr id="16" name="矩形 15">
            <a:extLst>
              <a:ext uri="{FF2B5EF4-FFF2-40B4-BE49-F238E27FC236}">
                <a16:creationId xmlns:a16="http://schemas.microsoft.com/office/drawing/2014/main" id="{4A559D4B-B2C0-44B7-BC13-BB54D1EFAD25}"/>
              </a:ext>
            </a:extLst>
          </p:cNvPr>
          <p:cNvSpPr/>
          <p:nvPr/>
        </p:nvSpPr>
        <p:spPr>
          <a:xfrm>
            <a:off x="6437941" y="4897434"/>
            <a:ext cx="2141933"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Conclusion</a:t>
            </a:r>
            <a:endParaRPr lang="zh-CN" altLang="en-US" sz="2800" b="1" dirty="0">
              <a:solidFill>
                <a:schemeClr val="bg1">
                  <a:lumMod val="50000"/>
                </a:schemeClr>
              </a:solidFill>
            </a:endParaRPr>
          </a:p>
        </p:txBody>
      </p:sp>
      <p:pic>
        <p:nvPicPr>
          <p:cNvPr id="18" name="图片 17">
            <a:extLst>
              <a:ext uri="{FF2B5EF4-FFF2-40B4-BE49-F238E27FC236}">
                <a16:creationId xmlns:a16="http://schemas.microsoft.com/office/drawing/2014/main" id="{32036FC8-892B-40D2-9C2F-79D21C1F941F}"/>
              </a:ext>
            </a:extLst>
          </p:cNvPr>
          <p:cNvPicPr>
            <a:picLocks noChangeAspect="1"/>
          </p:cNvPicPr>
          <p:nvPr/>
        </p:nvPicPr>
        <p:blipFill>
          <a:blip r:embed="rId2"/>
          <a:stretch>
            <a:fillRect/>
          </a:stretch>
        </p:blipFill>
        <p:spPr>
          <a:xfrm>
            <a:off x="4962525" y="-25400"/>
            <a:ext cx="2266950" cy="890247"/>
          </a:xfrm>
          <a:prstGeom prst="rect">
            <a:avLst/>
          </a:prstGeom>
          <a:effectLst>
            <a:outerShdw blurRad="50800" dist="38100" dir="2700000" algn="tl" rotWithShape="0">
              <a:prstClr val="black">
                <a:alpha val="40000"/>
              </a:prstClr>
            </a:outerShdw>
          </a:effectLst>
        </p:spPr>
      </p:pic>
      <p:pic>
        <p:nvPicPr>
          <p:cNvPr id="19" name="图片 18">
            <a:extLst>
              <a:ext uri="{FF2B5EF4-FFF2-40B4-BE49-F238E27FC236}">
                <a16:creationId xmlns:a16="http://schemas.microsoft.com/office/drawing/2014/main" id="{231F7276-3350-4F69-9B32-F318C6B8B13C}"/>
              </a:ext>
            </a:extLst>
          </p:cNvPr>
          <p:cNvPicPr>
            <a:picLocks noChangeAspect="1"/>
          </p:cNvPicPr>
          <p:nvPr/>
        </p:nvPicPr>
        <p:blipFill rotWithShape="1">
          <a:blip r:embed="rId3" cstate="print"/>
          <a:srcRect r="1346"/>
          <a:stretch/>
        </p:blipFill>
        <p:spPr>
          <a:xfrm>
            <a:off x="516" y="6041797"/>
            <a:ext cx="12166903" cy="411617"/>
          </a:xfrm>
          <a:prstGeom prst="rect">
            <a:avLst/>
          </a:prstGeom>
        </p:spPr>
      </p:pic>
      <p:sp>
        <p:nvSpPr>
          <p:cNvPr id="20" name="矩形 19">
            <a:extLst>
              <a:ext uri="{FF2B5EF4-FFF2-40B4-BE49-F238E27FC236}">
                <a16:creationId xmlns:a16="http://schemas.microsoft.com/office/drawing/2014/main" id="{D696D7A9-CBB5-42E1-958F-843D2256B6E7}"/>
              </a:ext>
            </a:extLst>
          </p:cNvPr>
          <p:cNvSpPr/>
          <p:nvPr/>
        </p:nvSpPr>
        <p:spPr>
          <a:xfrm>
            <a:off x="1210027" y="3664752"/>
            <a:ext cx="900000" cy="9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3">
            <a:extLst>
              <a:ext uri="{FF2B5EF4-FFF2-40B4-BE49-F238E27FC236}">
                <a16:creationId xmlns:a16="http://schemas.microsoft.com/office/drawing/2014/main" id="{49CE2611-407D-3641-8728-4D467C7A9FF4}"/>
              </a:ext>
            </a:extLst>
          </p:cNvPr>
          <p:cNvCxnSpPr/>
          <p:nvPr/>
        </p:nvCxnSpPr>
        <p:spPr>
          <a:xfrm>
            <a:off x="891432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2" name="îṩľiḑé">
            <a:extLst>
              <a:ext uri="{FF2B5EF4-FFF2-40B4-BE49-F238E27FC236}">
                <a16:creationId xmlns:a16="http://schemas.microsoft.com/office/drawing/2014/main" id="{9ADAD37E-49DA-004D-934F-4903D9ECCA24}"/>
              </a:ext>
            </a:extLst>
          </p:cNvPr>
          <p:cNvSpPr txBox="1"/>
          <p:nvPr/>
        </p:nvSpPr>
        <p:spPr>
          <a:xfrm>
            <a:off x="959980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a:t>
            </a:r>
            <a:r>
              <a:rPr lang="en-US" altLang="zh-CN" b="1" dirty="0">
                <a:solidFill>
                  <a:schemeClr val="bg1">
                    <a:lumMod val="50000"/>
                  </a:schemeClr>
                </a:solidFill>
                <a:latin typeface="+mn-ea"/>
              </a:rPr>
              <a:t>4</a:t>
            </a:r>
            <a:endParaRPr lang="en-US" b="1" dirty="0">
              <a:solidFill>
                <a:schemeClr val="bg1">
                  <a:lumMod val="50000"/>
                </a:schemeClr>
              </a:solidFill>
              <a:latin typeface="+mn-ea"/>
            </a:endParaRPr>
          </a:p>
        </p:txBody>
      </p:sp>
      <p:sp>
        <p:nvSpPr>
          <p:cNvPr id="23" name="iṣļïḑe">
            <a:extLst>
              <a:ext uri="{FF2B5EF4-FFF2-40B4-BE49-F238E27FC236}">
                <a16:creationId xmlns:a16="http://schemas.microsoft.com/office/drawing/2014/main" id="{60304C7A-CE81-EB4D-ACD3-28FF526ECCBB}"/>
              </a:ext>
            </a:extLst>
          </p:cNvPr>
          <p:cNvSpPr txBox="1"/>
          <p:nvPr/>
        </p:nvSpPr>
        <p:spPr>
          <a:xfrm>
            <a:off x="959980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08</a:t>
            </a:r>
            <a:endParaRPr lang="en-US" sz="5400" b="1" dirty="0">
              <a:solidFill>
                <a:schemeClr val="bg1">
                  <a:lumMod val="50000"/>
                </a:schemeClr>
              </a:solidFill>
              <a:latin typeface="+mn-ea"/>
            </a:endParaRPr>
          </a:p>
        </p:txBody>
      </p:sp>
      <p:sp>
        <p:nvSpPr>
          <p:cNvPr id="24" name="矩形 23">
            <a:extLst>
              <a:ext uri="{FF2B5EF4-FFF2-40B4-BE49-F238E27FC236}">
                <a16:creationId xmlns:a16="http://schemas.microsoft.com/office/drawing/2014/main" id="{E41BC06F-E5CB-4249-A154-494815E2111C}"/>
              </a:ext>
            </a:extLst>
          </p:cNvPr>
          <p:cNvSpPr/>
          <p:nvPr/>
        </p:nvSpPr>
        <p:spPr>
          <a:xfrm>
            <a:off x="9516607" y="2527369"/>
            <a:ext cx="1620957"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写作规范</a:t>
            </a:r>
          </a:p>
        </p:txBody>
      </p:sp>
      <p:sp>
        <p:nvSpPr>
          <p:cNvPr id="26" name="矩形 25">
            <a:extLst>
              <a:ext uri="{FF2B5EF4-FFF2-40B4-BE49-F238E27FC236}">
                <a16:creationId xmlns:a16="http://schemas.microsoft.com/office/drawing/2014/main" id="{904F6691-8E4A-3644-B0B7-916F58ECB449}"/>
              </a:ext>
            </a:extLst>
          </p:cNvPr>
          <p:cNvSpPr/>
          <p:nvPr/>
        </p:nvSpPr>
        <p:spPr>
          <a:xfrm>
            <a:off x="9149396" y="4592617"/>
            <a:ext cx="2622293" cy="1384995"/>
          </a:xfrm>
          <a:prstGeom prst="rect">
            <a:avLst/>
          </a:prstGeom>
        </p:spPr>
        <p:txBody>
          <a:bodyPr wrap="square">
            <a:spAutoFit/>
          </a:bodyPr>
          <a:lstStyle/>
          <a:p>
            <a:pPr algn="ctr"/>
            <a:r>
              <a:rPr lang="en-US" altLang="zh-CN" sz="2800" b="1" dirty="0">
                <a:solidFill>
                  <a:schemeClr val="bg1">
                    <a:lumMod val="50000"/>
                  </a:schemeClr>
                </a:solidFill>
              </a:rPr>
              <a:t>Abstract</a:t>
            </a:r>
            <a:r>
              <a:rPr lang="zh-CN" altLang="en-US" sz="2800" b="1" dirty="0">
                <a:solidFill>
                  <a:schemeClr val="bg1">
                    <a:lumMod val="50000"/>
                  </a:schemeClr>
                </a:solidFill>
              </a:rPr>
              <a:t>，</a:t>
            </a:r>
            <a:r>
              <a:rPr lang="en-US" altLang="zh-CN" sz="2800" b="1" dirty="0">
                <a:solidFill>
                  <a:schemeClr val="bg1">
                    <a:lumMod val="50000"/>
                  </a:schemeClr>
                </a:solidFill>
              </a:rPr>
              <a:t>Title</a:t>
            </a:r>
            <a:r>
              <a:rPr lang="zh-CN" altLang="en-US" sz="2800" b="1" dirty="0">
                <a:solidFill>
                  <a:schemeClr val="bg1">
                    <a:lumMod val="50000"/>
                  </a:schemeClr>
                </a:solidFill>
              </a:rPr>
              <a:t> </a:t>
            </a:r>
            <a:r>
              <a:rPr lang="en-US" altLang="zh-CN" sz="2800" b="1" dirty="0">
                <a:solidFill>
                  <a:schemeClr val="bg1">
                    <a:lumMod val="50000"/>
                  </a:schemeClr>
                </a:solidFill>
              </a:rPr>
              <a:t>&amp;</a:t>
            </a:r>
          </a:p>
          <a:p>
            <a:pPr algn="ctr"/>
            <a:r>
              <a:rPr lang="en-US" altLang="zh-CN" sz="2800" b="1" dirty="0">
                <a:solidFill>
                  <a:schemeClr val="bg1">
                    <a:lumMod val="50000"/>
                  </a:schemeClr>
                </a:solidFill>
              </a:rPr>
              <a:t>Keywords</a:t>
            </a:r>
            <a:endParaRPr lang="zh-CN" altLang="en-US" sz="2800" b="1" dirty="0">
              <a:solidFill>
                <a:schemeClr val="bg1">
                  <a:lumMod val="50000"/>
                </a:schemeClr>
              </a:solidFill>
            </a:endParaRPr>
          </a:p>
        </p:txBody>
      </p:sp>
    </p:spTree>
    <p:extLst>
      <p:ext uri="{BB962C8B-B14F-4D97-AF65-F5344CB8AC3E}">
        <p14:creationId xmlns:p14="http://schemas.microsoft.com/office/powerpoint/2010/main" val="32396914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Conclusion</a:t>
            </a:r>
            <a:r>
              <a:rPr lang="zh-CN" altLang="en-US" dirty="0"/>
              <a:t>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14" name="文本框 13">
            <a:extLst>
              <a:ext uri="{FF2B5EF4-FFF2-40B4-BE49-F238E27FC236}">
                <a16:creationId xmlns:a16="http://schemas.microsoft.com/office/drawing/2014/main" id="{16D31808-ADDC-4B43-B66D-F1207C98FAC7}"/>
              </a:ext>
            </a:extLst>
          </p:cNvPr>
          <p:cNvSpPr txBox="1"/>
          <p:nvPr/>
        </p:nvSpPr>
        <p:spPr>
          <a:xfrm>
            <a:off x="218387" y="1189785"/>
            <a:ext cx="11453221" cy="4524315"/>
          </a:xfrm>
          <a:prstGeom prst="rect">
            <a:avLst/>
          </a:prstGeom>
          <a:noFill/>
        </p:spPr>
        <p:txBody>
          <a:bodyPr wrap="square" rtlCol="0">
            <a:spAutoFit/>
          </a:bodyPr>
          <a:lstStyle/>
          <a:p>
            <a:pPr algn="just"/>
            <a:r>
              <a:rPr lang="en" altLang="zh-CN" dirty="0">
                <a:solidFill>
                  <a:schemeClr val="bg1">
                    <a:lumMod val="75000"/>
                  </a:schemeClr>
                </a:solidFill>
              </a:rPr>
              <a:t>In this article, a vision-based control scheme to implement automatic cutting tasks for deformable objects is proposed. First, we model the deformable object by combining Kelvin constitutive equation and the traditional spring-mass model. Unknown model parameters are estimated online by the visual feedback of feature points to improve its applicability. Then, the method to generate online the desired pose of the knife is discussed, which can be projected onto the image plane to form a target surface. Therefore, the cutting task can be recast into a region-based visual tracking control problem. To track the target surface on image plane, lines and the distance are chosen as features to determine knife’s posture uniquely. A dynamic-based controller is designed to control the knife to realize visual tracking. Asymptotic convergence of the image errors is rigorously proved by Lyapunov theory. The experimental result with different materials, including sponge, artificial tissues, and pork liver, validated the feasibility of the cutting control algorithm. </a:t>
            </a:r>
          </a:p>
          <a:p>
            <a:pPr algn="just"/>
            <a:endParaRPr lang="en" altLang="zh-CN" dirty="0"/>
          </a:p>
          <a:p>
            <a:pPr algn="just"/>
            <a:r>
              <a:rPr lang="en" altLang="zh-CN" dirty="0">
                <a:highlight>
                  <a:srgbClr val="FFFF00"/>
                </a:highlight>
              </a:rPr>
              <a:t>However, the proposed method has the drawback that the calibration is needed to obtain the relative pose between the object, the camera, and the robot before the operation, which will increase the complexity of the experimental setup. In the future, an adaptive control algorithm is considered to be designed to estimate unknown parameters, including internal and external parameters of the camera, to simplify the process of operation.</a:t>
            </a:r>
          </a:p>
        </p:txBody>
      </p:sp>
      <p:sp>
        <p:nvSpPr>
          <p:cNvPr id="2" name="文本框 1">
            <a:extLst>
              <a:ext uri="{FF2B5EF4-FFF2-40B4-BE49-F238E27FC236}">
                <a16:creationId xmlns:a16="http://schemas.microsoft.com/office/drawing/2014/main" id="{E7D98D42-CFE8-3344-85F9-73F1BB616BED}"/>
              </a:ext>
            </a:extLst>
          </p:cNvPr>
          <p:cNvSpPr txBox="1"/>
          <p:nvPr/>
        </p:nvSpPr>
        <p:spPr>
          <a:xfrm>
            <a:off x="218387" y="728120"/>
            <a:ext cx="1107996" cy="461665"/>
          </a:xfrm>
          <a:prstGeom prst="rect">
            <a:avLst/>
          </a:prstGeom>
          <a:noFill/>
        </p:spPr>
        <p:txBody>
          <a:bodyPr wrap="none" rtlCol="0">
            <a:spAutoFit/>
          </a:bodyPr>
          <a:lstStyle/>
          <a:p>
            <a:r>
              <a:rPr kumimoji="1" lang="zh-CN" altLang="en-US" sz="2400" dirty="0"/>
              <a:t>例子：</a:t>
            </a:r>
          </a:p>
        </p:txBody>
      </p:sp>
      <p:sp>
        <p:nvSpPr>
          <p:cNvPr id="8" name="文本框 7">
            <a:extLst>
              <a:ext uri="{FF2B5EF4-FFF2-40B4-BE49-F238E27FC236}">
                <a16:creationId xmlns:a16="http://schemas.microsoft.com/office/drawing/2014/main" id="{C95B58FC-846A-0848-B38E-09F8AFD44E14}"/>
              </a:ext>
            </a:extLst>
          </p:cNvPr>
          <p:cNvSpPr txBox="1"/>
          <p:nvPr/>
        </p:nvSpPr>
        <p:spPr>
          <a:xfrm>
            <a:off x="2521232" y="3834879"/>
            <a:ext cx="2492990" cy="400110"/>
          </a:xfrm>
          <a:prstGeom prst="rect">
            <a:avLst/>
          </a:prstGeom>
          <a:solidFill>
            <a:schemeClr val="bg1"/>
          </a:solidFill>
          <a:ln w="25400">
            <a:solidFill>
              <a:schemeClr val="accent1"/>
            </a:solidFill>
          </a:ln>
        </p:spPr>
        <p:txBody>
          <a:bodyPr wrap="none" rtlCol="0">
            <a:spAutoFit/>
          </a:bodyPr>
          <a:lstStyle/>
          <a:p>
            <a:r>
              <a:rPr kumimoji="1" lang="zh-CN" altLang="en-US" sz="2000" b="1" dirty="0"/>
              <a:t>负面的结果与局限性</a:t>
            </a:r>
          </a:p>
        </p:txBody>
      </p:sp>
    </p:spTree>
    <p:extLst>
      <p:ext uri="{BB962C8B-B14F-4D97-AF65-F5344CB8AC3E}">
        <p14:creationId xmlns:p14="http://schemas.microsoft.com/office/powerpoint/2010/main" val="2130017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a:extLst>
              <a:ext uri="{FF2B5EF4-FFF2-40B4-BE49-F238E27FC236}">
                <a16:creationId xmlns:a16="http://schemas.microsoft.com/office/drawing/2014/main" id="{0AF3A52E-1C28-4C8F-93D7-496FDF3881E8}"/>
              </a:ext>
            </a:extLst>
          </p:cNvPr>
          <p:cNvCxnSpPr>
            <a:cxnSpLocks/>
          </p:cNvCxnSpPr>
          <p:nvPr/>
        </p:nvCxnSpPr>
        <p:spPr>
          <a:xfrm>
            <a:off x="453597" y="3666694"/>
            <a:ext cx="10750100" cy="0"/>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3" name="直接连接符 2">
            <a:extLst>
              <a:ext uri="{FF2B5EF4-FFF2-40B4-BE49-F238E27FC236}">
                <a16:creationId xmlns:a16="http://schemas.microsoft.com/office/drawing/2014/main" id="{B227C082-BAC6-49F2-8F4F-1B1DCE6D7779}"/>
              </a:ext>
            </a:extLst>
          </p:cNvPr>
          <p:cNvCxnSpPr/>
          <p:nvPr/>
        </p:nvCxnSpPr>
        <p:spPr>
          <a:xfrm>
            <a:off x="309625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4" name="直接连接符 3">
            <a:extLst>
              <a:ext uri="{FF2B5EF4-FFF2-40B4-BE49-F238E27FC236}">
                <a16:creationId xmlns:a16="http://schemas.microsoft.com/office/drawing/2014/main" id="{1F52E09B-0E48-4156-8D7B-1FF61287BA8D}"/>
              </a:ext>
            </a:extLst>
          </p:cNvPr>
          <p:cNvCxnSpPr/>
          <p:nvPr/>
        </p:nvCxnSpPr>
        <p:spPr>
          <a:xfrm>
            <a:off x="604187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5" name="iśļíḓé">
            <a:extLst>
              <a:ext uri="{FF2B5EF4-FFF2-40B4-BE49-F238E27FC236}">
                <a16:creationId xmlns:a16="http://schemas.microsoft.com/office/drawing/2014/main" id="{37EA0344-E687-42D0-885D-DE6E4BCD8B02}"/>
              </a:ext>
            </a:extLst>
          </p:cNvPr>
          <p:cNvSpPr txBox="1"/>
          <p:nvPr/>
        </p:nvSpPr>
        <p:spPr>
          <a:xfrm>
            <a:off x="973612"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01</a:t>
            </a:r>
          </a:p>
        </p:txBody>
      </p:sp>
      <p:sp>
        <p:nvSpPr>
          <p:cNvPr id="6" name="ïṩľîḓé">
            <a:extLst>
              <a:ext uri="{FF2B5EF4-FFF2-40B4-BE49-F238E27FC236}">
                <a16:creationId xmlns:a16="http://schemas.microsoft.com/office/drawing/2014/main" id="{01A3DDDD-ECB1-4BDA-AB58-56740826B3BB}"/>
              </a:ext>
            </a:extLst>
          </p:cNvPr>
          <p:cNvSpPr txBox="1"/>
          <p:nvPr/>
        </p:nvSpPr>
        <p:spPr>
          <a:xfrm>
            <a:off x="3869307" y="1569383"/>
            <a:ext cx="1452962" cy="864121"/>
          </a:xfrm>
          <a:prstGeom prst="rect">
            <a:avLst/>
          </a:prstGeom>
          <a:noFill/>
        </p:spPr>
        <p:txBody>
          <a:bodyPr wrap="square" lIns="91440" tIns="45720" rIns="91440" bIns="45720">
            <a:normAutofit lnSpcReduction="10000"/>
          </a:bodyPr>
          <a:lstStyle/>
          <a:p>
            <a:pPr algn="ctr"/>
            <a:r>
              <a:rPr lang="en-US" sz="5400" b="1" dirty="0">
                <a:solidFill>
                  <a:schemeClr val="bg1">
                    <a:lumMod val="50000"/>
                  </a:schemeClr>
                </a:solidFill>
                <a:latin typeface="+mn-ea"/>
              </a:rPr>
              <a:t>02</a:t>
            </a:r>
          </a:p>
        </p:txBody>
      </p:sp>
      <p:sp>
        <p:nvSpPr>
          <p:cNvPr id="7" name="îṩľiḑé">
            <a:extLst>
              <a:ext uri="{FF2B5EF4-FFF2-40B4-BE49-F238E27FC236}">
                <a16:creationId xmlns:a16="http://schemas.microsoft.com/office/drawing/2014/main" id="{9A628463-232C-4699-98D5-30F7C5CF0BB0}"/>
              </a:ext>
            </a:extLst>
          </p:cNvPr>
          <p:cNvSpPr txBox="1"/>
          <p:nvPr/>
        </p:nvSpPr>
        <p:spPr>
          <a:xfrm>
            <a:off x="678241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03</a:t>
            </a:r>
          </a:p>
        </p:txBody>
      </p:sp>
      <p:sp>
        <p:nvSpPr>
          <p:cNvPr id="8" name="îṩľiďé">
            <a:extLst>
              <a:ext uri="{FF2B5EF4-FFF2-40B4-BE49-F238E27FC236}">
                <a16:creationId xmlns:a16="http://schemas.microsoft.com/office/drawing/2014/main" id="{683E1A7A-C148-4DB1-876E-8DA97DE958DF}"/>
              </a:ext>
            </a:extLst>
          </p:cNvPr>
          <p:cNvSpPr txBox="1"/>
          <p:nvPr/>
        </p:nvSpPr>
        <p:spPr>
          <a:xfrm>
            <a:off x="973612"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05</a:t>
            </a:r>
            <a:endParaRPr lang="en-US" sz="5400" b="1" dirty="0">
              <a:solidFill>
                <a:schemeClr val="bg1">
                  <a:lumMod val="50000"/>
                </a:schemeClr>
              </a:solidFill>
              <a:latin typeface="+mn-ea"/>
            </a:endParaRPr>
          </a:p>
        </p:txBody>
      </p:sp>
      <p:sp>
        <p:nvSpPr>
          <p:cNvPr id="9" name="îŝḻîḓê">
            <a:extLst>
              <a:ext uri="{FF2B5EF4-FFF2-40B4-BE49-F238E27FC236}">
                <a16:creationId xmlns:a16="http://schemas.microsoft.com/office/drawing/2014/main" id="{C86A78EE-8DBA-4A5C-8FC9-822C6C66A99F}"/>
              </a:ext>
            </a:extLst>
          </p:cNvPr>
          <p:cNvSpPr txBox="1"/>
          <p:nvPr/>
        </p:nvSpPr>
        <p:spPr>
          <a:xfrm>
            <a:off x="3869307" y="3941899"/>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altLang="zh-CN" b="1" dirty="0">
                <a:solidFill>
                  <a:schemeClr val="bg1">
                    <a:lumMod val="50000"/>
                  </a:schemeClr>
                </a:solidFill>
                <a:latin typeface="+mn-ea"/>
              </a:rPr>
              <a:t>06</a:t>
            </a:r>
            <a:endParaRPr lang="en-US" b="1" dirty="0">
              <a:solidFill>
                <a:schemeClr val="bg1">
                  <a:lumMod val="50000"/>
                </a:schemeClr>
              </a:solidFill>
              <a:latin typeface="+mn-ea"/>
            </a:endParaRPr>
          </a:p>
        </p:txBody>
      </p:sp>
      <p:sp>
        <p:nvSpPr>
          <p:cNvPr id="10" name="iṣļïḑe">
            <a:extLst>
              <a:ext uri="{FF2B5EF4-FFF2-40B4-BE49-F238E27FC236}">
                <a16:creationId xmlns:a16="http://schemas.microsoft.com/office/drawing/2014/main" id="{C886699F-0052-4DC9-A5A4-7EF49D7F669A}"/>
              </a:ext>
            </a:extLst>
          </p:cNvPr>
          <p:cNvSpPr txBox="1"/>
          <p:nvPr/>
        </p:nvSpPr>
        <p:spPr>
          <a:xfrm>
            <a:off x="678241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chemeClr val="bg1">
                    <a:lumMod val="50000"/>
                  </a:schemeClr>
                </a:solidFill>
                <a:latin typeface="+mn-ea"/>
              </a:rPr>
              <a:t>07</a:t>
            </a:r>
            <a:endParaRPr lang="en-US" sz="5400" b="1" dirty="0">
              <a:solidFill>
                <a:schemeClr val="bg1">
                  <a:lumMod val="50000"/>
                </a:schemeClr>
              </a:solidFill>
              <a:latin typeface="+mn-ea"/>
            </a:endParaRPr>
          </a:p>
        </p:txBody>
      </p:sp>
      <p:sp>
        <p:nvSpPr>
          <p:cNvPr id="11" name="矩形 10">
            <a:extLst>
              <a:ext uri="{FF2B5EF4-FFF2-40B4-BE49-F238E27FC236}">
                <a16:creationId xmlns:a16="http://schemas.microsoft.com/office/drawing/2014/main" id="{95BBB88B-591E-4746-8E81-7295960227D7}"/>
              </a:ext>
            </a:extLst>
          </p:cNvPr>
          <p:cNvSpPr/>
          <p:nvPr/>
        </p:nvSpPr>
        <p:spPr>
          <a:xfrm>
            <a:off x="530541"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结构的逻辑性</a:t>
            </a:r>
          </a:p>
        </p:txBody>
      </p:sp>
      <p:sp>
        <p:nvSpPr>
          <p:cNvPr id="12" name="矩形 11">
            <a:extLst>
              <a:ext uri="{FF2B5EF4-FFF2-40B4-BE49-F238E27FC236}">
                <a16:creationId xmlns:a16="http://schemas.microsoft.com/office/drawing/2014/main" id="{6271F6B7-3E76-4E4B-8089-2D69784945DF}"/>
              </a:ext>
            </a:extLst>
          </p:cNvPr>
          <p:cNvSpPr/>
          <p:nvPr/>
        </p:nvSpPr>
        <p:spPr>
          <a:xfrm>
            <a:off x="889614" y="4897434"/>
            <a:ext cx="1620957"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论文主体</a:t>
            </a:r>
          </a:p>
        </p:txBody>
      </p:sp>
      <p:sp>
        <p:nvSpPr>
          <p:cNvPr id="13" name="矩形 12">
            <a:extLst>
              <a:ext uri="{FF2B5EF4-FFF2-40B4-BE49-F238E27FC236}">
                <a16:creationId xmlns:a16="http://schemas.microsoft.com/office/drawing/2014/main" id="{E720D61E-50C5-43E5-95FB-2B315EBACFB1}"/>
              </a:ext>
            </a:extLst>
          </p:cNvPr>
          <p:cNvSpPr/>
          <p:nvPr/>
        </p:nvSpPr>
        <p:spPr>
          <a:xfrm>
            <a:off x="3427035"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语句的逻辑性</a:t>
            </a:r>
          </a:p>
        </p:txBody>
      </p:sp>
      <p:sp>
        <p:nvSpPr>
          <p:cNvPr id="14" name="矩形 13">
            <a:extLst>
              <a:ext uri="{FF2B5EF4-FFF2-40B4-BE49-F238E27FC236}">
                <a16:creationId xmlns:a16="http://schemas.microsoft.com/office/drawing/2014/main" id="{1637923F-2738-4AAD-9837-60FBE2061A22}"/>
              </a:ext>
            </a:extLst>
          </p:cNvPr>
          <p:cNvSpPr/>
          <p:nvPr/>
        </p:nvSpPr>
        <p:spPr>
          <a:xfrm>
            <a:off x="6340145" y="2527369"/>
            <a:ext cx="2339102"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论证的逻辑性</a:t>
            </a:r>
          </a:p>
        </p:txBody>
      </p:sp>
      <p:sp>
        <p:nvSpPr>
          <p:cNvPr id="15" name="矩形 14">
            <a:extLst>
              <a:ext uri="{FF2B5EF4-FFF2-40B4-BE49-F238E27FC236}">
                <a16:creationId xmlns:a16="http://schemas.microsoft.com/office/drawing/2014/main" id="{367CC102-2238-465C-9544-06868EE8CB02}"/>
              </a:ext>
            </a:extLst>
          </p:cNvPr>
          <p:cNvSpPr/>
          <p:nvPr/>
        </p:nvSpPr>
        <p:spPr>
          <a:xfrm>
            <a:off x="3454300" y="4897434"/>
            <a:ext cx="2281395"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Introduction</a:t>
            </a:r>
            <a:endParaRPr lang="zh-CN" altLang="en-US" sz="2800" b="1" dirty="0">
              <a:solidFill>
                <a:schemeClr val="bg1">
                  <a:lumMod val="50000"/>
                </a:schemeClr>
              </a:solidFill>
            </a:endParaRPr>
          </a:p>
        </p:txBody>
      </p:sp>
      <p:sp>
        <p:nvSpPr>
          <p:cNvPr id="16" name="矩形 15">
            <a:extLst>
              <a:ext uri="{FF2B5EF4-FFF2-40B4-BE49-F238E27FC236}">
                <a16:creationId xmlns:a16="http://schemas.microsoft.com/office/drawing/2014/main" id="{4A559D4B-B2C0-44B7-BC13-BB54D1EFAD25}"/>
              </a:ext>
            </a:extLst>
          </p:cNvPr>
          <p:cNvSpPr/>
          <p:nvPr/>
        </p:nvSpPr>
        <p:spPr>
          <a:xfrm>
            <a:off x="6437941" y="4897434"/>
            <a:ext cx="2141933" cy="594202"/>
          </a:xfrm>
          <a:prstGeom prst="rect">
            <a:avLst/>
          </a:prstGeom>
        </p:spPr>
        <p:txBody>
          <a:bodyPr wrap="none">
            <a:spAutoFit/>
          </a:bodyPr>
          <a:lstStyle/>
          <a:p>
            <a:pPr algn="ctr">
              <a:lnSpc>
                <a:spcPct val="130000"/>
              </a:lnSpc>
            </a:pPr>
            <a:r>
              <a:rPr lang="en-US" altLang="zh-CN" sz="2800" b="1" dirty="0">
                <a:solidFill>
                  <a:schemeClr val="bg1">
                    <a:lumMod val="50000"/>
                  </a:schemeClr>
                </a:solidFill>
              </a:rPr>
              <a:t>Conclusion</a:t>
            </a:r>
            <a:endParaRPr lang="zh-CN" altLang="en-US" sz="2800" b="1" dirty="0">
              <a:solidFill>
                <a:schemeClr val="bg1">
                  <a:lumMod val="50000"/>
                </a:schemeClr>
              </a:solidFill>
            </a:endParaRPr>
          </a:p>
        </p:txBody>
      </p:sp>
      <p:pic>
        <p:nvPicPr>
          <p:cNvPr id="18" name="图片 17">
            <a:extLst>
              <a:ext uri="{FF2B5EF4-FFF2-40B4-BE49-F238E27FC236}">
                <a16:creationId xmlns:a16="http://schemas.microsoft.com/office/drawing/2014/main" id="{32036FC8-892B-40D2-9C2F-79D21C1F941F}"/>
              </a:ext>
            </a:extLst>
          </p:cNvPr>
          <p:cNvPicPr>
            <a:picLocks noChangeAspect="1"/>
          </p:cNvPicPr>
          <p:nvPr/>
        </p:nvPicPr>
        <p:blipFill>
          <a:blip r:embed="rId2"/>
          <a:stretch>
            <a:fillRect/>
          </a:stretch>
        </p:blipFill>
        <p:spPr>
          <a:xfrm>
            <a:off x="4962525" y="-25400"/>
            <a:ext cx="2266950" cy="890247"/>
          </a:xfrm>
          <a:prstGeom prst="rect">
            <a:avLst/>
          </a:prstGeom>
          <a:effectLst>
            <a:outerShdw blurRad="50800" dist="38100" dir="2700000" algn="tl" rotWithShape="0">
              <a:prstClr val="black">
                <a:alpha val="40000"/>
              </a:prstClr>
            </a:outerShdw>
          </a:effectLst>
        </p:spPr>
      </p:pic>
      <p:pic>
        <p:nvPicPr>
          <p:cNvPr id="19" name="图片 18">
            <a:extLst>
              <a:ext uri="{FF2B5EF4-FFF2-40B4-BE49-F238E27FC236}">
                <a16:creationId xmlns:a16="http://schemas.microsoft.com/office/drawing/2014/main" id="{231F7276-3350-4F69-9B32-F318C6B8B13C}"/>
              </a:ext>
            </a:extLst>
          </p:cNvPr>
          <p:cNvPicPr>
            <a:picLocks noChangeAspect="1"/>
          </p:cNvPicPr>
          <p:nvPr/>
        </p:nvPicPr>
        <p:blipFill rotWithShape="1">
          <a:blip r:embed="rId3" cstate="print"/>
          <a:srcRect r="1346"/>
          <a:stretch/>
        </p:blipFill>
        <p:spPr>
          <a:xfrm>
            <a:off x="516" y="6041797"/>
            <a:ext cx="12166903" cy="411617"/>
          </a:xfrm>
          <a:prstGeom prst="rect">
            <a:avLst/>
          </a:prstGeom>
        </p:spPr>
      </p:pic>
      <p:sp>
        <p:nvSpPr>
          <p:cNvPr id="20" name="矩形 19">
            <a:extLst>
              <a:ext uri="{FF2B5EF4-FFF2-40B4-BE49-F238E27FC236}">
                <a16:creationId xmlns:a16="http://schemas.microsoft.com/office/drawing/2014/main" id="{D696D7A9-CBB5-42E1-958F-843D2256B6E7}"/>
              </a:ext>
            </a:extLst>
          </p:cNvPr>
          <p:cNvSpPr/>
          <p:nvPr/>
        </p:nvSpPr>
        <p:spPr>
          <a:xfrm>
            <a:off x="9876289" y="3665316"/>
            <a:ext cx="900000" cy="9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连接符 3">
            <a:extLst>
              <a:ext uri="{FF2B5EF4-FFF2-40B4-BE49-F238E27FC236}">
                <a16:creationId xmlns:a16="http://schemas.microsoft.com/office/drawing/2014/main" id="{49CE2611-407D-3641-8728-4D467C7A9FF4}"/>
              </a:ext>
            </a:extLst>
          </p:cNvPr>
          <p:cNvCxnSpPr/>
          <p:nvPr/>
        </p:nvCxnSpPr>
        <p:spPr>
          <a:xfrm>
            <a:off x="8914321" y="1296629"/>
            <a:ext cx="0" cy="4740128"/>
          </a:xfrm>
          <a:prstGeom prst="line">
            <a:avLst/>
          </a:prstGeom>
          <a:ln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sp>
        <p:nvSpPr>
          <p:cNvPr id="22" name="îṩľiḑé">
            <a:extLst>
              <a:ext uri="{FF2B5EF4-FFF2-40B4-BE49-F238E27FC236}">
                <a16:creationId xmlns:a16="http://schemas.microsoft.com/office/drawing/2014/main" id="{9ADAD37E-49DA-004D-934F-4903D9ECCA24}"/>
              </a:ext>
            </a:extLst>
          </p:cNvPr>
          <p:cNvSpPr txBox="1"/>
          <p:nvPr/>
        </p:nvSpPr>
        <p:spPr>
          <a:xfrm>
            <a:off x="9599808" y="1569383"/>
            <a:ext cx="1452962" cy="864121"/>
          </a:xfrm>
          <a:prstGeom prst="rect">
            <a:avLst/>
          </a:prstGeom>
          <a:noFill/>
        </p:spPr>
        <p:txBody>
          <a:bodyPr wrap="square" lIns="91440" tIns="45720" rIns="91440" bIns="45720">
            <a:normAutofit lnSpcReduction="10000"/>
          </a:bodyPr>
          <a:lstStyle>
            <a:defPPr>
              <a:defRPr lang="zh-CN"/>
            </a:defPPr>
            <a:lvl1pPr algn="ctr">
              <a:defRPr sz="5400">
                <a:solidFill>
                  <a:schemeClr val="bg1">
                    <a:lumMod val="65000"/>
                  </a:schemeClr>
                </a:solidFill>
                <a:latin typeface="Impact" panose="020B0806030902050204" pitchFamily="34" charset="0"/>
              </a:defRPr>
            </a:lvl1pPr>
          </a:lstStyle>
          <a:p>
            <a:r>
              <a:rPr lang="en-US" b="1" dirty="0">
                <a:solidFill>
                  <a:schemeClr val="bg1">
                    <a:lumMod val="50000"/>
                  </a:schemeClr>
                </a:solidFill>
                <a:latin typeface="+mn-ea"/>
              </a:rPr>
              <a:t>0</a:t>
            </a:r>
            <a:r>
              <a:rPr lang="en-US" altLang="zh-CN" b="1" dirty="0">
                <a:solidFill>
                  <a:schemeClr val="bg1">
                    <a:lumMod val="50000"/>
                  </a:schemeClr>
                </a:solidFill>
                <a:latin typeface="+mn-ea"/>
              </a:rPr>
              <a:t>4</a:t>
            </a:r>
            <a:endParaRPr lang="en-US" b="1" dirty="0">
              <a:solidFill>
                <a:schemeClr val="bg1">
                  <a:lumMod val="50000"/>
                </a:schemeClr>
              </a:solidFill>
              <a:latin typeface="+mn-ea"/>
            </a:endParaRPr>
          </a:p>
        </p:txBody>
      </p:sp>
      <p:sp>
        <p:nvSpPr>
          <p:cNvPr id="23" name="iṣļïḑe">
            <a:extLst>
              <a:ext uri="{FF2B5EF4-FFF2-40B4-BE49-F238E27FC236}">
                <a16:creationId xmlns:a16="http://schemas.microsoft.com/office/drawing/2014/main" id="{60304C7A-CE81-EB4D-ACD3-28FF526ECCBB}"/>
              </a:ext>
            </a:extLst>
          </p:cNvPr>
          <p:cNvSpPr txBox="1"/>
          <p:nvPr/>
        </p:nvSpPr>
        <p:spPr>
          <a:xfrm>
            <a:off x="9599808" y="3941899"/>
            <a:ext cx="1452962" cy="864121"/>
          </a:xfrm>
          <a:prstGeom prst="rect">
            <a:avLst/>
          </a:prstGeom>
          <a:noFill/>
        </p:spPr>
        <p:txBody>
          <a:bodyPr wrap="square" lIns="91440" tIns="45720" rIns="91440" bIns="45720">
            <a:normAutofit lnSpcReduction="10000"/>
          </a:bodyPr>
          <a:lstStyle/>
          <a:p>
            <a:pPr algn="ctr"/>
            <a:r>
              <a:rPr lang="en-US" altLang="zh-CN" sz="5400" b="1" dirty="0">
                <a:solidFill>
                  <a:srgbClr val="C00000"/>
                </a:solidFill>
                <a:latin typeface="+mn-ea"/>
              </a:rPr>
              <a:t>08</a:t>
            </a:r>
            <a:endParaRPr lang="en-US" sz="5400" b="1" dirty="0">
              <a:solidFill>
                <a:srgbClr val="C00000"/>
              </a:solidFill>
              <a:latin typeface="+mn-ea"/>
            </a:endParaRPr>
          </a:p>
        </p:txBody>
      </p:sp>
      <p:sp>
        <p:nvSpPr>
          <p:cNvPr id="24" name="矩形 23">
            <a:extLst>
              <a:ext uri="{FF2B5EF4-FFF2-40B4-BE49-F238E27FC236}">
                <a16:creationId xmlns:a16="http://schemas.microsoft.com/office/drawing/2014/main" id="{E41BC06F-E5CB-4249-A154-494815E2111C}"/>
              </a:ext>
            </a:extLst>
          </p:cNvPr>
          <p:cNvSpPr/>
          <p:nvPr/>
        </p:nvSpPr>
        <p:spPr>
          <a:xfrm>
            <a:off x="9516607" y="2527369"/>
            <a:ext cx="1620957" cy="597151"/>
          </a:xfrm>
          <a:prstGeom prst="rect">
            <a:avLst/>
          </a:prstGeom>
        </p:spPr>
        <p:txBody>
          <a:bodyPr wrap="none">
            <a:spAutoFit/>
          </a:bodyPr>
          <a:lstStyle/>
          <a:p>
            <a:pPr algn="ctr">
              <a:lnSpc>
                <a:spcPct val="130000"/>
              </a:lnSpc>
            </a:pPr>
            <a:r>
              <a:rPr lang="zh-CN" altLang="en-US" sz="2800" b="1" dirty="0">
                <a:solidFill>
                  <a:schemeClr val="bg1">
                    <a:lumMod val="50000"/>
                  </a:schemeClr>
                </a:solidFill>
              </a:rPr>
              <a:t>写作规范</a:t>
            </a:r>
          </a:p>
        </p:txBody>
      </p:sp>
      <p:sp>
        <p:nvSpPr>
          <p:cNvPr id="26" name="矩形 25">
            <a:extLst>
              <a:ext uri="{FF2B5EF4-FFF2-40B4-BE49-F238E27FC236}">
                <a16:creationId xmlns:a16="http://schemas.microsoft.com/office/drawing/2014/main" id="{904F6691-8E4A-3644-B0B7-916F58ECB449}"/>
              </a:ext>
            </a:extLst>
          </p:cNvPr>
          <p:cNvSpPr/>
          <p:nvPr/>
        </p:nvSpPr>
        <p:spPr>
          <a:xfrm>
            <a:off x="9149396" y="4592617"/>
            <a:ext cx="2622293" cy="1384995"/>
          </a:xfrm>
          <a:prstGeom prst="rect">
            <a:avLst/>
          </a:prstGeom>
        </p:spPr>
        <p:txBody>
          <a:bodyPr wrap="square">
            <a:spAutoFit/>
          </a:bodyPr>
          <a:lstStyle/>
          <a:p>
            <a:pPr algn="ctr"/>
            <a:r>
              <a:rPr lang="en-US" altLang="zh-CN" sz="2800" b="1" dirty="0">
                <a:solidFill>
                  <a:srgbClr val="C00000"/>
                </a:solidFill>
              </a:rPr>
              <a:t>Abstract</a:t>
            </a:r>
            <a:r>
              <a:rPr lang="zh-CN" altLang="en-US" sz="2800" b="1" dirty="0">
                <a:solidFill>
                  <a:srgbClr val="C00000"/>
                </a:solidFill>
              </a:rPr>
              <a:t>，</a:t>
            </a:r>
            <a:r>
              <a:rPr lang="en-US" altLang="zh-CN" sz="2800" b="1" dirty="0">
                <a:solidFill>
                  <a:srgbClr val="C00000"/>
                </a:solidFill>
              </a:rPr>
              <a:t>Title</a:t>
            </a:r>
            <a:r>
              <a:rPr lang="zh-CN" altLang="en-US" sz="2800" b="1" dirty="0">
                <a:solidFill>
                  <a:srgbClr val="C00000"/>
                </a:solidFill>
              </a:rPr>
              <a:t> </a:t>
            </a:r>
            <a:r>
              <a:rPr lang="en-US" altLang="zh-CN" sz="2800" b="1" dirty="0">
                <a:solidFill>
                  <a:srgbClr val="C00000"/>
                </a:solidFill>
              </a:rPr>
              <a:t>&amp;</a:t>
            </a:r>
          </a:p>
          <a:p>
            <a:pPr algn="ctr"/>
            <a:r>
              <a:rPr lang="en-US" altLang="zh-CN" sz="2800" b="1" dirty="0">
                <a:solidFill>
                  <a:srgbClr val="C00000"/>
                </a:solidFill>
              </a:rPr>
              <a:t>Keywords</a:t>
            </a:r>
            <a:endParaRPr lang="zh-CN" altLang="en-US" sz="2800" b="1" dirty="0">
              <a:solidFill>
                <a:srgbClr val="C00000"/>
              </a:solidFill>
            </a:endParaRPr>
          </a:p>
        </p:txBody>
      </p:sp>
    </p:spTree>
    <p:extLst>
      <p:ext uri="{BB962C8B-B14F-4D97-AF65-F5344CB8AC3E}">
        <p14:creationId xmlns:p14="http://schemas.microsoft.com/office/powerpoint/2010/main" val="11893074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Abstract, Title &amp; Keywords</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pic>
        <p:nvPicPr>
          <p:cNvPr id="3" name="图片 2">
            <a:extLst>
              <a:ext uri="{FF2B5EF4-FFF2-40B4-BE49-F238E27FC236}">
                <a16:creationId xmlns:a16="http://schemas.microsoft.com/office/drawing/2014/main" id="{8F70A484-022B-1F46-9160-54AAD0FAF7E6}"/>
              </a:ext>
            </a:extLst>
          </p:cNvPr>
          <p:cNvPicPr>
            <a:picLocks noChangeAspect="1"/>
          </p:cNvPicPr>
          <p:nvPr/>
        </p:nvPicPr>
        <p:blipFill>
          <a:blip r:embed="rId2"/>
          <a:stretch>
            <a:fillRect/>
          </a:stretch>
        </p:blipFill>
        <p:spPr>
          <a:xfrm>
            <a:off x="485339" y="1115969"/>
            <a:ext cx="7756696" cy="4362042"/>
          </a:xfrm>
          <a:prstGeom prst="rect">
            <a:avLst/>
          </a:prstGeom>
        </p:spPr>
      </p:pic>
      <p:sp>
        <p:nvSpPr>
          <p:cNvPr id="4" name="文本框 3">
            <a:extLst>
              <a:ext uri="{FF2B5EF4-FFF2-40B4-BE49-F238E27FC236}">
                <a16:creationId xmlns:a16="http://schemas.microsoft.com/office/drawing/2014/main" id="{F2FD7C21-6B17-3546-8E50-74ED2BD2976A}"/>
              </a:ext>
            </a:extLst>
          </p:cNvPr>
          <p:cNvSpPr txBox="1"/>
          <p:nvPr/>
        </p:nvSpPr>
        <p:spPr>
          <a:xfrm>
            <a:off x="8514826" y="1937857"/>
            <a:ext cx="3416320" cy="646331"/>
          </a:xfrm>
          <a:prstGeom prst="rect">
            <a:avLst/>
          </a:prstGeom>
          <a:noFill/>
        </p:spPr>
        <p:txBody>
          <a:bodyPr wrap="none" rtlCol="0">
            <a:spAutoFit/>
          </a:bodyPr>
          <a:lstStyle/>
          <a:p>
            <a:r>
              <a:rPr kumimoji="1" lang="zh-CN" altLang="en-US" dirty="0"/>
              <a:t>读者：</a:t>
            </a:r>
            <a:endParaRPr kumimoji="1" lang="en-US" altLang="zh-CN" dirty="0"/>
          </a:p>
          <a:p>
            <a:r>
              <a:rPr kumimoji="1" lang="zh-CN" altLang="en-US" dirty="0"/>
              <a:t>这么多文献，我应该看哪篇啊？</a:t>
            </a:r>
          </a:p>
        </p:txBody>
      </p:sp>
      <p:pic>
        <p:nvPicPr>
          <p:cNvPr id="8194" name="Picture 2">
            <a:extLst>
              <a:ext uri="{FF2B5EF4-FFF2-40B4-BE49-F238E27FC236}">
                <a16:creationId xmlns:a16="http://schemas.microsoft.com/office/drawing/2014/main" id="{1A333D16-316B-7649-8F2B-EC10B342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7189" y="2680282"/>
            <a:ext cx="3161768" cy="1593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422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Abstract, Title &amp; Keywords</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2" name="文本框 1">
            <a:extLst>
              <a:ext uri="{FF2B5EF4-FFF2-40B4-BE49-F238E27FC236}">
                <a16:creationId xmlns:a16="http://schemas.microsoft.com/office/drawing/2014/main" id="{CA4032F7-0582-C24C-9F3D-6FDF794558BE}"/>
              </a:ext>
            </a:extLst>
          </p:cNvPr>
          <p:cNvSpPr txBox="1"/>
          <p:nvPr/>
        </p:nvSpPr>
        <p:spPr>
          <a:xfrm>
            <a:off x="872455" y="1031846"/>
            <a:ext cx="5147563" cy="769441"/>
          </a:xfrm>
          <a:prstGeom prst="rect">
            <a:avLst/>
          </a:prstGeom>
          <a:noFill/>
        </p:spPr>
        <p:txBody>
          <a:bodyPr wrap="none" rtlCol="0">
            <a:spAutoFit/>
          </a:bodyPr>
          <a:lstStyle/>
          <a:p>
            <a:r>
              <a:rPr kumimoji="1" lang="zh-CN" altLang="en-US" sz="2400" dirty="0"/>
              <a:t>摘要、标题和关键词</a:t>
            </a:r>
            <a:endParaRPr kumimoji="1" lang="en-US" altLang="zh-CN" sz="2400" dirty="0"/>
          </a:p>
          <a:p>
            <a:pPr marL="342900" indent="-342900">
              <a:buFont typeface="Arial" panose="020B0604020202020204" pitchFamily="34" charset="0"/>
              <a:buChar char="•"/>
            </a:pPr>
            <a:r>
              <a:rPr kumimoji="1" lang="zh-CN" altLang="en-US" sz="2000" dirty="0"/>
              <a:t>只有一个目的：吸引读者的注意力！！！</a:t>
            </a:r>
            <a:endParaRPr kumimoji="1" lang="en-US" altLang="zh-CN" sz="2000" dirty="0"/>
          </a:p>
        </p:txBody>
      </p:sp>
      <p:sp>
        <p:nvSpPr>
          <p:cNvPr id="9" name="文本框 8">
            <a:extLst>
              <a:ext uri="{FF2B5EF4-FFF2-40B4-BE49-F238E27FC236}">
                <a16:creationId xmlns:a16="http://schemas.microsoft.com/office/drawing/2014/main" id="{692D14FD-4E77-C649-A2EC-8D19CDFF9BD7}"/>
              </a:ext>
            </a:extLst>
          </p:cNvPr>
          <p:cNvSpPr txBox="1"/>
          <p:nvPr/>
        </p:nvSpPr>
        <p:spPr>
          <a:xfrm>
            <a:off x="872455" y="2150504"/>
            <a:ext cx="3865161" cy="769441"/>
          </a:xfrm>
          <a:prstGeom prst="rect">
            <a:avLst/>
          </a:prstGeom>
          <a:noFill/>
        </p:spPr>
        <p:txBody>
          <a:bodyPr wrap="none" rtlCol="0">
            <a:spAutoFit/>
          </a:bodyPr>
          <a:lstStyle/>
          <a:p>
            <a:r>
              <a:rPr kumimoji="1" lang="zh-CN" altLang="en-US" sz="2400" dirty="0"/>
              <a:t>标题</a:t>
            </a:r>
            <a:endParaRPr kumimoji="1" lang="en-US" altLang="zh-CN" sz="2400" dirty="0"/>
          </a:p>
          <a:p>
            <a:pPr marL="342900" indent="-342900">
              <a:buFont typeface="Arial" panose="020B0604020202020204" pitchFamily="34" charset="0"/>
              <a:buChar char="•"/>
            </a:pPr>
            <a:r>
              <a:rPr kumimoji="1" lang="zh-CN" altLang="en-US" sz="2000" dirty="0"/>
              <a:t>对你研究内容的</a:t>
            </a:r>
            <a:r>
              <a:rPr kumimoji="1" lang="zh-CN" altLang="en-US" sz="2000" b="1" dirty="0">
                <a:solidFill>
                  <a:srgbClr val="C00000"/>
                </a:solidFill>
              </a:rPr>
              <a:t>最凝练</a:t>
            </a:r>
            <a:r>
              <a:rPr kumimoji="1" lang="zh-CN" altLang="en-US" sz="2000" dirty="0"/>
              <a:t>的概括</a:t>
            </a:r>
          </a:p>
        </p:txBody>
      </p:sp>
      <p:sp>
        <p:nvSpPr>
          <p:cNvPr id="10" name="圆角矩形 9">
            <a:extLst>
              <a:ext uri="{FF2B5EF4-FFF2-40B4-BE49-F238E27FC236}">
                <a16:creationId xmlns:a16="http://schemas.microsoft.com/office/drawing/2014/main" id="{A90735B0-B11B-7B42-AEBC-F5AC99CFBA94}"/>
              </a:ext>
            </a:extLst>
          </p:cNvPr>
          <p:cNvSpPr/>
          <p:nvPr/>
        </p:nvSpPr>
        <p:spPr>
          <a:xfrm>
            <a:off x="2248957" y="3183990"/>
            <a:ext cx="2221443" cy="578841"/>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t>遵循</a:t>
            </a:r>
            <a:endParaRPr kumimoji="1" lang="zh-CN" altLang="en-US" dirty="0"/>
          </a:p>
        </p:txBody>
      </p:sp>
      <p:sp>
        <p:nvSpPr>
          <p:cNvPr id="12" name="圆角矩形 11">
            <a:extLst>
              <a:ext uri="{FF2B5EF4-FFF2-40B4-BE49-F238E27FC236}">
                <a16:creationId xmlns:a16="http://schemas.microsoft.com/office/drawing/2014/main" id="{F72622A0-666A-B341-9058-07C84FE7704F}"/>
              </a:ext>
            </a:extLst>
          </p:cNvPr>
          <p:cNvSpPr/>
          <p:nvPr/>
        </p:nvSpPr>
        <p:spPr>
          <a:xfrm>
            <a:off x="7249487" y="3221372"/>
            <a:ext cx="2221443" cy="5788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t>避免</a:t>
            </a:r>
            <a:endParaRPr kumimoji="1" lang="zh-CN" altLang="en-US" dirty="0"/>
          </a:p>
        </p:txBody>
      </p:sp>
      <p:sp>
        <p:nvSpPr>
          <p:cNvPr id="11" name="圆角矩形 10">
            <a:extLst>
              <a:ext uri="{FF2B5EF4-FFF2-40B4-BE49-F238E27FC236}">
                <a16:creationId xmlns:a16="http://schemas.microsoft.com/office/drawing/2014/main" id="{CBB5FB68-A906-8743-B32A-44917A6B7F31}"/>
              </a:ext>
            </a:extLst>
          </p:cNvPr>
          <p:cNvSpPr/>
          <p:nvPr/>
        </p:nvSpPr>
        <p:spPr>
          <a:xfrm>
            <a:off x="947956" y="3976382"/>
            <a:ext cx="4689446" cy="2290194"/>
          </a:xfrm>
          <a:prstGeom prst="roundRect">
            <a:avLst/>
          </a:prstGeom>
          <a:no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圆角矩形 13">
            <a:extLst>
              <a:ext uri="{FF2B5EF4-FFF2-40B4-BE49-F238E27FC236}">
                <a16:creationId xmlns:a16="http://schemas.microsoft.com/office/drawing/2014/main" id="{9E7FEA7D-7079-5F4A-839C-9771CC2FBBB7}"/>
              </a:ext>
            </a:extLst>
          </p:cNvPr>
          <p:cNvSpPr/>
          <p:nvPr/>
        </p:nvSpPr>
        <p:spPr>
          <a:xfrm>
            <a:off x="6020018" y="3972537"/>
            <a:ext cx="4689446" cy="2290194"/>
          </a:xfrm>
          <a:prstGeom prst="round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A90DA650-3C95-7744-A1D5-35CFD18C75C6}"/>
              </a:ext>
            </a:extLst>
          </p:cNvPr>
          <p:cNvSpPr txBox="1"/>
          <p:nvPr/>
        </p:nvSpPr>
        <p:spPr>
          <a:xfrm>
            <a:off x="1482536" y="4494875"/>
            <a:ext cx="3656770" cy="1200329"/>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sz="2400" dirty="0"/>
              <a:t>State</a:t>
            </a:r>
            <a:r>
              <a:rPr kumimoji="1" lang="zh-CN" altLang="en-US" sz="2400" dirty="0"/>
              <a:t> </a:t>
            </a:r>
            <a:r>
              <a:rPr kumimoji="1" lang="en-US" altLang="zh-CN" sz="2400" dirty="0"/>
              <a:t>what’s</a:t>
            </a:r>
            <a:r>
              <a:rPr kumimoji="1" lang="zh-CN" altLang="en-US" sz="2400" dirty="0"/>
              <a:t> </a:t>
            </a:r>
            <a:r>
              <a:rPr kumimoji="1" lang="en-US" altLang="zh-CN" sz="2400" dirty="0"/>
              <a:t>important</a:t>
            </a:r>
          </a:p>
          <a:p>
            <a:pPr marL="285750" indent="-285750">
              <a:buFont typeface="Arial" panose="020B0604020202020204" pitchFamily="34" charset="0"/>
              <a:buChar char="•"/>
            </a:pPr>
            <a:r>
              <a:rPr kumimoji="1" lang="en-US" altLang="zh-CN" sz="2400" dirty="0"/>
              <a:t>Contain</a:t>
            </a:r>
            <a:r>
              <a:rPr kumimoji="1" lang="zh-CN" altLang="en-US" sz="2400" dirty="0"/>
              <a:t> </a:t>
            </a:r>
            <a:r>
              <a:rPr kumimoji="1" lang="en-US" altLang="zh-CN" sz="2400" dirty="0"/>
              <a:t>keywords</a:t>
            </a:r>
          </a:p>
          <a:p>
            <a:pPr marL="285750" indent="-285750">
              <a:buFont typeface="Arial" panose="020B0604020202020204" pitchFamily="34" charset="0"/>
              <a:buChar char="•"/>
            </a:pPr>
            <a:r>
              <a:rPr kumimoji="1" lang="en-US" altLang="zh-CN" sz="2400" dirty="0"/>
              <a:t>Be as short as possible</a:t>
            </a:r>
            <a:endParaRPr kumimoji="1" lang="zh-CN" altLang="en-US" sz="2400" dirty="0"/>
          </a:p>
        </p:txBody>
      </p:sp>
      <p:sp>
        <p:nvSpPr>
          <p:cNvPr id="16" name="文本框 15">
            <a:extLst>
              <a:ext uri="{FF2B5EF4-FFF2-40B4-BE49-F238E27FC236}">
                <a16:creationId xmlns:a16="http://schemas.microsoft.com/office/drawing/2014/main" id="{E5318509-FC32-7944-80D7-98D2F5ED597B}"/>
              </a:ext>
            </a:extLst>
          </p:cNvPr>
          <p:cNvSpPr txBox="1"/>
          <p:nvPr/>
        </p:nvSpPr>
        <p:spPr>
          <a:xfrm>
            <a:off x="6475262" y="4310209"/>
            <a:ext cx="2733441" cy="1569660"/>
          </a:xfrm>
          <a:prstGeom prst="rect">
            <a:avLst/>
          </a:prstGeom>
          <a:noFill/>
        </p:spPr>
        <p:txBody>
          <a:bodyPr wrap="none" rtlCol="0">
            <a:spAutoFit/>
          </a:bodyPr>
          <a:lstStyle/>
          <a:p>
            <a:pPr marL="285750" indent="-285750">
              <a:buFont typeface="Arial" panose="020B0604020202020204" pitchFamily="34" charset="0"/>
              <a:buChar char="•"/>
            </a:pPr>
            <a:r>
              <a:rPr kumimoji="1" lang="en-US" altLang="zh-CN" sz="2400" dirty="0"/>
              <a:t>Questions</a:t>
            </a:r>
          </a:p>
          <a:p>
            <a:pPr marL="285750" indent="-285750">
              <a:buFont typeface="Arial" panose="020B0604020202020204" pitchFamily="34" charset="0"/>
              <a:buChar char="•"/>
            </a:pPr>
            <a:r>
              <a:rPr kumimoji="1" lang="en-US" altLang="zh-CN" sz="2400" dirty="0"/>
              <a:t>Being too vague</a:t>
            </a:r>
          </a:p>
          <a:p>
            <a:pPr marL="285750" indent="-285750">
              <a:buFont typeface="Arial" panose="020B0604020202020204" pitchFamily="34" charset="0"/>
              <a:buChar char="•"/>
            </a:pPr>
            <a:r>
              <a:rPr kumimoji="1" lang="en-US" altLang="zh-CN" sz="2400" dirty="0"/>
              <a:t>Abbreviations</a:t>
            </a:r>
          </a:p>
          <a:p>
            <a:pPr marL="285750" indent="-285750">
              <a:buFont typeface="Arial" panose="020B0604020202020204" pitchFamily="34" charset="0"/>
              <a:buChar char="•"/>
            </a:pPr>
            <a:r>
              <a:rPr kumimoji="1" lang="en-US" altLang="zh-CN" sz="2400" dirty="0"/>
              <a:t>“New” or “Novel”</a:t>
            </a:r>
            <a:endParaRPr kumimoji="1" lang="zh-CN" altLang="en-US" sz="2400" dirty="0"/>
          </a:p>
        </p:txBody>
      </p:sp>
    </p:spTree>
    <p:extLst>
      <p:ext uri="{BB962C8B-B14F-4D97-AF65-F5344CB8AC3E}">
        <p14:creationId xmlns:p14="http://schemas.microsoft.com/office/powerpoint/2010/main" val="30483686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Abstract, Title &amp; Keywords</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2" name="文本框 1">
            <a:extLst>
              <a:ext uri="{FF2B5EF4-FFF2-40B4-BE49-F238E27FC236}">
                <a16:creationId xmlns:a16="http://schemas.microsoft.com/office/drawing/2014/main" id="{CA4032F7-0582-C24C-9F3D-6FDF794558BE}"/>
              </a:ext>
            </a:extLst>
          </p:cNvPr>
          <p:cNvSpPr txBox="1"/>
          <p:nvPr/>
        </p:nvSpPr>
        <p:spPr>
          <a:xfrm>
            <a:off x="467103" y="804507"/>
            <a:ext cx="4701928" cy="769441"/>
          </a:xfrm>
          <a:prstGeom prst="rect">
            <a:avLst/>
          </a:prstGeom>
          <a:noFill/>
        </p:spPr>
        <p:txBody>
          <a:bodyPr wrap="none" rtlCol="0">
            <a:spAutoFit/>
          </a:bodyPr>
          <a:lstStyle/>
          <a:p>
            <a:r>
              <a:rPr kumimoji="1" lang="zh-CN" altLang="en-US" sz="2400" dirty="0"/>
              <a:t>写标题的“套路”</a:t>
            </a:r>
            <a:endParaRPr kumimoji="1" lang="en-US" altLang="zh-CN" sz="2000" dirty="0"/>
          </a:p>
          <a:p>
            <a:pPr marL="342900" indent="-342900">
              <a:buFont typeface="Arial" panose="020B0604020202020204" pitchFamily="34" charset="0"/>
              <a:buChar char="•"/>
            </a:pPr>
            <a:r>
              <a:rPr kumimoji="1" lang="zh-CN" altLang="en-US" sz="2000" dirty="0"/>
              <a:t>研究对象 </a:t>
            </a:r>
            <a:r>
              <a:rPr kumimoji="1" lang="en-US" altLang="zh-CN" sz="2000" dirty="0"/>
              <a:t>+</a:t>
            </a:r>
            <a:r>
              <a:rPr kumimoji="1" lang="zh-CN" altLang="en-US" sz="2000" dirty="0"/>
              <a:t> 结果 </a:t>
            </a:r>
            <a:r>
              <a:rPr kumimoji="1" lang="en-US" altLang="zh-CN" sz="2000" dirty="0"/>
              <a:t>+</a:t>
            </a:r>
            <a:r>
              <a:rPr kumimoji="1" lang="zh-CN" altLang="en-US" sz="2000" dirty="0"/>
              <a:t> 用途（检验对象）</a:t>
            </a:r>
            <a:endParaRPr kumimoji="1" lang="en-US" altLang="zh-CN" sz="2400" dirty="0"/>
          </a:p>
        </p:txBody>
      </p:sp>
      <p:sp>
        <p:nvSpPr>
          <p:cNvPr id="15" name="文本框 14">
            <a:extLst>
              <a:ext uri="{FF2B5EF4-FFF2-40B4-BE49-F238E27FC236}">
                <a16:creationId xmlns:a16="http://schemas.microsoft.com/office/drawing/2014/main" id="{5CDCCD8D-DD10-9E4D-8581-1C82B4A94637}"/>
              </a:ext>
            </a:extLst>
          </p:cNvPr>
          <p:cNvSpPr txBox="1"/>
          <p:nvPr/>
        </p:nvSpPr>
        <p:spPr>
          <a:xfrm>
            <a:off x="467103" y="1880734"/>
            <a:ext cx="7170746" cy="769441"/>
          </a:xfrm>
          <a:prstGeom prst="rect">
            <a:avLst/>
          </a:prstGeom>
          <a:noFill/>
        </p:spPr>
        <p:txBody>
          <a:bodyPr wrap="none" rtlCol="0">
            <a:spAutoFit/>
          </a:bodyPr>
          <a:lstStyle/>
          <a:p>
            <a:r>
              <a:rPr kumimoji="1" lang="zh-CN" altLang="en-US" sz="2400" dirty="0"/>
              <a:t>例子：</a:t>
            </a:r>
            <a:endParaRPr kumimoji="1" lang="en-US" altLang="zh-CN" sz="2400" dirty="0"/>
          </a:p>
          <a:p>
            <a:r>
              <a:rPr kumimoji="1" lang="en-US" altLang="zh-CN" sz="2000" dirty="0"/>
              <a:t>Effects of gelatin-based </a:t>
            </a:r>
            <a:r>
              <a:rPr kumimoji="1" lang="en-US" altLang="zh-CN" sz="2000" dirty="0" err="1"/>
              <a:t>biogels</a:t>
            </a:r>
            <a:r>
              <a:rPr kumimoji="1" lang="en-US" altLang="zh-CN" sz="2000" dirty="0"/>
              <a:t> for soft robots and electronics</a:t>
            </a:r>
            <a:endParaRPr kumimoji="1" lang="en-US" altLang="zh-CN" sz="2400" dirty="0"/>
          </a:p>
        </p:txBody>
      </p:sp>
      <p:sp>
        <p:nvSpPr>
          <p:cNvPr id="3" name="圆角矩形 2">
            <a:extLst>
              <a:ext uri="{FF2B5EF4-FFF2-40B4-BE49-F238E27FC236}">
                <a16:creationId xmlns:a16="http://schemas.microsoft.com/office/drawing/2014/main" id="{074E4CCB-ABF9-E849-987D-BA64F4B4AF8C}"/>
              </a:ext>
            </a:extLst>
          </p:cNvPr>
          <p:cNvSpPr/>
          <p:nvPr/>
        </p:nvSpPr>
        <p:spPr>
          <a:xfrm>
            <a:off x="216817" y="1771143"/>
            <a:ext cx="7814821" cy="1008669"/>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a:extLst>
              <a:ext uri="{FF2B5EF4-FFF2-40B4-BE49-F238E27FC236}">
                <a16:creationId xmlns:a16="http://schemas.microsoft.com/office/drawing/2014/main" id="{BAB8F53C-46B8-794F-BF7D-E0D9C2FDBAE4}"/>
              </a:ext>
            </a:extLst>
          </p:cNvPr>
          <p:cNvSpPr txBox="1"/>
          <p:nvPr/>
        </p:nvSpPr>
        <p:spPr>
          <a:xfrm>
            <a:off x="2567765" y="2828157"/>
            <a:ext cx="2646878" cy="461665"/>
          </a:xfrm>
          <a:prstGeom prst="rect">
            <a:avLst/>
          </a:prstGeom>
          <a:noFill/>
        </p:spPr>
        <p:txBody>
          <a:bodyPr wrap="none" rtlCol="0">
            <a:spAutoFit/>
          </a:bodyPr>
          <a:lstStyle/>
          <a:p>
            <a:r>
              <a:rPr kumimoji="1" lang="zh-CN" altLang="en-US" sz="2400" dirty="0"/>
              <a:t>这个标题怎么样？</a:t>
            </a:r>
          </a:p>
        </p:txBody>
      </p:sp>
      <p:sp>
        <p:nvSpPr>
          <p:cNvPr id="8" name="文本框 7">
            <a:extLst>
              <a:ext uri="{FF2B5EF4-FFF2-40B4-BE49-F238E27FC236}">
                <a16:creationId xmlns:a16="http://schemas.microsoft.com/office/drawing/2014/main" id="{7A7D73BC-4261-0F47-A91B-C29C89A51BF6}"/>
              </a:ext>
            </a:extLst>
          </p:cNvPr>
          <p:cNvSpPr txBox="1"/>
          <p:nvPr/>
        </p:nvSpPr>
        <p:spPr>
          <a:xfrm>
            <a:off x="5214643" y="2827345"/>
            <a:ext cx="5227713" cy="461665"/>
          </a:xfrm>
          <a:prstGeom prst="rect">
            <a:avLst/>
          </a:prstGeom>
          <a:noFill/>
        </p:spPr>
        <p:txBody>
          <a:bodyPr wrap="none" rtlCol="0">
            <a:spAutoFit/>
          </a:bodyPr>
          <a:lstStyle/>
          <a:p>
            <a:r>
              <a:rPr kumimoji="1" lang="en-US" altLang="zh-CN" sz="2400" b="1" dirty="0">
                <a:solidFill>
                  <a:srgbClr val="C00000"/>
                </a:solidFill>
              </a:rPr>
              <a:t>What type of effects? </a:t>
            </a:r>
            <a:r>
              <a:rPr kumimoji="1" lang="zh-CN" altLang="en-US" sz="2400" b="1" dirty="0">
                <a:solidFill>
                  <a:srgbClr val="C00000"/>
                </a:solidFill>
              </a:rPr>
              <a:t>结果是什么？</a:t>
            </a:r>
          </a:p>
        </p:txBody>
      </p:sp>
      <p:pic>
        <p:nvPicPr>
          <p:cNvPr id="17" name="图片 16">
            <a:extLst>
              <a:ext uri="{FF2B5EF4-FFF2-40B4-BE49-F238E27FC236}">
                <a16:creationId xmlns:a16="http://schemas.microsoft.com/office/drawing/2014/main" id="{5785FAA7-5CFD-5942-BB43-BB993A9E354A}"/>
              </a:ext>
            </a:extLst>
          </p:cNvPr>
          <p:cNvPicPr>
            <a:picLocks noChangeAspect="1"/>
          </p:cNvPicPr>
          <p:nvPr/>
        </p:nvPicPr>
        <p:blipFill>
          <a:blip r:embed="rId2"/>
          <a:stretch>
            <a:fillRect/>
          </a:stretch>
        </p:blipFill>
        <p:spPr>
          <a:xfrm>
            <a:off x="270433" y="3429000"/>
            <a:ext cx="8157028" cy="2152549"/>
          </a:xfrm>
          <a:prstGeom prst="rect">
            <a:avLst/>
          </a:prstGeom>
        </p:spPr>
      </p:pic>
      <p:sp>
        <p:nvSpPr>
          <p:cNvPr id="18" name="文本框 17">
            <a:extLst>
              <a:ext uri="{FF2B5EF4-FFF2-40B4-BE49-F238E27FC236}">
                <a16:creationId xmlns:a16="http://schemas.microsoft.com/office/drawing/2014/main" id="{A4EA3626-37B6-1A45-B0A2-AEF7B694B1A2}"/>
              </a:ext>
            </a:extLst>
          </p:cNvPr>
          <p:cNvSpPr txBox="1"/>
          <p:nvPr/>
        </p:nvSpPr>
        <p:spPr>
          <a:xfrm>
            <a:off x="8427461" y="3568991"/>
            <a:ext cx="3667129" cy="1938992"/>
          </a:xfrm>
          <a:prstGeom prst="rect">
            <a:avLst/>
          </a:prstGeom>
          <a:noFill/>
        </p:spPr>
        <p:txBody>
          <a:bodyPr wrap="square" rtlCol="0">
            <a:spAutoFit/>
          </a:bodyPr>
          <a:lstStyle/>
          <a:p>
            <a:r>
              <a:rPr kumimoji="1" lang="zh-CN" altLang="en-US" sz="2000" dirty="0"/>
              <a:t>研究对象：</a:t>
            </a:r>
            <a:endParaRPr kumimoji="1" lang="en-US" altLang="zh-CN" sz="2000" dirty="0"/>
          </a:p>
          <a:p>
            <a:r>
              <a:rPr kumimoji="1" lang="en-US" altLang="zh-CN" sz="2000" dirty="0"/>
              <a:t>Gelatin-based</a:t>
            </a:r>
            <a:r>
              <a:rPr kumimoji="1" lang="zh-CN" altLang="en-US" sz="2000" dirty="0"/>
              <a:t> </a:t>
            </a:r>
            <a:r>
              <a:rPr kumimoji="1" lang="en-US" altLang="zh-CN" sz="2000" dirty="0" err="1"/>
              <a:t>biogels</a:t>
            </a:r>
            <a:endParaRPr kumimoji="1" lang="en-US" altLang="zh-CN" sz="2000" dirty="0"/>
          </a:p>
          <a:p>
            <a:r>
              <a:rPr kumimoji="1" lang="zh-CN" altLang="en-US" sz="2000" dirty="0"/>
              <a:t>结果：</a:t>
            </a:r>
            <a:endParaRPr kumimoji="1" lang="en-US" altLang="zh-CN" sz="2000" dirty="0"/>
          </a:p>
          <a:p>
            <a:r>
              <a:rPr kumimoji="1" lang="en-US" altLang="zh-CN" sz="2000" dirty="0"/>
              <a:t>Resilience</a:t>
            </a:r>
            <a:r>
              <a:rPr kumimoji="1" lang="zh-CN" altLang="en-US" sz="2000" dirty="0"/>
              <a:t> </a:t>
            </a:r>
            <a:r>
              <a:rPr kumimoji="1" lang="en-US" altLang="zh-CN" sz="2000" dirty="0"/>
              <a:t>and degradability</a:t>
            </a:r>
          </a:p>
          <a:p>
            <a:r>
              <a:rPr kumimoji="1" lang="zh-CN" altLang="en-US" sz="2000" dirty="0"/>
              <a:t>用途（检验对象）：</a:t>
            </a:r>
            <a:endParaRPr kumimoji="1" lang="en-US" altLang="zh-CN" sz="2000" dirty="0"/>
          </a:p>
          <a:p>
            <a:r>
              <a:rPr kumimoji="1" lang="en-US" altLang="zh-CN" sz="2000" dirty="0"/>
              <a:t>Soft robots &amp; electronics</a:t>
            </a:r>
            <a:endParaRPr kumimoji="1" lang="zh-CN" altLang="en-US" sz="2000" dirty="0"/>
          </a:p>
        </p:txBody>
      </p:sp>
      <p:sp>
        <p:nvSpPr>
          <p:cNvPr id="19" name="圆角矩形 18">
            <a:extLst>
              <a:ext uri="{FF2B5EF4-FFF2-40B4-BE49-F238E27FC236}">
                <a16:creationId xmlns:a16="http://schemas.microsoft.com/office/drawing/2014/main" id="{A8549D1B-5D25-9442-B944-0CEACE665D75}"/>
              </a:ext>
            </a:extLst>
          </p:cNvPr>
          <p:cNvSpPr/>
          <p:nvPr/>
        </p:nvSpPr>
        <p:spPr>
          <a:xfrm>
            <a:off x="467104" y="5741560"/>
            <a:ext cx="1399404" cy="53732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t>结果</a:t>
            </a:r>
          </a:p>
        </p:txBody>
      </p:sp>
      <p:sp>
        <p:nvSpPr>
          <p:cNvPr id="20" name="圆角矩形 19">
            <a:extLst>
              <a:ext uri="{FF2B5EF4-FFF2-40B4-BE49-F238E27FC236}">
                <a16:creationId xmlns:a16="http://schemas.microsoft.com/office/drawing/2014/main" id="{592D81AF-5C3D-8540-BE47-4E7E77737B99}"/>
              </a:ext>
            </a:extLst>
          </p:cNvPr>
          <p:cNvSpPr/>
          <p:nvPr/>
        </p:nvSpPr>
        <p:spPr>
          <a:xfrm>
            <a:off x="3390404" y="5731764"/>
            <a:ext cx="1467646" cy="53732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t>研究对象</a:t>
            </a:r>
          </a:p>
        </p:txBody>
      </p:sp>
      <p:sp>
        <p:nvSpPr>
          <p:cNvPr id="21" name="圆角矩形 20">
            <a:extLst>
              <a:ext uri="{FF2B5EF4-FFF2-40B4-BE49-F238E27FC236}">
                <a16:creationId xmlns:a16="http://schemas.microsoft.com/office/drawing/2014/main" id="{3540D143-7C6D-3D43-A2DA-3EF74192FAA6}"/>
              </a:ext>
            </a:extLst>
          </p:cNvPr>
          <p:cNvSpPr/>
          <p:nvPr/>
        </p:nvSpPr>
        <p:spPr>
          <a:xfrm>
            <a:off x="6133604" y="5731764"/>
            <a:ext cx="1467646" cy="537328"/>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t>用途</a:t>
            </a:r>
          </a:p>
        </p:txBody>
      </p:sp>
      <p:cxnSp>
        <p:nvCxnSpPr>
          <p:cNvPr id="23" name="直线箭头连接符 22">
            <a:extLst>
              <a:ext uri="{FF2B5EF4-FFF2-40B4-BE49-F238E27FC236}">
                <a16:creationId xmlns:a16="http://schemas.microsoft.com/office/drawing/2014/main" id="{A8857813-87DC-5B42-BD7B-14AC964B236C}"/>
              </a:ext>
            </a:extLst>
          </p:cNvPr>
          <p:cNvCxnSpPr>
            <a:stCxn id="19" idx="3"/>
            <a:endCxn id="20" idx="1"/>
          </p:cNvCxnSpPr>
          <p:nvPr/>
        </p:nvCxnSpPr>
        <p:spPr>
          <a:xfrm flipV="1">
            <a:off x="1866508" y="6000428"/>
            <a:ext cx="1523896" cy="979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线箭头连接符 23">
            <a:extLst>
              <a:ext uri="{FF2B5EF4-FFF2-40B4-BE49-F238E27FC236}">
                <a16:creationId xmlns:a16="http://schemas.microsoft.com/office/drawing/2014/main" id="{38E24AFB-DC64-EE44-A53D-716D34AF25B8}"/>
              </a:ext>
            </a:extLst>
          </p:cNvPr>
          <p:cNvCxnSpPr/>
          <p:nvPr/>
        </p:nvCxnSpPr>
        <p:spPr>
          <a:xfrm>
            <a:off x="4858050" y="6010224"/>
            <a:ext cx="127555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5F2C6D64-146B-884F-92EF-329B6D617362}"/>
              </a:ext>
            </a:extLst>
          </p:cNvPr>
          <p:cNvSpPr txBox="1"/>
          <p:nvPr/>
        </p:nvSpPr>
        <p:spPr>
          <a:xfrm>
            <a:off x="1833206" y="5619645"/>
            <a:ext cx="1590500" cy="461665"/>
          </a:xfrm>
          <a:prstGeom prst="rect">
            <a:avLst/>
          </a:prstGeom>
          <a:noFill/>
        </p:spPr>
        <p:txBody>
          <a:bodyPr wrap="none" rtlCol="0">
            <a:spAutoFit/>
          </a:bodyPr>
          <a:lstStyle/>
          <a:p>
            <a:r>
              <a:rPr kumimoji="1" lang="en-US" altLang="zh-CN" sz="2400" dirty="0"/>
              <a:t>describing</a:t>
            </a:r>
            <a:endParaRPr kumimoji="1" lang="zh-CN" altLang="en-US" sz="2400" dirty="0"/>
          </a:p>
        </p:txBody>
      </p:sp>
      <p:sp>
        <p:nvSpPr>
          <p:cNvPr id="26" name="文本框 25">
            <a:extLst>
              <a:ext uri="{FF2B5EF4-FFF2-40B4-BE49-F238E27FC236}">
                <a16:creationId xmlns:a16="http://schemas.microsoft.com/office/drawing/2014/main" id="{3BC50CF5-3AD4-3D43-9BCF-28771CEB91E0}"/>
              </a:ext>
            </a:extLst>
          </p:cNvPr>
          <p:cNvSpPr txBox="1"/>
          <p:nvPr/>
        </p:nvSpPr>
        <p:spPr>
          <a:xfrm>
            <a:off x="5227242" y="5619645"/>
            <a:ext cx="543739" cy="461665"/>
          </a:xfrm>
          <a:prstGeom prst="rect">
            <a:avLst/>
          </a:prstGeom>
          <a:noFill/>
        </p:spPr>
        <p:txBody>
          <a:bodyPr wrap="none" rtlCol="0">
            <a:spAutoFit/>
          </a:bodyPr>
          <a:lstStyle/>
          <a:p>
            <a:r>
              <a:rPr kumimoji="1" lang="en-US" altLang="zh-CN" sz="2400" dirty="0"/>
              <a:t>for</a:t>
            </a:r>
            <a:endParaRPr kumimoji="1" lang="zh-CN" altLang="en-US" sz="2400" dirty="0"/>
          </a:p>
        </p:txBody>
      </p:sp>
    </p:spTree>
    <p:extLst>
      <p:ext uri="{BB962C8B-B14F-4D97-AF65-F5344CB8AC3E}">
        <p14:creationId xmlns:p14="http://schemas.microsoft.com/office/powerpoint/2010/main" val="172984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19" grpId="0" animBg="1"/>
      <p:bldP spid="20" grpId="0" animBg="1"/>
      <p:bldP spid="21" grpId="0" animBg="1"/>
      <p:bldP spid="25" grpId="0"/>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Abstract, Title &amp; Keywords</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19" name="圆角矩形 18">
            <a:extLst>
              <a:ext uri="{FF2B5EF4-FFF2-40B4-BE49-F238E27FC236}">
                <a16:creationId xmlns:a16="http://schemas.microsoft.com/office/drawing/2014/main" id="{A8549D1B-5D25-9442-B944-0CEACE665D75}"/>
              </a:ext>
            </a:extLst>
          </p:cNvPr>
          <p:cNvSpPr/>
          <p:nvPr/>
        </p:nvSpPr>
        <p:spPr>
          <a:xfrm>
            <a:off x="7108287" y="3887565"/>
            <a:ext cx="1399404" cy="53732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t>结果</a:t>
            </a:r>
          </a:p>
        </p:txBody>
      </p:sp>
      <p:sp>
        <p:nvSpPr>
          <p:cNvPr id="20" name="圆角矩形 19">
            <a:extLst>
              <a:ext uri="{FF2B5EF4-FFF2-40B4-BE49-F238E27FC236}">
                <a16:creationId xmlns:a16="http://schemas.microsoft.com/office/drawing/2014/main" id="{592D81AF-5C3D-8540-BE47-4E7E77737B99}"/>
              </a:ext>
            </a:extLst>
          </p:cNvPr>
          <p:cNvSpPr/>
          <p:nvPr/>
        </p:nvSpPr>
        <p:spPr>
          <a:xfrm>
            <a:off x="1977851" y="3887565"/>
            <a:ext cx="1467646" cy="53732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t>研究对象</a:t>
            </a:r>
          </a:p>
        </p:txBody>
      </p:sp>
      <p:sp>
        <p:nvSpPr>
          <p:cNvPr id="21" name="圆角矩形 20">
            <a:extLst>
              <a:ext uri="{FF2B5EF4-FFF2-40B4-BE49-F238E27FC236}">
                <a16:creationId xmlns:a16="http://schemas.microsoft.com/office/drawing/2014/main" id="{3540D143-7C6D-3D43-A2DA-3EF74192FAA6}"/>
              </a:ext>
            </a:extLst>
          </p:cNvPr>
          <p:cNvSpPr/>
          <p:nvPr/>
        </p:nvSpPr>
        <p:spPr>
          <a:xfrm>
            <a:off x="4721051" y="3887565"/>
            <a:ext cx="1467646" cy="537328"/>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t>用途</a:t>
            </a:r>
          </a:p>
        </p:txBody>
      </p:sp>
      <p:cxnSp>
        <p:nvCxnSpPr>
          <p:cNvPr id="24" name="直线箭头连接符 23">
            <a:extLst>
              <a:ext uri="{FF2B5EF4-FFF2-40B4-BE49-F238E27FC236}">
                <a16:creationId xmlns:a16="http://schemas.microsoft.com/office/drawing/2014/main" id="{38E24AFB-DC64-EE44-A53D-716D34AF25B8}"/>
              </a:ext>
            </a:extLst>
          </p:cNvPr>
          <p:cNvCxnSpPr/>
          <p:nvPr/>
        </p:nvCxnSpPr>
        <p:spPr>
          <a:xfrm>
            <a:off x="3451978" y="4156229"/>
            <a:ext cx="127555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3BC50CF5-3AD4-3D43-9BCF-28771CEB91E0}"/>
              </a:ext>
            </a:extLst>
          </p:cNvPr>
          <p:cNvSpPr txBox="1"/>
          <p:nvPr/>
        </p:nvSpPr>
        <p:spPr>
          <a:xfrm>
            <a:off x="3771612" y="3778055"/>
            <a:ext cx="543739" cy="461665"/>
          </a:xfrm>
          <a:prstGeom prst="rect">
            <a:avLst/>
          </a:prstGeom>
          <a:noFill/>
        </p:spPr>
        <p:txBody>
          <a:bodyPr wrap="none" rtlCol="0">
            <a:spAutoFit/>
          </a:bodyPr>
          <a:lstStyle/>
          <a:p>
            <a:r>
              <a:rPr kumimoji="1" lang="en-US" altLang="zh-CN" sz="2400" dirty="0"/>
              <a:t>for</a:t>
            </a:r>
            <a:endParaRPr kumimoji="1" lang="zh-CN" altLang="en-US" sz="2400" dirty="0"/>
          </a:p>
        </p:txBody>
      </p:sp>
      <p:pic>
        <p:nvPicPr>
          <p:cNvPr id="28" name="图片 27">
            <a:extLst>
              <a:ext uri="{FF2B5EF4-FFF2-40B4-BE49-F238E27FC236}">
                <a16:creationId xmlns:a16="http://schemas.microsoft.com/office/drawing/2014/main" id="{676EB4E7-98C3-1540-88CD-47F8FDC2AD2D}"/>
              </a:ext>
            </a:extLst>
          </p:cNvPr>
          <p:cNvPicPr>
            <a:picLocks noChangeAspect="1"/>
          </p:cNvPicPr>
          <p:nvPr/>
        </p:nvPicPr>
        <p:blipFill>
          <a:blip r:embed="rId2"/>
          <a:stretch>
            <a:fillRect/>
          </a:stretch>
        </p:blipFill>
        <p:spPr>
          <a:xfrm>
            <a:off x="759991" y="1700584"/>
            <a:ext cx="10045700" cy="1625600"/>
          </a:xfrm>
          <a:prstGeom prst="rect">
            <a:avLst/>
          </a:prstGeom>
        </p:spPr>
      </p:pic>
      <p:sp>
        <p:nvSpPr>
          <p:cNvPr id="29" name="圆角矩形 28">
            <a:extLst>
              <a:ext uri="{FF2B5EF4-FFF2-40B4-BE49-F238E27FC236}">
                <a16:creationId xmlns:a16="http://schemas.microsoft.com/office/drawing/2014/main" id="{912FCC54-84B3-374D-B8A3-2C80C1D0CF35}"/>
              </a:ext>
            </a:extLst>
          </p:cNvPr>
          <p:cNvSpPr/>
          <p:nvPr/>
        </p:nvSpPr>
        <p:spPr>
          <a:xfrm>
            <a:off x="4270342" y="2224726"/>
            <a:ext cx="4430598" cy="461913"/>
          </a:xfrm>
          <a:prstGeom prst="roundRect">
            <a:avLst/>
          </a:pr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圆角矩形 29">
            <a:extLst>
              <a:ext uri="{FF2B5EF4-FFF2-40B4-BE49-F238E27FC236}">
                <a16:creationId xmlns:a16="http://schemas.microsoft.com/office/drawing/2014/main" id="{FE73C922-2098-7147-9DA7-8E0630CF24BE}"/>
              </a:ext>
            </a:extLst>
          </p:cNvPr>
          <p:cNvSpPr/>
          <p:nvPr/>
        </p:nvSpPr>
        <p:spPr>
          <a:xfrm>
            <a:off x="823367" y="1711461"/>
            <a:ext cx="9687519" cy="461913"/>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圆角矩形 30">
            <a:extLst>
              <a:ext uri="{FF2B5EF4-FFF2-40B4-BE49-F238E27FC236}">
                <a16:creationId xmlns:a16="http://schemas.microsoft.com/office/drawing/2014/main" id="{FC5D267B-F66D-AA44-9A11-A0AA96A4F2AD}"/>
              </a:ext>
            </a:extLst>
          </p:cNvPr>
          <p:cNvSpPr/>
          <p:nvPr/>
        </p:nvSpPr>
        <p:spPr>
          <a:xfrm>
            <a:off x="823368" y="2224726"/>
            <a:ext cx="2919074" cy="461913"/>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圆角矩形 31">
            <a:extLst>
              <a:ext uri="{FF2B5EF4-FFF2-40B4-BE49-F238E27FC236}">
                <a16:creationId xmlns:a16="http://schemas.microsoft.com/office/drawing/2014/main" id="{45FB6539-71F5-C442-B260-D0E7D084822F}"/>
              </a:ext>
            </a:extLst>
          </p:cNvPr>
          <p:cNvSpPr/>
          <p:nvPr/>
        </p:nvSpPr>
        <p:spPr>
          <a:xfrm>
            <a:off x="8861196" y="2224726"/>
            <a:ext cx="1649690" cy="461913"/>
          </a:xfrm>
          <a:prstGeom prst="roundRect">
            <a:avLst/>
          </a:prstGeom>
          <a:no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圆角矩形 32">
            <a:extLst>
              <a:ext uri="{FF2B5EF4-FFF2-40B4-BE49-F238E27FC236}">
                <a16:creationId xmlns:a16="http://schemas.microsoft.com/office/drawing/2014/main" id="{A6DCC1BF-FF9E-514C-9DEF-B9831FD15C80}"/>
              </a:ext>
            </a:extLst>
          </p:cNvPr>
          <p:cNvSpPr/>
          <p:nvPr/>
        </p:nvSpPr>
        <p:spPr>
          <a:xfrm>
            <a:off x="3445497" y="2724346"/>
            <a:ext cx="4237348" cy="461913"/>
          </a:xfrm>
          <a:prstGeom prst="roundRect">
            <a:avLst/>
          </a:prstGeom>
          <a:no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文本框 33">
            <a:extLst>
              <a:ext uri="{FF2B5EF4-FFF2-40B4-BE49-F238E27FC236}">
                <a16:creationId xmlns:a16="http://schemas.microsoft.com/office/drawing/2014/main" id="{90910482-394A-C443-A04B-D7C68D9AD808}"/>
              </a:ext>
            </a:extLst>
          </p:cNvPr>
          <p:cNvSpPr txBox="1"/>
          <p:nvPr/>
        </p:nvSpPr>
        <p:spPr>
          <a:xfrm>
            <a:off x="3262022" y="1281621"/>
            <a:ext cx="1210588" cy="400110"/>
          </a:xfrm>
          <a:prstGeom prst="rect">
            <a:avLst/>
          </a:prstGeom>
          <a:noFill/>
        </p:spPr>
        <p:txBody>
          <a:bodyPr wrap="none" rtlCol="0">
            <a:spAutoFit/>
          </a:bodyPr>
          <a:lstStyle/>
          <a:p>
            <a:r>
              <a:rPr kumimoji="1" lang="zh-CN" altLang="en-US" sz="2000" b="1" dirty="0">
                <a:solidFill>
                  <a:srgbClr val="C00000"/>
                </a:solidFill>
              </a:rPr>
              <a:t>研究对象</a:t>
            </a:r>
            <a:endParaRPr kumimoji="1" lang="zh-CN" altLang="en-US" b="1" dirty="0">
              <a:solidFill>
                <a:srgbClr val="C00000"/>
              </a:solidFill>
            </a:endParaRPr>
          </a:p>
        </p:txBody>
      </p:sp>
      <p:sp>
        <p:nvSpPr>
          <p:cNvPr id="35" name="文本框 34">
            <a:extLst>
              <a:ext uri="{FF2B5EF4-FFF2-40B4-BE49-F238E27FC236}">
                <a16:creationId xmlns:a16="http://schemas.microsoft.com/office/drawing/2014/main" id="{42FA635B-ADD4-6A41-BEA6-35EFC36B0565}"/>
              </a:ext>
            </a:extLst>
          </p:cNvPr>
          <p:cNvSpPr txBox="1"/>
          <p:nvPr/>
        </p:nvSpPr>
        <p:spPr>
          <a:xfrm>
            <a:off x="8100466" y="2648651"/>
            <a:ext cx="697627" cy="400110"/>
          </a:xfrm>
          <a:prstGeom prst="rect">
            <a:avLst/>
          </a:prstGeom>
          <a:noFill/>
        </p:spPr>
        <p:txBody>
          <a:bodyPr wrap="none" rtlCol="0">
            <a:spAutoFit/>
          </a:bodyPr>
          <a:lstStyle/>
          <a:p>
            <a:r>
              <a:rPr kumimoji="1" lang="zh-CN" altLang="en-US" sz="2000" b="1" dirty="0">
                <a:solidFill>
                  <a:srgbClr val="7030A0"/>
                </a:solidFill>
              </a:rPr>
              <a:t>用途</a:t>
            </a:r>
            <a:endParaRPr kumimoji="1" lang="zh-CN" altLang="en-US" b="1" dirty="0">
              <a:solidFill>
                <a:srgbClr val="7030A0"/>
              </a:solidFill>
            </a:endParaRPr>
          </a:p>
        </p:txBody>
      </p:sp>
      <p:cxnSp>
        <p:nvCxnSpPr>
          <p:cNvPr id="36" name="直线箭头连接符 35">
            <a:extLst>
              <a:ext uri="{FF2B5EF4-FFF2-40B4-BE49-F238E27FC236}">
                <a16:creationId xmlns:a16="http://schemas.microsoft.com/office/drawing/2014/main" id="{CE9093FE-F742-D045-B8B0-DA0554C1F0A6}"/>
              </a:ext>
            </a:extLst>
          </p:cNvPr>
          <p:cNvCxnSpPr>
            <a:cxnSpLocks/>
          </p:cNvCxnSpPr>
          <p:nvPr/>
        </p:nvCxnSpPr>
        <p:spPr>
          <a:xfrm>
            <a:off x="6188697" y="4156809"/>
            <a:ext cx="91959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65D89E2E-4621-AF48-BFAA-4B88F1C60469}"/>
              </a:ext>
            </a:extLst>
          </p:cNvPr>
          <p:cNvSpPr txBox="1"/>
          <p:nvPr/>
        </p:nvSpPr>
        <p:spPr>
          <a:xfrm>
            <a:off x="6287827" y="3757854"/>
            <a:ext cx="800219" cy="461665"/>
          </a:xfrm>
          <a:prstGeom prst="rect">
            <a:avLst/>
          </a:prstGeom>
          <a:noFill/>
        </p:spPr>
        <p:txBody>
          <a:bodyPr wrap="none" rtlCol="0">
            <a:spAutoFit/>
          </a:bodyPr>
          <a:lstStyle/>
          <a:p>
            <a:r>
              <a:rPr kumimoji="1" lang="zh-CN" altLang="en-US" sz="2400" dirty="0"/>
              <a:t>强调</a:t>
            </a:r>
          </a:p>
        </p:txBody>
      </p:sp>
      <p:sp>
        <p:nvSpPr>
          <p:cNvPr id="39" name="文本框 38">
            <a:extLst>
              <a:ext uri="{FF2B5EF4-FFF2-40B4-BE49-F238E27FC236}">
                <a16:creationId xmlns:a16="http://schemas.microsoft.com/office/drawing/2014/main" id="{40717008-1085-6F47-B4B8-EFC3158AD515}"/>
              </a:ext>
            </a:extLst>
          </p:cNvPr>
          <p:cNvSpPr txBox="1"/>
          <p:nvPr/>
        </p:nvSpPr>
        <p:spPr>
          <a:xfrm>
            <a:off x="9670724" y="2686639"/>
            <a:ext cx="697627" cy="400110"/>
          </a:xfrm>
          <a:prstGeom prst="rect">
            <a:avLst/>
          </a:prstGeom>
          <a:noFill/>
        </p:spPr>
        <p:txBody>
          <a:bodyPr wrap="none" rtlCol="0">
            <a:spAutoFit/>
          </a:bodyPr>
          <a:lstStyle/>
          <a:p>
            <a:r>
              <a:rPr kumimoji="1" lang="zh-CN" altLang="en-US" sz="2000" b="1" dirty="0">
                <a:solidFill>
                  <a:schemeClr val="accent3">
                    <a:lumMod val="75000"/>
                  </a:schemeClr>
                </a:solidFill>
              </a:rPr>
              <a:t>结果</a:t>
            </a:r>
            <a:endParaRPr kumimoji="1" lang="zh-CN" altLang="en-US" b="1" dirty="0">
              <a:solidFill>
                <a:schemeClr val="accent3">
                  <a:lumMod val="75000"/>
                </a:schemeClr>
              </a:solidFill>
            </a:endParaRPr>
          </a:p>
        </p:txBody>
      </p:sp>
    </p:spTree>
    <p:extLst>
      <p:ext uri="{BB962C8B-B14F-4D97-AF65-F5344CB8AC3E}">
        <p14:creationId xmlns:p14="http://schemas.microsoft.com/office/powerpoint/2010/main" val="7080318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Abstract, Title &amp; Keywords</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2" name="文本框 1">
            <a:extLst>
              <a:ext uri="{FF2B5EF4-FFF2-40B4-BE49-F238E27FC236}">
                <a16:creationId xmlns:a16="http://schemas.microsoft.com/office/drawing/2014/main" id="{F65329B5-D789-EC41-B67D-6056294B66D6}"/>
              </a:ext>
            </a:extLst>
          </p:cNvPr>
          <p:cNvSpPr txBox="1"/>
          <p:nvPr/>
        </p:nvSpPr>
        <p:spPr>
          <a:xfrm>
            <a:off x="754144" y="961534"/>
            <a:ext cx="1763624" cy="523220"/>
          </a:xfrm>
          <a:prstGeom prst="rect">
            <a:avLst/>
          </a:prstGeom>
          <a:noFill/>
        </p:spPr>
        <p:txBody>
          <a:bodyPr wrap="none" rtlCol="0">
            <a:spAutoFit/>
          </a:bodyPr>
          <a:lstStyle/>
          <a:p>
            <a:r>
              <a:rPr kumimoji="1" lang="en-US" altLang="zh-CN" sz="2800" dirty="0"/>
              <a:t>Keywords</a:t>
            </a:r>
            <a:endParaRPr kumimoji="1" lang="zh-CN" altLang="en-US" sz="2800" dirty="0"/>
          </a:p>
        </p:txBody>
      </p:sp>
      <p:sp>
        <p:nvSpPr>
          <p:cNvPr id="3" name="圆角矩形 2">
            <a:extLst>
              <a:ext uri="{FF2B5EF4-FFF2-40B4-BE49-F238E27FC236}">
                <a16:creationId xmlns:a16="http://schemas.microsoft.com/office/drawing/2014/main" id="{9A4E051F-09E5-D943-8759-F1B9A43F95BE}"/>
              </a:ext>
            </a:extLst>
          </p:cNvPr>
          <p:cNvSpPr/>
          <p:nvPr/>
        </p:nvSpPr>
        <p:spPr>
          <a:xfrm>
            <a:off x="4165703" y="5004682"/>
            <a:ext cx="2698909" cy="650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t>在摘要中用</a:t>
            </a:r>
            <a:r>
              <a:rPr kumimoji="1" lang="en-US" altLang="zh-CN" sz="2400" dirty="0"/>
              <a:t>3-4</a:t>
            </a:r>
            <a:r>
              <a:rPr kumimoji="1" lang="zh-CN" altLang="en-US" sz="2400" dirty="0"/>
              <a:t>次</a:t>
            </a:r>
            <a:r>
              <a:rPr kumimoji="1" lang="en-US" altLang="zh-CN" sz="2400" dirty="0"/>
              <a:t>3</a:t>
            </a:r>
            <a:r>
              <a:rPr kumimoji="1" lang="zh-CN" altLang="en-US" sz="2400" dirty="0"/>
              <a:t>个</a:t>
            </a:r>
            <a:r>
              <a:rPr kumimoji="1" lang="en-US" altLang="zh-CN" sz="2400" dirty="0"/>
              <a:t>Keywords</a:t>
            </a:r>
            <a:endParaRPr kumimoji="1" lang="zh-CN" altLang="en-US" sz="2400" dirty="0"/>
          </a:p>
        </p:txBody>
      </p:sp>
      <p:sp>
        <p:nvSpPr>
          <p:cNvPr id="23" name="圆角矩形 22">
            <a:extLst>
              <a:ext uri="{FF2B5EF4-FFF2-40B4-BE49-F238E27FC236}">
                <a16:creationId xmlns:a16="http://schemas.microsoft.com/office/drawing/2014/main" id="{4550C0CB-65AB-4344-90EC-522E63E094FA}"/>
              </a:ext>
            </a:extLst>
          </p:cNvPr>
          <p:cNvSpPr/>
          <p:nvPr/>
        </p:nvSpPr>
        <p:spPr>
          <a:xfrm>
            <a:off x="4298623" y="1225485"/>
            <a:ext cx="2318993" cy="77299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t>确定</a:t>
            </a:r>
            <a:r>
              <a:rPr kumimoji="1" lang="en-US" altLang="zh-CN" sz="2400" dirty="0"/>
              <a:t>12</a:t>
            </a:r>
            <a:r>
              <a:rPr kumimoji="1" lang="zh-CN" altLang="en-US" sz="2400" dirty="0"/>
              <a:t>个左右的</a:t>
            </a:r>
            <a:r>
              <a:rPr kumimoji="1" lang="en-US" altLang="zh-CN" sz="2400" dirty="0"/>
              <a:t>Keywords</a:t>
            </a:r>
            <a:endParaRPr kumimoji="1" lang="zh-CN" altLang="en-US" sz="2400" dirty="0"/>
          </a:p>
        </p:txBody>
      </p:sp>
      <p:sp>
        <p:nvSpPr>
          <p:cNvPr id="4" name="文本框 3">
            <a:extLst>
              <a:ext uri="{FF2B5EF4-FFF2-40B4-BE49-F238E27FC236}">
                <a16:creationId xmlns:a16="http://schemas.microsoft.com/office/drawing/2014/main" id="{573193A3-CED6-F74D-9A45-C9F16C06BF5D}"/>
              </a:ext>
            </a:extLst>
          </p:cNvPr>
          <p:cNvSpPr txBox="1"/>
          <p:nvPr/>
        </p:nvSpPr>
        <p:spPr>
          <a:xfrm>
            <a:off x="6864612" y="1288818"/>
            <a:ext cx="3448380" cy="646331"/>
          </a:xfrm>
          <a:prstGeom prst="rect">
            <a:avLst/>
          </a:prstGeom>
          <a:noFill/>
        </p:spPr>
        <p:txBody>
          <a:bodyPr wrap="none" rtlCol="0">
            <a:spAutoFit/>
          </a:bodyPr>
          <a:lstStyle/>
          <a:p>
            <a:pPr marL="285750" indent="-285750">
              <a:buFont typeface="Arial" panose="020B0604020202020204" pitchFamily="34" charset="0"/>
              <a:buChar char="•"/>
            </a:pPr>
            <a:r>
              <a:rPr kumimoji="1" lang="zh-CN" altLang="en-US" dirty="0"/>
              <a:t>从杂志的</a:t>
            </a:r>
            <a:r>
              <a:rPr kumimoji="1" lang="en-US" altLang="zh-CN" dirty="0"/>
              <a:t>Keywords</a:t>
            </a:r>
            <a:r>
              <a:rPr kumimoji="1" lang="zh-CN" altLang="en-US" dirty="0"/>
              <a:t> </a:t>
            </a:r>
            <a:r>
              <a:rPr kumimoji="1" lang="en-US" altLang="zh-CN" dirty="0"/>
              <a:t>list</a:t>
            </a:r>
            <a:r>
              <a:rPr kumimoji="1" lang="zh-CN" altLang="en-US" dirty="0"/>
              <a:t>中选择</a:t>
            </a:r>
            <a:endParaRPr kumimoji="1" lang="en-US" altLang="zh-CN" dirty="0"/>
          </a:p>
          <a:p>
            <a:pPr marL="285750" indent="-285750">
              <a:buFont typeface="Arial" panose="020B0604020202020204" pitchFamily="34" charset="0"/>
              <a:buChar char="•"/>
            </a:pPr>
            <a:r>
              <a:rPr kumimoji="1" lang="zh-CN" altLang="en-US" dirty="0"/>
              <a:t>相似文章中的</a:t>
            </a:r>
            <a:r>
              <a:rPr kumimoji="1" lang="en-US" altLang="zh-CN" dirty="0"/>
              <a:t>Keywords</a:t>
            </a:r>
            <a:endParaRPr kumimoji="1" lang="zh-CN" altLang="en-US" dirty="0"/>
          </a:p>
        </p:txBody>
      </p:sp>
      <p:sp>
        <p:nvSpPr>
          <p:cNvPr id="25" name="圆角矩形 24">
            <a:extLst>
              <a:ext uri="{FF2B5EF4-FFF2-40B4-BE49-F238E27FC236}">
                <a16:creationId xmlns:a16="http://schemas.microsoft.com/office/drawing/2014/main" id="{427114F5-03E5-E549-8F39-53047B0B6E64}"/>
              </a:ext>
            </a:extLst>
          </p:cNvPr>
          <p:cNvSpPr/>
          <p:nvPr/>
        </p:nvSpPr>
        <p:spPr>
          <a:xfrm>
            <a:off x="4298623" y="2391862"/>
            <a:ext cx="2318993" cy="772998"/>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t>在搜素引擎里测试一下</a:t>
            </a:r>
          </a:p>
        </p:txBody>
      </p:sp>
      <p:sp>
        <p:nvSpPr>
          <p:cNvPr id="27" name="文本框 26">
            <a:extLst>
              <a:ext uri="{FF2B5EF4-FFF2-40B4-BE49-F238E27FC236}">
                <a16:creationId xmlns:a16="http://schemas.microsoft.com/office/drawing/2014/main" id="{CF2F95E5-0CED-AA49-8D88-227FD37D6446}"/>
              </a:ext>
            </a:extLst>
          </p:cNvPr>
          <p:cNvSpPr txBox="1"/>
          <p:nvPr/>
        </p:nvSpPr>
        <p:spPr>
          <a:xfrm>
            <a:off x="6864612" y="2390451"/>
            <a:ext cx="2512226" cy="369332"/>
          </a:xfrm>
          <a:prstGeom prst="rect">
            <a:avLst/>
          </a:prstGeom>
          <a:noFill/>
        </p:spPr>
        <p:txBody>
          <a:bodyPr wrap="none" rtlCol="0">
            <a:spAutoFit/>
          </a:bodyPr>
          <a:lstStyle/>
          <a:p>
            <a:pPr marL="285750" indent="-285750">
              <a:buFont typeface="Arial" panose="020B0604020202020204" pitchFamily="34" charset="0"/>
              <a:buChar char="•"/>
            </a:pPr>
            <a:r>
              <a:rPr kumimoji="1" lang="zh-CN" altLang="en-US" dirty="0"/>
              <a:t>删掉</a:t>
            </a:r>
            <a:r>
              <a:rPr kumimoji="1" lang="en-US" altLang="zh-CN" dirty="0"/>
              <a:t>3-4</a:t>
            </a:r>
            <a:r>
              <a:rPr kumimoji="1" lang="zh-CN" altLang="en-US" dirty="0"/>
              <a:t>个</a:t>
            </a:r>
            <a:r>
              <a:rPr kumimoji="1" lang="en-US" altLang="zh-CN" dirty="0"/>
              <a:t>Keywords</a:t>
            </a:r>
            <a:endParaRPr kumimoji="1" lang="zh-CN" altLang="en-US" dirty="0"/>
          </a:p>
        </p:txBody>
      </p:sp>
      <p:sp>
        <p:nvSpPr>
          <p:cNvPr id="37" name="圆角矩形 36">
            <a:extLst>
              <a:ext uri="{FF2B5EF4-FFF2-40B4-BE49-F238E27FC236}">
                <a16:creationId xmlns:a16="http://schemas.microsoft.com/office/drawing/2014/main" id="{BCF55F17-1514-8A46-BD07-F18C1CC9CB3E}"/>
              </a:ext>
            </a:extLst>
          </p:cNvPr>
          <p:cNvSpPr/>
          <p:nvPr/>
        </p:nvSpPr>
        <p:spPr>
          <a:xfrm>
            <a:off x="2639506" y="3548264"/>
            <a:ext cx="2318993" cy="772998"/>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t>在标题中用</a:t>
            </a:r>
            <a:r>
              <a:rPr kumimoji="1" lang="en-US" altLang="zh-CN" sz="2400" dirty="0"/>
              <a:t>2</a:t>
            </a:r>
            <a:r>
              <a:rPr kumimoji="1" lang="zh-CN" altLang="en-US" sz="2400" dirty="0"/>
              <a:t>个</a:t>
            </a:r>
          </a:p>
        </p:txBody>
      </p:sp>
      <p:sp>
        <p:nvSpPr>
          <p:cNvPr id="40" name="圆角矩形 39">
            <a:extLst>
              <a:ext uri="{FF2B5EF4-FFF2-40B4-BE49-F238E27FC236}">
                <a16:creationId xmlns:a16="http://schemas.microsoft.com/office/drawing/2014/main" id="{F54BAA57-94BA-EC48-8FA1-289D3AEC4ECD}"/>
              </a:ext>
            </a:extLst>
          </p:cNvPr>
          <p:cNvSpPr/>
          <p:nvPr/>
        </p:nvSpPr>
        <p:spPr>
          <a:xfrm>
            <a:off x="5838035" y="3573184"/>
            <a:ext cx="2318993" cy="772998"/>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400" dirty="0"/>
              <a:t>从</a:t>
            </a:r>
            <a:r>
              <a:rPr kumimoji="1" lang="en-US" altLang="zh-CN" sz="2400" dirty="0"/>
              <a:t>Keywords</a:t>
            </a:r>
            <a:r>
              <a:rPr kumimoji="1" lang="zh-CN" altLang="en-US" sz="2400" dirty="0"/>
              <a:t> </a:t>
            </a:r>
            <a:r>
              <a:rPr kumimoji="1" lang="en-US" altLang="zh-CN" sz="2400" dirty="0"/>
              <a:t>List</a:t>
            </a:r>
            <a:r>
              <a:rPr kumimoji="1" lang="zh-CN" altLang="en-US" sz="2400" dirty="0"/>
              <a:t>选</a:t>
            </a:r>
            <a:r>
              <a:rPr kumimoji="1" lang="en-US" altLang="zh-CN" sz="2400" dirty="0"/>
              <a:t>5-6</a:t>
            </a:r>
            <a:r>
              <a:rPr kumimoji="1" lang="zh-CN" altLang="en-US" sz="2400" dirty="0"/>
              <a:t>个</a:t>
            </a:r>
          </a:p>
        </p:txBody>
      </p:sp>
      <p:cxnSp>
        <p:nvCxnSpPr>
          <p:cNvPr id="9" name="直线箭头连接符 8">
            <a:extLst>
              <a:ext uri="{FF2B5EF4-FFF2-40B4-BE49-F238E27FC236}">
                <a16:creationId xmlns:a16="http://schemas.microsoft.com/office/drawing/2014/main" id="{7311CCE7-FAAD-5246-8531-79D7292D9987}"/>
              </a:ext>
            </a:extLst>
          </p:cNvPr>
          <p:cNvCxnSpPr>
            <a:stCxn id="23" idx="2"/>
          </p:cNvCxnSpPr>
          <p:nvPr/>
        </p:nvCxnSpPr>
        <p:spPr>
          <a:xfrm flipH="1">
            <a:off x="5458119" y="1998483"/>
            <a:ext cx="1" cy="3919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线箭头连接符 40">
            <a:extLst>
              <a:ext uri="{FF2B5EF4-FFF2-40B4-BE49-F238E27FC236}">
                <a16:creationId xmlns:a16="http://schemas.microsoft.com/office/drawing/2014/main" id="{34E48DCA-47EC-A045-991E-EF8B0CE78644}"/>
              </a:ext>
            </a:extLst>
          </p:cNvPr>
          <p:cNvCxnSpPr>
            <a:cxnSpLocks/>
            <a:endCxn id="37" idx="0"/>
          </p:cNvCxnSpPr>
          <p:nvPr/>
        </p:nvCxnSpPr>
        <p:spPr>
          <a:xfrm flipH="1">
            <a:off x="3799003" y="3166271"/>
            <a:ext cx="1659118" cy="3819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线箭头连接符 41">
            <a:extLst>
              <a:ext uri="{FF2B5EF4-FFF2-40B4-BE49-F238E27FC236}">
                <a16:creationId xmlns:a16="http://schemas.microsoft.com/office/drawing/2014/main" id="{5DC63A55-B619-0A4D-ABE4-3A5BA79612D6}"/>
              </a:ext>
            </a:extLst>
          </p:cNvPr>
          <p:cNvCxnSpPr>
            <a:cxnSpLocks/>
            <a:stCxn id="25" idx="2"/>
            <a:endCxn id="40" idx="0"/>
          </p:cNvCxnSpPr>
          <p:nvPr/>
        </p:nvCxnSpPr>
        <p:spPr>
          <a:xfrm>
            <a:off x="5458120" y="3164860"/>
            <a:ext cx="1539412" cy="4083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线箭头连接符 43">
            <a:extLst>
              <a:ext uri="{FF2B5EF4-FFF2-40B4-BE49-F238E27FC236}">
                <a16:creationId xmlns:a16="http://schemas.microsoft.com/office/drawing/2014/main" id="{257E25FD-8342-E74E-B1D7-4860CE617BD1}"/>
              </a:ext>
            </a:extLst>
          </p:cNvPr>
          <p:cNvCxnSpPr>
            <a:cxnSpLocks/>
          </p:cNvCxnSpPr>
          <p:nvPr/>
        </p:nvCxnSpPr>
        <p:spPr>
          <a:xfrm>
            <a:off x="3799003" y="4311287"/>
            <a:ext cx="671397" cy="67924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线箭头连接符 44">
            <a:extLst>
              <a:ext uri="{FF2B5EF4-FFF2-40B4-BE49-F238E27FC236}">
                <a16:creationId xmlns:a16="http://schemas.microsoft.com/office/drawing/2014/main" id="{DE84389C-BE0B-B142-A086-20F2351A7F1F}"/>
              </a:ext>
            </a:extLst>
          </p:cNvPr>
          <p:cNvCxnSpPr>
            <a:cxnSpLocks/>
            <a:stCxn id="40" idx="2"/>
          </p:cNvCxnSpPr>
          <p:nvPr/>
        </p:nvCxnSpPr>
        <p:spPr>
          <a:xfrm flipH="1">
            <a:off x="6364991" y="4346182"/>
            <a:ext cx="632541" cy="64435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677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Abstract, Title &amp; Keywords</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2" name="文本框 1">
            <a:extLst>
              <a:ext uri="{FF2B5EF4-FFF2-40B4-BE49-F238E27FC236}">
                <a16:creationId xmlns:a16="http://schemas.microsoft.com/office/drawing/2014/main" id="{F65329B5-D789-EC41-B67D-6056294B66D6}"/>
              </a:ext>
            </a:extLst>
          </p:cNvPr>
          <p:cNvSpPr txBox="1"/>
          <p:nvPr/>
        </p:nvSpPr>
        <p:spPr>
          <a:xfrm>
            <a:off x="754144" y="801839"/>
            <a:ext cx="1502334" cy="523220"/>
          </a:xfrm>
          <a:prstGeom prst="rect">
            <a:avLst/>
          </a:prstGeom>
          <a:noFill/>
        </p:spPr>
        <p:txBody>
          <a:bodyPr wrap="none" rtlCol="0">
            <a:spAutoFit/>
          </a:bodyPr>
          <a:lstStyle/>
          <a:p>
            <a:r>
              <a:rPr kumimoji="1" lang="en-US" altLang="zh-CN" sz="2800" dirty="0"/>
              <a:t>Abstract</a:t>
            </a:r>
            <a:endParaRPr kumimoji="1" lang="zh-CN" altLang="en-US" sz="2800" dirty="0"/>
          </a:p>
        </p:txBody>
      </p:sp>
      <p:sp>
        <p:nvSpPr>
          <p:cNvPr id="8" name="文本框 7">
            <a:extLst>
              <a:ext uri="{FF2B5EF4-FFF2-40B4-BE49-F238E27FC236}">
                <a16:creationId xmlns:a16="http://schemas.microsoft.com/office/drawing/2014/main" id="{2296E1A6-BE68-7D4F-8CE0-E883C9F57BD4}"/>
              </a:ext>
            </a:extLst>
          </p:cNvPr>
          <p:cNvSpPr txBox="1"/>
          <p:nvPr/>
        </p:nvSpPr>
        <p:spPr>
          <a:xfrm>
            <a:off x="754144" y="1301523"/>
            <a:ext cx="6378669" cy="1815882"/>
          </a:xfrm>
          <a:prstGeom prst="rect">
            <a:avLst/>
          </a:prstGeom>
          <a:noFill/>
        </p:spPr>
        <p:txBody>
          <a:bodyPr wrap="none" rtlCol="0">
            <a:spAutoFit/>
          </a:bodyPr>
          <a:lstStyle/>
          <a:p>
            <a:pPr marL="342900" indent="-342900">
              <a:buFont typeface="Arial" panose="020B0604020202020204" pitchFamily="34" charset="0"/>
              <a:buChar char="•"/>
            </a:pPr>
            <a:r>
              <a:rPr kumimoji="1" lang="zh-CN" altLang="en-US" sz="2400" dirty="0"/>
              <a:t>读者决定要不要读你的文章主要靠读摘要！</a:t>
            </a:r>
            <a:endParaRPr kumimoji="1" lang="en-US" altLang="zh-CN" sz="2400" dirty="0"/>
          </a:p>
          <a:p>
            <a:pPr marL="342900" indent="-342900">
              <a:buFont typeface="Arial" panose="020B0604020202020204" pitchFamily="34" charset="0"/>
              <a:buChar char="•"/>
            </a:pPr>
            <a:r>
              <a:rPr kumimoji="1" lang="zh-CN" altLang="en-US" sz="2400" dirty="0"/>
              <a:t>摘要通常是读者</a:t>
            </a:r>
            <a:r>
              <a:rPr kumimoji="1" lang="zh-CN" altLang="en-US" sz="2400" b="1" dirty="0">
                <a:solidFill>
                  <a:srgbClr val="C00000"/>
                </a:solidFill>
              </a:rPr>
              <a:t>唯一</a:t>
            </a:r>
            <a:r>
              <a:rPr kumimoji="1" lang="zh-CN" altLang="en-US" sz="2400" dirty="0"/>
              <a:t>读的东西</a:t>
            </a:r>
            <a:endParaRPr kumimoji="1" lang="en-US" altLang="zh-CN" sz="2400" dirty="0"/>
          </a:p>
          <a:p>
            <a:pPr marL="342900" indent="-342900">
              <a:buFont typeface="Arial" panose="020B0604020202020204" pitchFamily="34" charset="0"/>
              <a:buChar char="•"/>
            </a:pPr>
            <a:r>
              <a:rPr kumimoji="1" lang="zh-CN" altLang="en-US" sz="2400" b="1" dirty="0">
                <a:solidFill>
                  <a:srgbClr val="C00000"/>
                </a:solidFill>
              </a:rPr>
              <a:t>第一印象</a:t>
            </a:r>
            <a:r>
              <a:rPr kumimoji="1" lang="zh-CN" altLang="en-US" sz="2400" dirty="0"/>
              <a:t>：</a:t>
            </a:r>
            <a:endParaRPr kumimoji="1" lang="en-US" altLang="zh-CN" sz="2400" dirty="0"/>
          </a:p>
          <a:p>
            <a:pPr marL="800100" lvl="1" indent="-342900">
              <a:buFont typeface="Arial" panose="020B0604020202020204" pitchFamily="34" charset="0"/>
              <a:buChar char="•"/>
            </a:pPr>
            <a:r>
              <a:rPr kumimoji="1" lang="zh-CN" altLang="en-US" sz="2000" dirty="0"/>
              <a:t>读者：我要不要花时间下载和阅读这篇文章？</a:t>
            </a:r>
            <a:endParaRPr kumimoji="1" lang="en-US" altLang="zh-CN" sz="2000" dirty="0"/>
          </a:p>
          <a:p>
            <a:pPr marL="800100" lvl="1" indent="-342900">
              <a:buFont typeface="Arial" panose="020B0604020202020204" pitchFamily="34" charset="0"/>
              <a:buChar char="•"/>
            </a:pPr>
            <a:r>
              <a:rPr kumimoji="1" lang="zh-CN" altLang="en-US" sz="2000" dirty="0"/>
              <a:t>审稿人：我要不要花时间来审这篇文章？</a:t>
            </a:r>
          </a:p>
        </p:txBody>
      </p:sp>
      <p:sp>
        <p:nvSpPr>
          <p:cNvPr id="10" name="圆角矩形 9">
            <a:extLst>
              <a:ext uri="{FF2B5EF4-FFF2-40B4-BE49-F238E27FC236}">
                <a16:creationId xmlns:a16="http://schemas.microsoft.com/office/drawing/2014/main" id="{ADF7C019-0F57-F14B-A553-ADDF5DA5A1F3}"/>
              </a:ext>
            </a:extLst>
          </p:cNvPr>
          <p:cNvSpPr/>
          <p:nvPr/>
        </p:nvSpPr>
        <p:spPr>
          <a:xfrm>
            <a:off x="2384980" y="3291865"/>
            <a:ext cx="2564091" cy="65044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dirty="0"/>
              <a:t>为什么要做这项研究</a:t>
            </a:r>
            <a:r>
              <a:rPr kumimoji="1" lang="en-US" altLang="zh-CN" sz="2000" dirty="0"/>
              <a:t>?</a:t>
            </a:r>
            <a:endParaRPr kumimoji="1" lang="zh-CN" altLang="en-US" sz="2000" dirty="0"/>
          </a:p>
        </p:txBody>
      </p:sp>
      <p:sp>
        <p:nvSpPr>
          <p:cNvPr id="21" name="圆角矩形 20">
            <a:extLst>
              <a:ext uri="{FF2B5EF4-FFF2-40B4-BE49-F238E27FC236}">
                <a16:creationId xmlns:a16="http://schemas.microsoft.com/office/drawing/2014/main" id="{A94E69E8-5EA7-A14E-92CC-3998A089359E}"/>
              </a:ext>
            </a:extLst>
          </p:cNvPr>
          <p:cNvSpPr/>
          <p:nvPr/>
        </p:nvSpPr>
        <p:spPr>
          <a:xfrm>
            <a:off x="2375553" y="4003872"/>
            <a:ext cx="2564091" cy="65044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dirty="0"/>
              <a:t>我们做了啥</a:t>
            </a:r>
            <a:r>
              <a:rPr kumimoji="1" lang="en-US" altLang="zh-CN" sz="2000" dirty="0"/>
              <a:t>?</a:t>
            </a:r>
            <a:endParaRPr kumimoji="1" lang="zh-CN" altLang="en-US" sz="2000" dirty="0"/>
          </a:p>
        </p:txBody>
      </p:sp>
      <p:sp>
        <p:nvSpPr>
          <p:cNvPr id="22" name="圆角矩形 21">
            <a:extLst>
              <a:ext uri="{FF2B5EF4-FFF2-40B4-BE49-F238E27FC236}">
                <a16:creationId xmlns:a16="http://schemas.microsoft.com/office/drawing/2014/main" id="{954D7197-6B0E-CA4F-B8FB-D72D8F756E35}"/>
              </a:ext>
            </a:extLst>
          </p:cNvPr>
          <p:cNvSpPr/>
          <p:nvPr/>
        </p:nvSpPr>
        <p:spPr>
          <a:xfrm>
            <a:off x="2384979" y="4729736"/>
            <a:ext cx="2564091" cy="65044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dirty="0"/>
              <a:t>我们取得了啥结果</a:t>
            </a:r>
            <a:r>
              <a:rPr kumimoji="1" lang="en-US" altLang="zh-CN" sz="2000" dirty="0"/>
              <a:t>?</a:t>
            </a:r>
            <a:endParaRPr kumimoji="1" lang="zh-CN" altLang="en-US" sz="2000" dirty="0"/>
          </a:p>
        </p:txBody>
      </p:sp>
      <p:sp>
        <p:nvSpPr>
          <p:cNvPr id="24" name="圆角矩形 23">
            <a:extLst>
              <a:ext uri="{FF2B5EF4-FFF2-40B4-BE49-F238E27FC236}">
                <a16:creationId xmlns:a16="http://schemas.microsoft.com/office/drawing/2014/main" id="{56AD3393-F921-DF40-8FE5-7A29ED5732EC}"/>
              </a:ext>
            </a:extLst>
          </p:cNvPr>
          <p:cNvSpPr/>
          <p:nvPr/>
        </p:nvSpPr>
        <p:spPr>
          <a:xfrm>
            <a:off x="2394727" y="5465027"/>
            <a:ext cx="2564091" cy="65044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2000" dirty="0"/>
              <a:t>该结果有啥意义</a:t>
            </a:r>
            <a:r>
              <a:rPr kumimoji="1" lang="en-US" altLang="zh-CN" sz="2000" dirty="0"/>
              <a:t>?</a:t>
            </a:r>
          </a:p>
          <a:p>
            <a:pPr algn="ctr"/>
            <a:r>
              <a:rPr kumimoji="1" lang="en-US" altLang="zh-CN" sz="2000" dirty="0"/>
              <a:t>(If possible)</a:t>
            </a:r>
            <a:endParaRPr kumimoji="1" lang="zh-CN" altLang="en-US" sz="2000" dirty="0"/>
          </a:p>
        </p:txBody>
      </p:sp>
      <p:sp>
        <p:nvSpPr>
          <p:cNvPr id="26" name="圆角矩形 25">
            <a:extLst>
              <a:ext uri="{FF2B5EF4-FFF2-40B4-BE49-F238E27FC236}">
                <a16:creationId xmlns:a16="http://schemas.microsoft.com/office/drawing/2014/main" id="{B286D255-EDA6-B240-A557-D834438ED097}"/>
              </a:ext>
            </a:extLst>
          </p:cNvPr>
          <p:cNvSpPr/>
          <p:nvPr/>
        </p:nvSpPr>
        <p:spPr>
          <a:xfrm>
            <a:off x="5470620" y="3291864"/>
            <a:ext cx="3937330" cy="650449"/>
          </a:xfrm>
          <a:prstGeom prst="roundRect">
            <a:avLst/>
          </a:prstGeom>
          <a:no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a:solidFill>
                  <a:schemeClr val="tx1"/>
                </a:solidFill>
              </a:rPr>
              <a:t>Introduce topic and problem</a:t>
            </a:r>
            <a:endParaRPr kumimoji="1" lang="zh-CN" altLang="en-US" sz="2000" dirty="0"/>
          </a:p>
        </p:txBody>
      </p:sp>
      <p:sp>
        <p:nvSpPr>
          <p:cNvPr id="28" name="圆角矩形 27">
            <a:extLst>
              <a:ext uri="{FF2B5EF4-FFF2-40B4-BE49-F238E27FC236}">
                <a16:creationId xmlns:a16="http://schemas.microsoft.com/office/drawing/2014/main" id="{71DB60E7-BE5E-C248-BC16-F096020860D2}"/>
              </a:ext>
            </a:extLst>
          </p:cNvPr>
          <p:cNvSpPr/>
          <p:nvPr/>
        </p:nvSpPr>
        <p:spPr>
          <a:xfrm>
            <a:off x="5470620" y="4008254"/>
            <a:ext cx="3937330" cy="650449"/>
          </a:xfrm>
          <a:prstGeom prst="roundRect">
            <a:avLst/>
          </a:prstGeom>
          <a:no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a:solidFill>
                  <a:schemeClr val="tx1"/>
                </a:solidFill>
              </a:rPr>
              <a:t>Aim and challenges</a:t>
            </a:r>
            <a:endParaRPr kumimoji="1" lang="zh-CN" altLang="en-US" sz="2000" dirty="0"/>
          </a:p>
        </p:txBody>
      </p:sp>
      <p:sp>
        <p:nvSpPr>
          <p:cNvPr id="29" name="圆角矩形 28">
            <a:extLst>
              <a:ext uri="{FF2B5EF4-FFF2-40B4-BE49-F238E27FC236}">
                <a16:creationId xmlns:a16="http://schemas.microsoft.com/office/drawing/2014/main" id="{150D5585-2F0C-A243-9EF1-71202F84360A}"/>
              </a:ext>
            </a:extLst>
          </p:cNvPr>
          <p:cNvSpPr/>
          <p:nvPr/>
        </p:nvSpPr>
        <p:spPr>
          <a:xfrm>
            <a:off x="5470620" y="4729735"/>
            <a:ext cx="3937330" cy="650449"/>
          </a:xfrm>
          <a:prstGeom prst="roundRect">
            <a:avLst/>
          </a:prstGeom>
          <a:no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a:solidFill>
                  <a:schemeClr val="tx1"/>
                </a:solidFill>
              </a:rPr>
              <a:t>Key results</a:t>
            </a:r>
            <a:endParaRPr kumimoji="1" lang="zh-CN" altLang="en-US" sz="2000" dirty="0"/>
          </a:p>
        </p:txBody>
      </p:sp>
      <p:sp>
        <p:nvSpPr>
          <p:cNvPr id="30" name="圆角矩形 29">
            <a:extLst>
              <a:ext uri="{FF2B5EF4-FFF2-40B4-BE49-F238E27FC236}">
                <a16:creationId xmlns:a16="http://schemas.microsoft.com/office/drawing/2014/main" id="{15CE14F4-FD88-114A-9E4E-B6A2729DBEE5}"/>
              </a:ext>
            </a:extLst>
          </p:cNvPr>
          <p:cNvSpPr/>
          <p:nvPr/>
        </p:nvSpPr>
        <p:spPr>
          <a:xfrm>
            <a:off x="5470620" y="5465027"/>
            <a:ext cx="3937330" cy="650449"/>
          </a:xfrm>
          <a:prstGeom prst="roundRect">
            <a:avLst/>
          </a:prstGeom>
          <a:noFill/>
          <a:ln w="254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000" dirty="0">
                <a:solidFill>
                  <a:schemeClr val="tx1"/>
                </a:solidFill>
              </a:rPr>
              <a:t>Conclusions and implications</a:t>
            </a:r>
            <a:endParaRPr kumimoji="1" lang="zh-CN" altLang="en-US" sz="2000" dirty="0"/>
          </a:p>
        </p:txBody>
      </p:sp>
    </p:spTree>
    <p:extLst>
      <p:ext uri="{BB962C8B-B14F-4D97-AF65-F5344CB8AC3E}">
        <p14:creationId xmlns:p14="http://schemas.microsoft.com/office/powerpoint/2010/main" val="16545138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Abstract, Title &amp; Keywords</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8" name="文本框 7">
            <a:extLst>
              <a:ext uri="{FF2B5EF4-FFF2-40B4-BE49-F238E27FC236}">
                <a16:creationId xmlns:a16="http://schemas.microsoft.com/office/drawing/2014/main" id="{2296E1A6-BE68-7D4F-8CE0-E883C9F57BD4}"/>
              </a:ext>
            </a:extLst>
          </p:cNvPr>
          <p:cNvSpPr txBox="1"/>
          <p:nvPr/>
        </p:nvSpPr>
        <p:spPr>
          <a:xfrm>
            <a:off x="516733" y="1720840"/>
            <a:ext cx="10767152" cy="4370427"/>
          </a:xfrm>
          <a:prstGeom prst="rect">
            <a:avLst/>
          </a:prstGeom>
          <a:noFill/>
        </p:spPr>
        <p:txBody>
          <a:bodyPr wrap="square" rtlCol="0">
            <a:spAutoFit/>
          </a:bodyPr>
          <a:lstStyle/>
          <a:p>
            <a:pPr algn="just"/>
            <a:r>
              <a:rPr lang="en" altLang="zh-CN" sz="2000" dirty="0"/>
              <a:t>The inverse linear-quadratic optimal control problem is a system identification problem whose aim is to recover the quadratic cost function and hence the closed-loop system matrices based on observations of optimal trajectories. In this paper, the</a:t>
            </a:r>
            <a:r>
              <a:rPr lang="zh-CN" altLang="en-US" sz="2000" dirty="0"/>
              <a:t> </a:t>
            </a:r>
            <a:r>
              <a:rPr lang="en" altLang="zh-CN" sz="2000" dirty="0"/>
              <a:t>discrete-time, finite-horizon case is considered, where the agents are also assumed to be indistinguishable. The latter means</a:t>
            </a:r>
            <a:r>
              <a:rPr lang="zh-CN" altLang="en-US" sz="2000" dirty="0"/>
              <a:t> </a:t>
            </a:r>
            <a:r>
              <a:rPr lang="en" altLang="zh-CN" sz="2000" dirty="0"/>
              <a:t>that the observations are in terms of </a:t>
            </a:r>
            <a:r>
              <a:rPr lang="en-US" altLang="zh-CN" sz="2000" dirty="0"/>
              <a:t>“</a:t>
            </a:r>
            <a:r>
              <a:rPr lang="en" altLang="zh-CN" sz="2000" dirty="0"/>
              <a:t>snap shots” of all agents at different time instants, but what is not known is which agent moved where“ for consecutive observations. This absence of linked optimal trajectories makes the problem challenging. We first show that this problem is globally identifiable. Then, for the case of noiseless observations, we show that the true cost matrix, and hence the closed-loop system matrices, can be recovered as the unique global optimal solution to a convex optimization problem. Next, for the case of noisy observations, we formulate an estimator as the unique global optimal solution to a modified convex optimization problem. Moreover, the statistical consistency of this estimator is shown. Finally, the performance of the</a:t>
            </a:r>
            <a:r>
              <a:rPr lang="zh-CN" altLang="en-US" sz="2000" dirty="0"/>
              <a:t> </a:t>
            </a:r>
            <a:r>
              <a:rPr lang="en" altLang="zh-CN" sz="2000" dirty="0"/>
              <a:t>proposed method is demonstrated by a number of numerical examples.</a:t>
            </a:r>
          </a:p>
        </p:txBody>
      </p:sp>
      <p:sp>
        <p:nvSpPr>
          <p:cNvPr id="3" name="文本框 2">
            <a:extLst>
              <a:ext uri="{FF2B5EF4-FFF2-40B4-BE49-F238E27FC236}">
                <a16:creationId xmlns:a16="http://schemas.microsoft.com/office/drawing/2014/main" id="{EE33D636-BFF3-1345-91AE-26A86541F7C6}"/>
              </a:ext>
            </a:extLst>
          </p:cNvPr>
          <p:cNvSpPr txBox="1"/>
          <p:nvPr/>
        </p:nvSpPr>
        <p:spPr>
          <a:xfrm>
            <a:off x="516733" y="1140643"/>
            <a:ext cx="800219" cy="461665"/>
          </a:xfrm>
          <a:prstGeom prst="rect">
            <a:avLst/>
          </a:prstGeom>
          <a:noFill/>
        </p:spPr>
        <p:txBody>
          <a:bodyPr wrap="none" rtlCol="0">
            <a:spAutoFit/>
          </a:bodyPr>
          <a:lstStyle/>
          <a:p>
            <a:r>
              <a:rPr kumimoji="1" lang="zh-CN" altLang="en-US" sz="2400" dirty="0"/>
              <a:t>例：</a:t>
            </a:r>
          </a:p>
        </p:txBody>
      </p:sp>
    </p:spTree>
    <p:extLst>
      <p:ext uri="{BB962C8B-B14F-4D97-AF65-F5344CB8AC3E}">
        <p14:creationId xmlns:p14="http://schemas.microsoft.com/office/powerpoint/2010/main" val="2178251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Abstract, Title &amp; Keywords</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8" name="文本框 7">
            <a:extLst>
              <a:ext uri="{FF2B5EF4-FFF2-40B4-BE49-F238E27FC236}">
                <a16:creationId xmlns:a16="http://schemas.microsoft.com/office/drawing/2014/main" id="{2296E1A6-BE68-7D4F-8CE0-E883C9F57BD4}"/>
              </a:ext>
            </a:extLst>
          </p:cNvPr>
          <p:cNvSpPr txBox="1"/>
          <p:nvPr/>
        </p:nvSpPr>
        <p:spPr>
          <a:xfrm>
            <a:off x="516733" y="1720840"/>
            <a:ext cx="10767152" cy="4370427"/>
          </a:xfrm>
          <a:prstGeom prst="rect">
            <a:avLst/>
          </a:prstGeom>
          <a:noFill/>
        </p:spPr>
        <p:txBody>
          <a:bodyPr wrap="square" rtlCol="0">
            <a:spAutoFit/>
          </a:bodyPr>
          <a:lstStyle/>
          <a:p>
            <a:pPr algn="just"/>
            <a:r>
              <a:rPr lang="en" altLang="zh-CN" sz="2000" dirty="0">
                <a:highlight>
                  <a:srgbClr val="FFFF00"/>
                </a:highlight>
              </a:rPr>
              <a:t>The inverse linear-quadratic optimal control problem is a system identification problem whose aim is to recover the quadratic cost function and hence the closed-loop system matrices based on observations of optimal trajectories. </a:t>
            </a:r>
            <a:r>
              <a:rPr lang="en" altLang="zh-CN" sz="2000" dirty="0">
                <a:solidFill>
                  <a:schemeClr val="bg1">
                    <a:lumMod val="75000"/>
                  </a:schemeClr>
                </a:solidFill>
              </a:rPr>
              <a:t>In this paper, the</a:t>
            </a:r>
            <a:r>
              <a:rPr lang="zh-CN" altLang="en-US" sz="2000" dirty="0">
                <a:solidFill>
                  <a:schemeClr val="bg1">
                    <a:lumMod val="75000"/>
                  </a:schemeClr>
                </a:solidFill>
              </a:rPr>
              <a:t> </a:t>
            </a:r>
            <a:r>
              <a:rPr lang="en" altLang="zh-CN" sz="2000" dirty="0">
                <a:solidFill>
                  <a:schemeClr val="bg1">
                    <a:lumMod val="75000"/>
                  </a:schemeClr>
                </a:solidFill>
              </a:rPr>
              <a:t>discrete-time, finite-horizon case is considered, where the agents are also assumed to be indistinguishable. The latter means</a:t>
            </a:r>
            <a:r>
              <a:rPr lang="zh-CN" altLang="en-US" sz="2000" dirty="0">
                <a:solidFill>
                  <a:schemeClr val="bg1">
                    <a:lumMod val="75000"/>
                  </a:schemeClr>
                </a:solidFill>
              </a:rPr>
              <a:t> </a:t>
            </a:r>
            <a:r>
              <a:rPr lang="en" altLang="zh-CN" sz="2000" dirty="0">
                <a:solidFill>
                  <a:schemeClr val="bg1">
                    <a:lumMod val="75000"/>
                  </a:schemeClr>
                </a:solidFill>
              </a:rPr>
              <a:t>that the observations are in terms of </a:t>
            </a:r>
            <a:r>
              <a:rPr lang="en-US" altLang="zh-CN" sz="2000" dirty="0">
                <a:solidFill>
                  <a:schemeClr val="bg1">
                    <a:lumMod val="75000"/>
                  </a:schemeClr>
                </a:solidFill>
              </a:rPr>
              <a:t>“</a:t>
            </a:r>
            <a:r>
              <a:rPr lang="en" altLang="zh-CN" sz="2000" dirty="0">
                <a:solidFill>
                  <a:schemeClr val="bg1">
                    <a:lumMod val="75000"/>
                  </a:schemeClr>
                </a:solidFill>
              </a:rPr>
              <a:t>snap shots” of all agents at different time instants, but what is not known is which agent moved where“ for consecutive observations. This absence of linked optimal trajectories makes the problem challenging. We first show that this problem is globally identifiable. Then, for the case of noiseless observations, we show that the true cost matrix, and hence the closed-loop system matrices, can be recovered as the unique global optimal solution to a convex optimization problem. Next, for the case of noisy observations, we formulate an estimator as the unique global optimal solution to a modified convex optimization problem. Moreover, the statistical consistency of this estimator is shown. Finally, the performance of the</a:t>
            </a:r>
            <a:r>
              <a:rPr lang="zh-CN" altLang="en-US" sz="2000" dirty="0">
                <a:solidFill>
                  <a:schemeClr val="bg1">
                    <a:lumMod val="75000"/>
                  </a:schemeClr>
                </a:solidFill>
              </a:rPr>
              <a:t> </a:t>
            </a:r>
            <a:r>
              <a:rPr lang="en" altLang="zh-CN" sz="2000" dirty="0">
                <a:solidFill>
                  <a:schemeClr val="bg1">
                    <a:lumMod val="75000"/>
                  </a:schemeClr>
                </a:solidFill>
              </a:rPr>
              <a:t>proposed method is demonstrated by a number of numerical examples.</a:t>
            </a:r>
          </a:p>
        </p:txBody>
      </p:sp>
      <p:sp>
        <p:nvSpPr>
          <p:cNvPr id="3" name="文本框 2">
            <a:extLst>
              <a:ext uri="{FF2B5EF4-FFF2-40B4-BE49-F238E27FC236}">
                <a16:creationId xmlns:a16="http://schemas.microsoft.com/office/drawing/2014/main" id="{EE33D636-BFF3-1345-91AE-26A86541F7C6}"/>
              </a:ext>
            </a:extLst>
          </p:cNvPr>
          <p:cNvSpPr txBox="1"/>
          <p:nvPr/>
        </p:nvSpPr>
        <p:spPr>
          <a:xfrm>
            <a:off x="516733" y="1140643"/>
            <a:ext cx="800219" cy="461665"/>
          </a:xfrm>
          <a:prstGeom prst="rect">
            <a:avLst/>
          </a:prstGeom>
          <a:noFill/>
        </p:spPr>
        <p:txBody>
          <a:bodyPr wrap="none" rtlCol="0">
            <a:spAutoFit/>
          </a:bodyPr>
          <a:lstStyle/>
          <a:p>
            <a:r>
              <a:rPr kumimoji="1" lang="zh-CN" altLang="en-US" sz="2400" dirty="0"/>
              <a:t>例：</a:t>
            </a:r>
          </a:p>
        </p:txBody>
      </p:sp>
      <p:sp>
        <p:nvSpPr>
          <p:cNvPr id="9" name="文本框 8">
            <a:extLst>
              <a:ext uri="{FF2B5EF4-FFF2-40B4-BE49-F238E27FC236}">
                <a16:creationId xmlns:a16="http://schemas.microsoft.com/office/drawing/2014/main" id="{2843DA24-E5E8-904C-8C19-1BD843B010B6}"/>
              </a:ext>
            </a:extLst>
          </p:cNvPr>
          <p:cNvSpPr txBox="1"/>
          <p:nvPr/>
        </p:nvSpPr>
        <p:spPr>
          <a:xfrm>
            <a:off x="3963533" y="1371475"/>
            <a:ext cx="4100803" cy="400110"/>
          </a:xfrm>
          <a:prstGeom prst="rect">
            <a:avLst/>
          </a:prstGeom>
          <a:solidFill>
            <a:schemeClr val="bg1"/>
          </a:solidFill>
          <a:ln w="25400">
            <a:solidFill>
              <a:schemeClr val="accent1"/>
            </a:solidFill>
          </a:ln>
        </p:spPr>
        <p:txBody>
          <a:bodyPr wrap="none" rtlCol="0">
            <a:spAutoFit/>
          </a:bodyPr>
          <a:lstStyle/>
          <a:p>
            <a:r>
              <a:rPr kumimoji="1" lang="en-US" altLang="zh-CN" sz="2000" b="1" dirty="0"/>
              <a:t>Introduce</a:t>
            </a:r>
            <a:r>
              <a:rPr kumimoji="1" lang="zh-CN" altLang="en-US" sz="2000" b="1" dirty="0"/>
              <a:t> </a:t>
            </a:r>
            <a:r>
              <a:rPr kumimoji="1" lang="en-US" altLang="zh-CN" sz="2000" b="1" dirty="0"/>
              <a:t>the topic and problem</a:t>
            </a:r>
          </a:p>
        </p:txBody>
      </p:sp>
    </p:spTree>
    <p:extLst>
      <p:ext uri="{BB962C8B-B14F-4D97-AF65-F5344CB8AC3E}">
        <p14:creationId xmlns:p14="http://schemas.microsoft.com/office/powerpoint/2010/main" val="3348318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论文主体部分的写法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9" name="矩形: 圆角 8">
            <a:extLst>
              <a:ext uri="{FF2B5EF4-FFF2-40B4-BE49-F238E27FC236}">
                <a16:creationId xmlns:a16="http://schemas.microsoft.com/office/drawing/2014/main" id="{8F74F224-48EC-462B-BF6E-875C52DAA32F}"/>
              </a:ext>
            </a:extLst>
          </p:cNvPr>
          <p:cNvSpPr/>
          <p:nvPr/>
        </p:nvSpPr>
        <p:spPr>
          <a:xfrm>
            <a:off x="196770" y="909357"/>
            <a:ext cx="11699325" cy="1585411"/>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1" name="平行四边形 10">
            <a:extLst>
              <a:ext uri="{FF2B5EF4-FFF2-40B4-BE49-F238E27FC236}">
                <a16:creationId xmlns:a16="http://schemas.microsoft.com/office/drawing/2014/main" id="{46DCB084-08AF-4AB1-B64F-F8BDCCAD3953}"/>
              </a:ext>
            </a:extLst>
          </p:cNvPr>
          <p:cNvSpPr/>
          <p:nvPr/>
        </p:nvSpPr>
        <p:spPr>
          <a:xfrm>
            <a:off x="316881" y="1029043"/>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right-quote-sign_36811">
            <a:extLst>
              <a:ext uri="{FF2B5EF4-FFF2-40B4-BE49-F238E27FC236}">
                <a16:creationId xmlns:a16="http://schemas.microsoft.com/office/drawing/2014/main" id="{BC2F6098-83BC-46CC-A0E4-6184CC43EC59}"/>
              </a:ext>
            </a:extLst>
          </p:cNvPr>
          <p:cNvSpPr>
            <a:spLocks noChangeAspect="1"/>
          </p:cNvSpPr>
          <p:nvPr/>
        </p:nvSpPr>
        <p:spPr bwMode="auto">
          <a:xfrm>
            <a:off x="11595967" y="2269615"/>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4" name="矩形 3">
            <a:extLst>
              <a:ext uri="{FF2B5EF4-FFF2-40B4-BE49-F238E27FC236}">
                <a16:creationId xmlns:a16="http://schemas.microsoft.com/office/drawing/2014/main" id="{4DB80E14-C9CB-ED43-A910-2F139E9461E7}"/>
              </a:ext>
            </a:extLst>
          </p:cNvPr>
          <p:cNvSpPr/>
          <p:nvPr/>
        </p:nvSpPr>
        <p:spPr>
          <a:xfrm>
            <a:off x="254660" y="1557794"/>
            <a:ext cx="3722295" cy="523220"/>
          </a:xfrm>
          <a:prstGeom prst="rect">
            <a:avLst/>
          </a:prstGeom>
        </p:spPr>
        <p:txBody>
          <a:bodyPr wrap="square">
            <a:spAutoFit/>
          </a:bodyPr>
          <a:lstStyle/>
          <a:p>
            <a:r>
              <a:rPr kumimoji="1" lang="en-US" altLang="zh-CN" sz="2800" b="1" dirty="0"/>
              <a:t>Problem</a:t>
            </a:r>
            <a:r>
              <a:rPr kumimoji="1" lang="zh-CN" altLang="en-US" sz="2800" b="1" dirty="0"/>
              <a:t> </a:t>
            </a:r>
            <a:r>
              <a:rPr kumimoji="1" lang="en-US" altLang="zh-CN" sz="2800" b="1" dirty="0"/>
              <a:t>formulation</a:t>
            </a:r>
            <a:endParaRPr kumimoji="1" lang="zh-CN" altLang="en-US" sz="2800" b="1" dirty="0"/>
          </a:p>
        </p:txBody>
      </p:sp>
      <p:sp>
        <p:nvSpPr>
          <p:cNvPr id="8" name="圆角矩形 7">
            <a:extLst>
              <a:ext uri="{FF2B5EF4-FFF2-40B4-BE49-F238E27FC236}">
                <a16:creationId xmlns:a16="http://schemas.microsoft.com/office/drawing/2014/main" id="{78E7B609-020B-CD45-BF0D-FCB7BFACCF0D}"/>
              </a:ext>
            </a:extLst>
          </p:cNvPr>
          <p:cNvSpPr/>
          <p:nvPr/>
        </p:nvSpPr>
        <p:spPr>
          <a:xfrm>
            <a:off x="295906" y="1448223"/>
            <a:ext cx="3577600"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右箭头 9">
            <a:extLst>
              <a:ext uri="{FF2B5EF4-FFF2-40B4-BE49-F238E27FC236}">
                <a16:creationId xmlns:a16="http://schemas.microsoft.com/office/drawing/2014/main" id="{0C25EEE7-5F67-594D-B5D8-8550D12D5BCC}"/>
              </a:ext>
            </a:extLst>
          </p:cNvPr>
          <p:cNvSpPr/>
          <p:nvPr/>
        </p:nvSpPr>
        <p:spPr>
          <a:xfrm>
            <a:off x="3976955" y="1458437"/>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右箭头 15">
            <a:extLst>
              <a:ext uri="{FF2B5EF4-FFF2-40B4-BE49-F238E27FC236}">
                <a16:creationId xmlns:a16="http://schemas.microsoft.com/office/drawing/2014/main" id="{FCA05DF1-05E7-5345-A87D-21D28FA50FD9}"/>
              </a:ext>
            </a:extLst>
          </p:cNvPr>
          <p:cNvSpPr/>
          <p:nvPr/>
        </p:nvSpPr>
        <p:spPr>
          <a:xfrm>
            <a:off x="7175204" y="1458437"/>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a:extLst>
              <a:ext uri="{FF2B5EF4-FFF2-40B4-BE49-F238E27FC236}">
                <a16:creationId xmlns:a16="http://schemas.microsoft.com/office/drawing/2014/main" id="{036DA2CE-A125-BF43-BD0A-87F965B76284}"/>
              </a:ext>
            </a:extLst>
          </p:cNvPr>
          <p:cNvSpPr/>
          <p:nvPr/>
        </p:nvSpPr>
        <p:spPr>
          <a:xfrm>
            <a:off x="4791763" y="1557794"/>
            <a:ext cx="2319143" cy="523220"/>
          </a:xfrm>
          <a:prstGeom prst="rect">
            <a:avLst/>
          </a:prstGeom>
        </p:spPr>
        <p:txBody>
          <a:bodyPr wrap="square">
            <a:spAutoFit/>
          </a:bodyPr>
          <a:lstStyle/>
          <a:p>
            <a:r>
              <a:rPr kumimoji="1" lang="en-US" altLang="zh-CN" sz="2800" b="1" dirty="0"/>
              <a:t>Main</a:t>
            </a:r>
            <a:r>
              <a:rPr kumimoji="1" lang="zh-CN" altLang="en-US" sz="2800" b="1" dirty="0"/>
              <a:t> </a:t>
            </a:r>
            <a:r>
              <a:rPr kumimoji="1" lang="en-US" altLang="zh-CN" sz="2800" b="1" dirty="0"/>
              <a:t>Result</a:t>
            </a:r>
            <a:endParaRPr kumimoji="1" lang="zh-CN" altLang="en-US" sz="2800" b="1" dirty="0"/>
          </a:p>
        </p:txBody>
      </p:sp>
      <p:sp>
        <p:nvSpPr>
          <p:cNvPr id="20" name="圆角矩形 19">
            <a:extLst>
              <a:ext uri="{FF2B5EF4-FFF2-40B4-BE49-F238E27FC236}">
                <a16:creationId xmlns:a16="http://schemas.microsoft.com/office/drawing/2014/main" id="{24E42E1D-0385-A348-88E5-5EF3A35DD995}"/>
              </a:ext>
            </a:extLst>
          </p:cNvPr>
          <p:cNvSpPr/>
          <p:nvPr/>
        </p:nvSpPr>
        <p:spPr>
          <a:xfrm>
            <a:off x="4700260" y="1448221"/>
            <a:ext cx="2348716"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7CC5B789-F2F0-FC4C-8B2C-4134994ECCBB}"/>
              </a:ext>
            </a:extLst>
          </p:cNvPr>
          <p:cNvSpPr/>
          <p:nvPr/>
        </p:nvSpPr>
        <p:spPr>
          <a:xfrm>
            <a:off x="8000274" y="1568010"/>
            <a:ext cx="3712853" cy="523220"/>
          </a:xfrm>
          <a:prstGeom prst="rect">
            <a:avLst/>
          </a:prstGeom>
        </p:spPr>
        <p:txBody>
          <a:bodyPr wrap="square">
            <a:spAutoFit/>
          </a:bodyPr>
          <a:lstStyle/>
          <a:p>
            <a:r>
              <a:rPr kumimoji="1" lang="en-US" altLang="zh-CN" sz="2800" b="1" dirty="0"/>
              <a:t>Numerical</a:t>
            </a:r>
            <a:r>
              <a:rPr kumimoji="1" lang="zh-CN" altLang="en-US" sz="2800" b="1" dirty="0"/>
              <a:t> </a:t>
            </a:r>
            <a:r>
              <a:rPr kumimoji="1" lang="en-US" altLang="zh-CN" sz="2800" b="1" dirty="0"/>
              <a:t>Examples</a:t>
            </a:r>
            <a:endParaRPr kumimoji="1" lang="zh-CN" altLang="en-US" sz="2800" b="1" dirty="0"/>
          </a:p>
        </p:txBody>
      </p:sp>
      <p:sp>
        <p:nvSpPr>
          <p:cNvPr id="26" name="圆角矩形 25">
            <a:extLst>
              <a:ext uri="{FF2B5EF4-FFF2-40B4-BE49-F238E27FC236}">
                <a16:creationId xmlns:a16="http://schemas.microsoft.com/office/drawing/2014/main" id="{B89B1D44-3B1D-2949-9025-1CF1362062FD}"/>
              </a:ext>
            </a:extLst>
          </p:cNvPr>
          <p:cNvSpPr/>
          <p:nvPr/>
        </p:nvSpPr>
        <p:spPr>
          <a:xfrm>
            <a:off x="7920346" y="1458437"/>
            <a:ext cx="3743398"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41061018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Abstract, Title &amp; Keywords</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8" name="文本框 7">
            <a:extLst>
              <a:ext uri="{FF2B5EF4-FFF2-40B4-BE49-F238E27FC236}">
                <a16:creationId xmlns:a16="http://schemas.microsoft.com/office/drawing/2014/main" id="{2296E1A6-BE68-7D4F-8CE0-E883C9F57BD4}"/>
              </a:ext>
            </a:extLst>
          </p:cNvPr>
          <p:cNvSpPr txBox="1"/>
          <p:nvPr/>
        </p:nvSpPr>
        <p:spPr>
          <a:xfrm>
            <a:off x="516733" y="1720840"/>
            <a:ext cx="10767152" cy="4370427"/>
          </a:xfrm>
          <a:prstGeom prst="rect">
            <a:avLst/>
          </a:prstGeom>
          <a:noFill/>
        </p:spPr>
        <p:txBody>
          <a:bodyPr wrap="square" rtlCol="0">
            <a:spAutoFit/>
          </a:bodyPr>
          <a:lstStyle/>
          <a:p>
            <a:pPr algn="just"/>
            <a:r>
              <a:rPr lang="en" altLang="zh-CN" sz="2000" dirty="0">
                <a:solidFill>
                  <a:schemeClr val="bg1">
                    <a:lumMod val="75000"/>
                  </a:schemeClr>
                </a:solidFill>
              </a:rPr>
              <a:t>The inverse linear-quadratic optimal control problem is a system identification problem whose aim is to recover the quadratic cost function and hence the closed-loop system matrices based on observations of optimal trajectories. </a:t>
            </a:r>
            <a:r>
              <a:rPr lang="en" altLang="zh-CN" sz="2000" dirty="0">
                <a:highlight>
                  <a:srgbClr val="FFFF00"/>
                </a:highlight>
              </a:rPr>
              <a:t>In this paper, the</a:t>
            </a:r>
            <a:r>
              <a:rPr lang="zh-CN" altLang="en-US" sz="2000" dirty="0">
                <a:highlight>
                  <a:srgbClr val="FFFF00"/>
                </a:highlight>
              </a:rPr>
              <a:t> </a:t>
            </a:r>
            <a:r>
              <a:rPr lang="en" altLang="zh-CN" sz="2000" dirty="0">
                <a:highlight>
                  <a:srgbClr val="FFFF00"/>
                </a:highlight>
              </a:rPr>
              <a:t>discrete-time, finite-horizon case is considered, where the agents are also assumed to be indistinguishable. The latter means</a:t>
            </a:r>
            <a:r>
              <a:rPr lang="zh-CN" altLang="en-US" sz="2000" dirty="0">
                <a:highlight>
                  <a:srgbClr val="FFFF00"/>
                </a:highlight>
              </a:rPr>
              <a:t> </a:t>
            </a:r>
            <a:r>
              <a:rPr lang="en" altLang="zh-CN" sz="2000" dirty="0">
                <a:highlight>
                  <a:srgbClr val="FFFF00"/>
                </a:highlight>
              </a:rPr>
              <a:t>that the observations are in terms of </a:t>
            </a:r>
            <a:r>
              <a:rPr lang="en-US" altLang="zh-CN" sz="2000" dirty="0">
                <a:highlight>
                  <a:srgbClr val="FFFF00"/>
                </a:highlight>
              </a:rPr>
              <a:t>“</a:t>
            </a:r>
            <a:r>
              <a:rPr lang="en" altLang="zh-CN" sz="2000" dirty="0">
                <a:highlight>
                  <a:srgbClr val="FFFF00"/>
                </a:highlight>
              </a:rPr>
              <a:t>snap shots” of all agents at different time instants, but what is not known is which agent moved where“ for consecutive observations. This absence of linked optimal trajectories makes the problem challenging.</a:t>
            </a:r>
            <a:r>
              <a:rPr lang="en" altLang="zh-CN" sz="2000" dirty="0"/>
              <a:t> </a:t>
            </a:r>
            <a:r>
              <a:rPr lang="en" altLang="zh-CN" sz="2000" dirty="0">
                <a:solidFill>
                  <a:schemeClr val="bg1">
                    <a:lumMod val="75000"/>
                  </a:schemeClr>
                </a:solidFill>
              </a:rPr>
              <a:t>We first show that this problem is globally identifiable. Then, for the case of noiseless observations, we show that the true cost matrix, and hence the closed-loop system matrices, can be recovered as the unique global optimal solution to a convex optimization problem. Next, for the case of noisy observations, we formulate an estimator as the unique global optimal solution to a modified convex optimization problem. Moreover, the statistical consistency of this estimator is shown. Finally, the performance of the</a:t>
            </a:r>
            <a:r>
              <a:rPr lang="zh-CN" altLang="en-US" sz="2000" dirty="0">
                <a:solidFill>
                  <a:schemeClr val="bg1">
                    <a:lumMod val="75000"/>
                  </a:schemeClr>
                </a:solidFill>
              </a:rPr>
              <a:t> </a:t>
            </a:r>
            <a:r>
              <a:rPr lang="en" altLang="zh-CN" sz="2000" dirty="0">
                <a:solidFill>
                  <a:schemeClr val="bg1">
                    <a:lumMod val="75000"/>
                  </a:schemeClr>
                </a:solidFill>
              </a:rPr>
              <a:t>proposed method is demonstrated by a number of numerical examples.</a:t>
            </a:r>
          </a:p>
        </p:txBody>
      </p:sp>
      <p:sp>
        <p:nvSpPr>
          <p:cNvPr id="3" name="文本框 2">
            <a:extLst>
              <a:ext uri="{FF2B5EF4-FFF2-40B4-BE49-F238E27FC236}">
                <a16:creationId xmlns:a16="http://schemas.microsoft.com/office/drawing/2014/main" id="{EE33D636-BFF3-1345-91AE-26A86541F7C6}"/>
              </a:ext>
            </a:extLst>
          </p:cNvPr>
          <p:cNvSpPr txBox="1"/>
          <p:nvPr/>
        </p:nvSpPr>
        <p:spPr>
          <a:xfrm>
            <a:off x="516733" y="1140643"/>
            <a:ext cx="800219" cy="461665"/>
          </a:xfrm>
          <a:prstGeom prst="rect">
            <a:avLst/>
          </a:prstGeom>
          <a:noFill/>
        </p:spPr>
        <p:txBody>
          <a:bodyPr wrap="none" rtlCol="0">
            <a:spAutoFit/>
          </a:bodyPr>
          <a:lstStyle/>
          <a:p>
            <a:r>
              <a:rPr kumimoji="1" lang="zh-CN" altLang="en-US" sz="2400" dirty="0"/>
              <a:t>例：</a:t>
            </a:r>
          </a:p>
        </p:txBody>
      </p:sp>
      <p:sp>
        <p:nvSpPr>
          <p:cNvPr id="9" name="文本框 8">
            <a:extLst>
              <a:ext uri="{FF2B5EF4-FFF2-40B4-BE49-F238E27FC236}">
                <a16:creationId xmlns:a16="http://schemas.microsoft.com/office/drawing/2014/main" id="{2843DA24-E5E8-904C-8C19-1BD843B010B6}"/>
              </a:ext>
            </a:extLst>
          </p:cNvPr>
          <p:cNvSpPr txBox="1"/>
          <p:nvPr/>
        </p:nvSpPr>
        <p:spPr>
          <a:xfrm>
            <a:off x="3307933" y="2106765"/>
            <a:ext cx="2592376" cy="400110"/>
          </a:xfrm>
          <a:prstGeom prst="rect">
            <a:avLst/>
          </a:prstGeom>
          <a:solidFill>
            <a:schemeClr val="bg1"/>
          </a:solidFill>
          <a:ln w="25400">
            <a:solidFill>
              <a:schemeClr val="accent1"/>
            </a:solidFill>
          </a:ln>
        </p:spPr>
        <p:txBody>
          <a:bodyPr wrap="none" rtlCol="0">
            <a:spAutoFit/>
          </a:bodyPr>
          <a:lstStyle/>
          <a:p>
            <a:r>
              <a:rPr kumimoji="1" lang="en-US" altLang="zh-CN" sz="2000" b="1" dirty="0"/>
              <a:t>Aim and challenges</a:t>
            </a:r>
          </a:p>
        </p:txBody>
      </p:sp>
    </p:spTree>
    <p:extLst>
      <p:ext uri="{BB962C8B-B14F-4D97-AF65-F5344CB8AC3E}">
        <p14:creationId xmlns:p14="http://schemas.microsoft.com/office/powerpoint/2010/main" val="4637617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en-US" altLang="zh-CN" dirty="0"/>
              <a:t>Abstract, Title &amp; Keywords</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8" name="文本框 7">
            <a:extLst>
              <a:ext uri="{FF2B5EF4-FFF2-40B4-BE49-F238E27FC236}">
                <a16:creationId xmlns:a16="http://schemas.microsoft.com/office/drawing/2014/main" id="{2296E1A6-BE68-7D4F-8CE0-E883C9F57BD4}"/>
              </a:ext>
            </a:extLst>
          </p:cNvPr>
          <p:cNvSpPr txBox="1"/>
          <p:nvPr/>
        </p:nvSpPr>
        <p:spPr>
          <a:xfrm>
            <a:off x="516733" y="1720840"/>
            <a:ext cx="10767152" cy="4370427"/>
          </a:xfrm>
          <a:prstGeom prst="rect">
            <a:avLst/>
          </a:prstGeom>
          <a:noFill/>
        </p:spPr>
        <p:txBody>
          <a:bodyPr wrap="square" rtlCol="0">
            <a:spAutoFit/>
          </a:bodyPr>
          <a:lstStyle/>
          <a:p>
            <a:pPr algn="just"/>
            <a:r>
              <a:rPr lang="en" altLang="zh-CN" sz="2000" dirty="0">
                <a:solidFill>
                  <a:schemeClr val="bg1">
                    <a:lumMod val="75000"/>
                  </a:schemeClr>
                </a:solidFill>
              </a:rPr>
              <a:t>The inverse linear-quadratic optimal control problem is a system identification problem whose aim is to recover the quadratic cost function and hence the closed-loop system matrices based on observations of optimal trajectories. In this paper, the</a:t>
            </a:r>
            <a:r>
              <a:rPr lang="zh-CN" altLang="en-US" sz="2000" dirty="0">
                <a:solidFill>
                  <a:schemeClr val="bg1">
                    <a:lumMod val="75000"/>
                  </a:schemeClr>
                </a:solidFill>
              </a:rPr>
              <a:t> </a:t>
            </a:r>
            <a:r>
              <a:rPr lang="en" altLang="zh-CN" sz="2000" dirty="0">
                <a:solidFill>
                  <a:schemeClr val="bg1">
                    <a:lumMod val="75000"/>
                  </a:schemeClr>
                </a:solidFill>
              </a:rPr>
              <a:t>discrete-time, finite-horizon case is considered, where the agents are also assumed to be indistinguishable. The latter means</a:t>
            </a:r>
            <a:r>
              <a:rPr lang="zh-CN" altLang="en-US" sz="2000" dirty="0">
                <a:solidFill>
                  <a:schemeClr val="bg1">
                    <a:lumMod val="75000"/>
                  </a:schemeClr>
                </a:solidFill>
              </a:rPr>
              <a:t> </a:t>
            </a:r>
            <a:r>
              <a:rPr lang="en" altLang="zh-CN" sz="2000" dirty="0">
                <a:solidFill>
                  <a:schemeClr val="bg1">
                    <a:lumMod val="75000"/>
                  </a:schemeClr>
                </a:solidFill>
              </a:rPr>
              <a:t>that the observations are in terms of </a:t>
            </a:r>
            <a:r>
              <a:rPr lang="en-US" altLang="zh-CN" sz="2000" dirty="0">
                <a:solidFill>
                  <a:schemeClr val="bg1">
                    <a:lumMod val="75000"/>
                  </a:schemeClr>
                </a:solidFill>
              </a:rPr>
              <a:t>“</a:t>
            </a:r>
            <a:r>
              <a:rPr lang="en" altLang="zh-CN" sz="2000" dirty="0">
                <a:solidFill>
                  <a:schemeClr val="bg1">
                    <a:lumMod val="75000"/>
                  </a:schemeClr>
                </a:solidFill>
              </a:rPr>
              <a:t>snap shots” of all agents at different time instants, but what is not known is which agent moved where“ for consecutive observations. This absence of linked optimal trajectories makes the problem challenging. </a:t>
            </a:r>
            <a:r>
              <a:rPr lang="en" altLang="zh-CN" sz="2000" dirty="0">
                <a:highlight>
                  <a:srgbClr val="FFFF00"/>
                </a:highlight>
              </a:rPr>
              <a:t>We first show that this problem is globally identifiable. Then, for the case of noiseless observations, we show that the true cost matrix, and hence the closed-loop system matrices, can be recovered as the unique global optimal solution to a convex optimization problem. Next, for the case of noisy observations, we formulate an estimator as the unique global optimal solution to a modified convex optimization problem. Moreover, the statistical consistency of this estimator is shown. Finally, the performance of the</a:t>
            </a:r>
            <a:r>
              <a:rPr lang="zh-CN" altLang="en-US" sz="2000" dirty="0">
                <a:highlight>
                  <a:srgbClr val="FFFF00"/>
                </a:highlight>
              </a:rPr>
              <a:t> </a:t>
            </a:r>
            <a:r>
              <a:rPr lang="en" altLang="zh-CN" sz="2000" dirty="0">
                <a:highlight>
                  <a:srgbClr val="FFFF00"/>
                </a:highlight>
              </a:rPr>
              <a:t>proposed method is demonstrated by a number of numerical examples.</a:t>
            </a:r>
          </a:p>
        </p:txBody>
      </p:sp>
      <p:sp>
        <p:nvSpPr>
          <p:cNvPr id="3" name="文本框 2">
            <a:extLst>
              <a:ext uri="{FF2B5EF4-FFF2-40B4-BE49-F238E27FC236}">
                <a16:creationId xmlns:a16="http://schemas.microsoft.com/office/drawing/2014/main" id="{EE33D636-BFF3-1345-91AE-26A86541F7C6}"/>
              </a:ext>
            </a:extLst>
          </p:cNvPr>
          <p:cNvSpPr txBox="1"/>
          <p:nvPr/>
        </p:nvSpPr>
        <p:spPr>
          <a:xfrm>
            <a:off x="516733" y="1140643"/>
            <a:ext cx="800219" cy="461665"/>
          </a:xfrm>
          <a:prstGeom prst="rect">
            <a:avLst/>
          </a:prstGeom>
          <a:noFill/>
        </p:spPr>
        <p:txBody>
          <a:bodyPr wrap="none" rtlCol="0">
            <a:spAutoFit/>
          </a:bodyPr>
          <a:lstStyle/>
          <a:p>
            <a:r>
              <a:rPr kumimoji="1" lang="zh-CN" altLang="en-US" sz="2400" dirty="0"/>
              <a:t>例：</a:t>
            </a:r>
          </a:p>
        </p:txBody>
      </p:sp>
      <p:sp>
        <p:nvSpPr>
          <p:cNvPr id="9" name="文本框 8">
            <a:extLst>
              <a:ext uri="{FF2B5EF4-FFF2-40B4-BE49-F238E27FC236}">
                <a16:creationId xmlns:a16="http://schemas.microsoft.com/office/drawing/2014/main" id="{2843DA24-E5E8-904C-8C19-1BD843B010B6}"/>
              </a:ext>
            </a:extLst>
          </p:cNvPr>
          <p:cNvSpPr txBox="1"/>
          <p:nvPr/>
        </p:nvSpPr>
        <p:spPr>
          <a:xfrm>
            <a:off x="7653695" y="3228945"/>
            <a:ext cx="1566454" cy="400110"/>
          </a:xfrm>
          <a:prstGeom prst="rect">
            <a:avLst/>
          </a:prstGeom>
          <a:solidFill>
            <a:schemeClr val="bg1"/>
          </a:solidFill>
          <a:ln w="25400">
            <a:solidFill>
              <a:schemeClr val="accent1"/>
            </a:solidFill>
          </a:ln>
        </p:spPr>
        <p:txBody>
          <a:bodyPr wrap="none" rtlCol="0">
            <a:spAutoFit/>
          </a:bodyPr>
          <a:lstStyle/>
          <a:p>
            <a:r>
              <a:rPr kumimoji="1" lang="en-US" altLang="zh-CN" sz="2000" b="1" dirty="0"/>
              <a:t>Key results</a:t>
            </a:r>
          </a:p>
        </p:txBody>
      </p:sp>
    </p:spTree>
    <p:extLst>
      <p:ext uri="{BB962C8B-B14F-4D97-AF65-F5344CB8AC3E}">
        <p14:creationId xmlns:p14="http://schemas.microsoft.com/office/powerpoint/2010/main" val="1997789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占位符 12">
            <a:extLst>
              <a:ext uri="{FF2B5EF4-FFF2-40B4-BE49-F238E27FC236}">
                <a16:creationId xmlns:a16="http://schemas.microsoft.com/office/drawing/2014/main" id="{F9C5D1A1-6034-44EA-B2E2-0F02EF578E95}"/>
              </a:ext>
            </a:extLst>
          </p:cNvPr>
          <p:cNvSpPr>
            <a:spLocks noGrp="1"/>
          </p:cNvSpPr>
          <p:nvPr>
            <p:ph type="body" sz="quarter" idx="11"/>
          </p:nvPr>
        </p:nvSpPr>
        <p:spPr/>
        <p:txBody>
          <a:bodyPr/>
          <a:lstStyle/>
          <a:p>
            <a:r>
              <a:rPr lang="zh-CN" altLang="en-US" spc="600" dirty="0"/>
              <a:t>感谢聆听</a:t>
            </a:r>
          </a:p>
        </p:txBody>
      </p:sp>
    </p:spTree>
    <p:extLst>
      <p:ext uri="{BB962C8B-B14F-4D97-AF65-F5344CB8AC3E}">
        <p14:creationId xmlns:p14="http://schemas.microsoft.com/office/powerpoint/2010/main" val="3187114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论文主体部分的写法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9" name="矩形: 圆角 8">
            <a:extLst>
              <a:ext uri="{FF2B5EF4-FFF2-40B4-BE49-F238E27FC236}">
                <a16:creationId xmlns:a16="http://schemas.microsoft.com/office/drawing/2014/main" id="{8F74F224-48EC-462B-BF6E-875C52DAA32F}"/>
              </a:ext>
            </a:extLst>
          </p:cNvPr>
          <p:cNvSpPr/>
          <p:nvPr/>
        </p:nvSpPr>
        <p:spPr>
          <a:xfrm>
            <a:off x="196770" y="909357"/>
            <a:ext cx="11699325" cy="1585411"/>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1" name="平行四边形 10">
            <a:extLst>
              <a:ext uri="{FF2B5EF4-FFF2-40B4-BE49-F238E27FC236}">
                <a16:creationId xmlns:a16="http://schemas.microsoft.com/office/drawing/2014/main" id="{46DCB084-08AF-4AB1-B64F-F8BDCCAD3953}"/>
              </a:ext>
            </a:extLst>
          </p:cNvPr>
          <p:cNvSpPr/>
          <p:nvPr/>
        </p:nvSpPr>
        <p:spPr>
          <a:xfrm>
            <a:off x="316881" y="1029043"/>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right-quote-sign_36811">
            <a:extLst>
              <a:ext uri="{FF2B5EF4-FFF2-40B4-BE49-F238E27FC236}">
                <a16:creationId xmlns:a16="http://schemas.microsoft.com/office/drawing/2014/main" id="{BC2F6098-83BC-46CC-A0E4-6184CC43EC59}"/>
              </a:ext>
            </a:extLst>
          </p:cNvPr>
          <p:cNvSpPr>
            <a:spLocks noChangeAspect="1"/>
          </p:cNvSpPr>
          <p:nvPr/>
        </p:nvSpPr>
        <p:spPr bwMode="auto">
          <a:xfrm>
            <a:off x="11595967" y="2269615"/>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4" name="矩形 3">
            <a:extLst>
              <a:ext uri="{FF2B5EF4-FFF2-40B4-BE49-F238E27FC236}">
                <a16:creationId xmlns:a16="http://schemas.microsoft.com/office/drawing/2014/main" id="{4DB80E14-C9CB-ED43-A910-2F139E9461E7}"/>
              </a:ext>
            </a:extLst>
          </p:cNvPr>
          <p:cNvSpPr/>
          <p:nvPr/>
        </p:nvSpPr>
        <p:spPr>
          <a:xfrm>
            <a:off x="254660" y="1557794"/>
            <a:ext cx="3722295" cy="523220"/>
          </a:xfrm>
          <a:prstGeom prst="rect">
            <a:avLst/>
          </a:prstGeom>
        </p:spPr>
        <p:txBody>
          <a:bodyPr wrap="square">
            <a:spAutoFit/>
          </a:bodyPr>
          <a:lstStyle/>
          <a:p>
            <a:r>
              <a:rPr kumimoji="1" lang="en-US" altLang="zh-CN" sz="2800" b="1" dirty="0">
                <a:solidFill>
                  <a:srgbClr val="C00000"/>
                </a:solidFill>
              </a:rPr>
              <a:t>Problem</a:t>
            </a:r>
            <a:r>
              <a:rPr kumimoji="1" lang="zh-CN" altLang="en-US" sz="2800" b="1" dirty="0">
                <a:solidFill>
                  <a:srgbClr val="C00000"/>
                </a:solidFill>
              </a:rPr>
              <a:t> </a:t>
            </a:r>
            <a:r>
              <a:rPr kumimoji="1" lang="en-US" altLang="zh-CN" sz="2800" b="1" dirty="0">
                <a:solidFill>
                  <a:srgbClr val="C00000"/>
                </a:solidFill>
              </a:rPr>
              <a:t>formulation</a:t>
            </a:r>
            <a:endParaRPr kumimoji="1" lang="zh-CN" altLang="en-US" sz="2800" b="1" dirty="0">
              <a:solidFill>
                <a:srgbClr val="C00000"/>
              </a:solidFill>
            </a:endParaRPr>
          </a:p>
        </p:txBody>
      </p:sp>
      <p:sp>
        <p:nvSpPr>
          <p:cNvPr id="8" name="圆角矩形 7">
            <a:extLst>
              <a:ext uri="{FF2B5EF4-FFF2-40B4-BE49-F238E27FC236}">
                <a16:creationId xmlns:a16="http://schemas.microsoft.com/office/drawing/2014/main" id="{78E7B609-020B-CD45-BF0D-FCB7BFACCF0D}"/>
              </a:ext>
            </a:extLst>
          </p:cNvPr>
          <p:cNvSpPr/>
          <p:nvPr/>
        </p:nvSpPr>
        <p:spPr>
          <a:xfrm>
            <a:off x="295906" y="1448223"/>
            <a:ext cx="3577600"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右箭头 9">
            <a:extLst>
              <a:ext uri="{FF2B5EF4-FFF2-40B4-BE49-F238E27FC236}">
                <a16:creationId xmlns:a16="http://schemas.microsoft.com/office/drawing/2014/main" id="{0C25EEE7-5F67-594D-B5D8-8550D12D5BCC}"/>
              </a:ext>
            </a:extLst>
          </p:cNvPr>
          <p:cNvSpPr/>
          <p:nvPr/>
        </p:nvSpPr>
        <p:spPr>
          <a:xfrm>
            <a:off x="3976955" y="1458437"/>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右箭头 15">
            <a:extLst>
              <a:ext uri="{FF2B5EF4-FFF2-40B4-BE49-F238E27FC236}">
                <a16:creationId xmlns:a16="http://schemas.microsoft.com/office/drawing/2014/main" id="{FCA05DF1-05E7-5345-A87D-21D28FA50FD9}"/>
              </a:ext>
            </a:extLst>
          </p:cNvPr>
          <p:cNvSpPr/>
          <p:nvPr/>
        </p:nvSpPr>
        <p:spPr>
          <a:xfrm>
            <a:off x="7175204" y="1458437"/>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a:extLst>
              <a:ext uri="{FF2B5EF4-FFF2-40B4-BE49-F238E27FC236}">
                <a16:creationId xmlns:a16="http://schemas.microsoft.com/office/drawing/2014/main" id="{036DA2CE-A125-BF43-BD0A-87F965B76284}"/>
              </a:ext>
            </a:extLst>
          </p:cNvPr>
          <p:cNvSpPr/>
          <p:nvPr/>
        </p:nvSpPr>
        <p:spPr>
          <a:xfrm>
            <a:off x="4791763" y="1557794"/>
            <a:ext cx="2319143" cy="523220"/>
          </a:xfrm>
          <a:prstGeom prst="rect">
            <a:avLst/>
          </a:prstGeom>
        </p:spPr>
        <p:txBody>
          <a:bodyPr wrap="square">
            <a:spAutoFit/>
          </a:bodyPr>
          <a:lstStyle/>
          <a:p>
            <a:r>
              <a:rPr kumimoji="1" lang="en-US" altLang="zh-CN" sz="2800" b="1" dirty="0"/>
              <a:t>Main</a:t>
            </a:r>
            <a:r>
              <a:rPr kumimoji="1" lang="zh-CN" altLang="en-US" sz="2800" b="1" dirty="0"/>
              <a:t> </a:t>
            </a:r>
            <a:r>
              <a:rPr kumimoji="1" lang="en-US" altLang="zh-CN" sz="2800" b="1" dirty="0"/>
              <a:t>Result</a:t>
            </a:r>
            <a:endParaRPr kumimoji="1" lang="zh-CN" altLang="en-US" sz="2800" b="1" dirty="0"/>
          </a:p>
        </p:txBody>
      </p:sp>
      <p:sp>
        <p:nvSpPr>
          <p:cNvPr id="20" name="圆角矩形 19">
            <a:extLst>
              <a:ext uri="{FF2B5EF4-FFF2-40B4-BE49-F238E27FC236}">
                <a16:creationId xmlns:a16="http://schemas.microsoft.com/office/drawing/2014/main" id="{24E42E1D-0385-A348-88E5-5EF3A35DD995}"/>
              </a:ext>
            </a:extLst>
          </p:cNvPr>
          <p:cNvSpPr/>
          <p:nvPr/>
        </p:nvSpPr>
        <p:spPr>
          <a:xfrm>
            <a:off x="4700260" y="1448221"/>
            <a:ext cx="2348716"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7CC5B789-F2F0-FC4C-8B2C-4134994ECCBB}"/>
              </a:ext>
            </a:extLst>
          </p:cNvPr>
          <p:cNvSpPr/>
          <p:nvPr/>
        </p:nvSpPr>
        <p:spPr>
          <a:xfrm>
            <a:off x="8000274" y="1568010"/>
            <a:ext cx="3712853" cy="523220"/>
          </a:xfrm>
          <a:prstGeom prst="rect">
            <a:avLst/>
          </a:prstGeom>
        </p:spPr>
        <p:txBody>
          <a:bodyPr wrap="square">
            <a:spAutoFit/>
          </a:bodyPr>
          <a:lstStyle/>
          <a:p>
            <a:r>
              <a:rPr kumimoji="1" lang="en-US" altLang="zh-CN" sz="2800" b="1" dirty="0"/>
              <a:t>Numerical</a:t>
            </a:r>
            <a:r>
              <a:rPr kumimoji="1" lang="zh-CN" altLang="en-US" sz="2800" b="1" dirty="0"/>
              <a:t> </a:t>
            </a:r>
            <a:r>
              <a:rPr kumimoji="1" lang="en-US" altLang="zh-CN" sz="2800" b="1" dirty="0"/>
              <a:t>Examples</a:t>
            </a:r>
            <a:endParaRPr kumimoji="1" lang="zh-CN" altLang="en-US" sz="2800" b="1" dirty="0"/>
          </a:p>
        </p:txBody>
      </p:sp>
      <p:sp>
        <p:nvSpPr>
          <p:cNvPr id="26" name="圆角矩形 25">
            <a:extLst>
              <a:ext uri="{FF2B5EF4-FFF2-40B4-BE49-F238E27FC236}">
                <a16:creationId xmlns:a16="http://schemas.microsoft.com/office/drawing/2014/main" id="{B89B1D44-3B1D-2949-9025-1CF1362062FD}"/>
              </a:ext>
            </a:extLst>
          </p:cNvPr>
          <p:cNvSpPr/>
          <p:nvPr/>
        </p:nvSpPr>
        <p:spPr>
          <a:xfrm>
            <a:off x="7920346" y="1458437"/>
            <a:ext cx="3743398"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a:extLst>
              <a:ext uri="{FF2B5EF4-FFF2-40B4-BE49-F238E27FC236}">
                <a16:creationId xmlns:a16="http://schemas.microsoft.com/office/drawing/2014/main" id="{859EF9A1-A027-0144-BF6B-65A608336370}"/>
              </a:ext>
            </a:extLst>
          </p:cNvPr>
          <p:cNvSpPr txBox="1"/>
          <p:nvPr/>
        </p:nvSpPr>
        <p:spPr>
          <a:xfrm>
            <a:off x="1780680" y="2956194"/>
            <a:ext cx="8449749" cy="523220"/>
          </a:xfrm>
          <a:prstGeom prst="rect">
            <a:avLst/>
          </a:prstGeom>
          <a:noFill/>
        </p:spPr>
        <p:txBody>
          <a:bodyPr wrap="none" rtlCol="0">
            <a:spAutoFit/>
          </a:bodyPr>
          <a:lstStyle/>
          <a:p>
            <a:r>
              <a:rPr kumimoji="1" lang="zh-CN" altLang="en-US" sz="2800" dirty="0"/>
              <a:t>核心是告诉读者：</a:t>
            </a:r>
            <a:r>
              <a:rPr kumimoji="1" lang="en-US" altLang="zh-CN" sz="2800" b="1" dirty="0">
                <a:solidFill>
                  <a:srgbClr val="C00000"/>
                </a:solidFill>
              </a:rPr>
              <a:t>What</a:t>
            </a:r>
            <a:r>
              <a:rPr kumimoji="1" lang="zh-CN" altLang="en-US" sz="2800" b="1" dirty="0">
                <a:solidFill>
                  <a:srgbClr val="C00000"/>
                </a:solidFill>
              </a:rPr>
              <a:t> </a:t>
            </a:r>
            <a:r>
              <a:rPr kumimoji="1" lang="en-US" altLang="zh-CN" sz="2800" b="1" dirty="0">
                <a:solidFill>
                  <a:srgbClr val="C00000"/>
                </a:solidFill>
              </a:rPr>
              <a:t>is the research</a:t>
            </a:r>
            <a:r>
              <a:rPr kumimoji="1" lang="zh-CN" altLang="en-US" sz="2800" b="1" dirty="0">
                <a:solidFill>
                  <a:srgbClr val="C00000"/>
                </a:solidFill>
              </a:rPr>
              <a:t> </a:t>
            </a:r>
            <a:r>
              <a:rPr kumimoji="1" lang="en-US" altLang="zh-CN" sz="2800" b="1" dirty="0">
                <a:solidFill>
                  <a:srgbClr val="C00000"/>
                </a:solidFill>
              </a:rPr>
              <a:t>problem</a:t>
            </a:r>
            <a:r>
              <a:rPr kumimoji="1" lang="zh-CN" altLang="en-US" sz="2800" b="1" dirty="0">
                <a:solidFill>
                  <a:srgbClr val="C00000"/>
                </a:solidFill>
              </a:rPr>
              <a:t>？</a:t>
            </a:r>
          </a:p>
        </p:txBody>
      </p:sp>
      <p:sp>
        <p:nvSpPr>
          <p:cNvPr id="15" name="文本框 14">
            <a:extLst>
              <a:ext uri="{FF2B5EF4-FFF2-40B4-BE49-F238E27FC236}">
                <a16:creationId xmlns:a16="http://schemas.microsoft.com/office/drawing/2014/main" id="{819A715A-5180-0646-84AB-7E4F69AA6B10}"/>
              </a:ext>
            </a:extLst>
          </p:cNvPr>
          <p:cNvSpPr txBox="1"/>
          <p:nvPr/>
        </p:nvSpPr>
        <p:spPr>
          <a:xfrm>
            <a:off x="790446" y="3623310"/>
            <a:ext cx="10502394" cy="1569660"/>
          </a:xfrm>
          <a:prstGeom prst="rect">
            <a:avLst/>
          </a:prstGeom>
          <a:noFill/>
        </p:spPr>
        <p:txBody>
          <a:bodyPr wrap="square" rtlCol="0">
            <a:spAutoFit/>
          </a:bodyPr>
          <a:lstStyle/>
          <a:p>
            <a:pPr marL="342900" indent="-342900">
              <a:buFont typeface="Arial" panose="020B0604020202020204" pitchFamily="34" charset="0"/>
              <a:buChar char="•"/>
            </a:pPr>
            <a:r>
              <a:rPr kumimoji="1" lang="zh-CN" altLang="en-US" sz="2400" dirty="0"/>
              <a:t>一篇好文章</a:t>
            </a:r>
            <a:r>
              <a:rPr kumimoji="1" lang="en-US" altLang="zh-CN" sz="2400" b="1" dirty="0">
                <a:solidFill>
                  <a:srgbClr val="C00000"/>
                </a:solidFill>
              </a:rPr>
              <a:t>80%</a:t>
            </a:r>
            <a:r>
              <a:rPr kumimoji="1" lang="zh-CN" altLang="en-US" sz="2400" b="1" dirty="0">
                <a:solidFill>
                  <a:srgbClr val="C00000"/>
                </a:solidFill>
              </a:rPr>
              <a:t>以上的工作</a:t>
            </a:r>
            <a:r>
              <a:rPr kumimoji="1" lang="zh-CN" altLang="en-US" sz="2400" dirty="0"/>
              <a:t>在于一个好的</a:t>
            </a:r>
            <a:r>
              <a:rPr kumimoji="1" lang="en-US" altLang="zh-CN" sz="2400" dirty="0"/>
              <a:t>problem</a:t>
            </a:r>
            <a:r>
              <a:rPr kumimoji="1" lang="zh-CN" altLang="en-US" sz="2400" dirty="0"/>
              <a:t> </a:t>
            </a:r>
            <a:r>
              <a:rPr kumimoji="1" lang="en-US" altLang="zh-CN" sz="2400" dirty="0"/>
              <a:t>formulation</a:t>
            </a:r>
            <a:r>
              <a:rPr kumimoji="1" lang="zh-CN" altLang="en-US" sz="2400" dirty="0"/>
              <a:t>→决定了后续应采用什么样的数学工具和分析手段</a:t>
            </a:r>
            <a:endParaRPr kumimoji="1" lang="en-US" altLang="zh-CN" sz="2400" dirty="0"/>
          </a:p>
          <a:p>
            <a:pPr marL="342900" indent="-342900">
              <a:buFont typeface="Arial" panose="020B0604020202020204" pitchFamily="34" charset="0"/>
              <a:buChar char="•"/>
            </a:pPr>
            <a:r>
              <a:rPr kumimoji="1" lang="zh-CN" altLang="en-US" sz="2400" dirty="0"/>
              <a:t>后续文章的证明、讨论以及实验都围绕着</a:t>
            </a:r>
            <a:r>
              <a:rPr kumimoji="1" lang="en-US" altLang="zh-CN" sz="2400" dirty="0"/>
              <a:t>problem</a:t>
            </a:r>
            <a:r>
              <a:rPr kumimoji="1" lang="zh-CN" altLang="en-US" sz="2400" dirty="0"/>
              <a:t> </a:t>
            </a:r>
            <a:r>
              <a:rPr kumimoji="1" lang="en-US" altLang="zh-CN" sz="2400" dirty="0"/>
              <a:t>formulation</a:t>
            </a:r>
            <a:r>
              <a:rPr kumimoji="1" lang="zh-CN" altLang="en-US" sz="2400" dirty="0"/>
              <a:t>展开</a:t>
            </a:r>
            <a:endParaRPr kumimoji="1" lang="en-US" altLang="zh-CN" sz="2400" dirty="0"/>
          </a:p>
          <a:p>
            <a:pPr marL="342900" indent="-342900">
              <a:buFont typeface="Arial" panose="020B0604020202020204" pitchFamily="34" charset="0"/>
              <a:buChar char="•"/>
            </a:pPr>
            <a:r>
              <a:rPr kumimoji="1" lang="zh-CN" altLang="en-US" sz="2400" dirty="0"/>
              <a:t>使用</a:t>
            </a:r>
            <a:r>
              <a:rPr kumimoji="1" lang="zh-CN" altLang="en-US" sz="2400" b="1" dirty="0">
                <a:solidFill>
                  <a:srgbClr val="C00000"/>
                </a:solidFill>
              </a:rPr>
              <a:t>易读、易于理解</a:t>
            </a:r>
            <a:r>
              <a:rPr kumimoji="1" lang="zh-CN" altLang="en-US" sz="2400" dirty="0"/>
              <a:t>的</a:t>
            </a:r>
            <a:r>
              <a:rPr kumimoji="1" lang="en-US" altLang="zh-CN" sz="2400" dirty="0"/>
              <a:t>notation</a:t>
            </a:r>
            <a:endParaRPr kumimoji="1" lang="zh-CN" altLang="en-US" sz="2400" dirty="0"/>
          </a:p>
        </p:txBody>
      </p:sp>
    </p:spTree>
    <p:extLst>
      <p:ext uri="{BB962C8B-B14F-4D97-AF65-F5344CB8AC3E}">
        <p14:creationId xmlns:p14="http://schemas.microsoft.com/office/powerpoint/2010/main" val="4075839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论文主体部分的写法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p:sp>
        <p:nvSpPr>
          <p:cNvPr id="9" name="矩形: 圆角 8">
            <a:extLst>
              <a:ext uri="{FF2B5EF4-FFF2-40B4-BE49-F238E27FC236}">
                <a16:creationId xmlns:a16="http://schemas.microsoft.com/office/drawing/2014/main" id="{8F74F224-48EC-462B-BF6E-875C52DAA32F}"/>
              </a:ext>
            </a:extLst>
          </p:cNvPr>
          <p:cNvSpPr/>
          <p:nvPr/>
        </p:nvSpPr>
        <p:spPr>
          <a:xfrm>
            <a:off x="196770" y="909357"/>
            <a:ext cx="11699325" cy="1585411"/>
          </a:xfrm>
          <a:prstGeom prst="roundRect">
            <a:avLst>
              <a:gd name="adj" fmla="val 0"/>
            </a:avLst>
          </a:prstGeom>
          <a:solidFill>
            <a:sysClr val="window" lastClr="FFFFFF"/>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p>
            <a:pPr algn="just"/>
            <a:endParaRPr lang="zh-CN" altLang="en-US" dirty="0"/>
          </a:p>
        </p:txBody>
      </p:sp>
      <p:sp>
        <p:nvSpPr>
          <p:cNvPr id="11" name="平行四边形 10">
            <a:extLst>
              <a:ext uri="{FF2B5EF4-FFF2-40B4-BE49-F238E27FC236}">
                <a16:creationId xmlns:a16="http://schemas.microsoft.com/office/drawing/2014/main" id="{46DCB084-08AF-4AB1-B64F-F8BDCCAD3953}"/>
              </a:ext>
            </a:extLst>
          </p:cNvPr>
          <p:cNvSpPr/>
          <p:nvPr/>
        </p:nvSpPr>
        <p:spPr>
          <a:xfrm>
            <a:off x="316881" y="1029043"/>
            <a:ext cx="473565" cy="242093"/>
          </a:xfrm>
          <a:prstGeom prst="parallelogram">
            <a:avLst>
              <a:gd name="adj" fmla="val 44445"/>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right-quote-sign_36811">
            <a:extLst>
              <a:ext uri="{FF2B5EF4-FFF2-40B4-BE49-F238E27FC236}">
                <a16:creationId xmlns:a16="http://schemas.microsoft.com/office/drawing/2014/main" id="{BC2F6098-83BC-46CC-A0E4-6184CC43EC59}"/>
              </a:ext>
            </a:extLst>
          </p:cNvPr>
          <p:cNvSpPr>
            <a:spLocks noChangeAspect="1"/>
          </p:cNvSpPr>
          <p:nvPr/>
        </p:nvSpPr>
        <p:spPr bwMode="auto">
          <a:xfrm>
            <a:off x="11595967" y="2269615"/>
            <a:ext cx="507655" cy="492365"/>
          </a:xfrm>
          <a:custGeom>
            <a:avLst/>
            <a:gdLst>
              <a:gd name="T0" fmla="*/ 314 w 314"/>
              <a:gd name="T1" fmla="*/ 0 h 305"/>
              <a:gd name="T2" fmla="*/ 314 w 314"/>
              <a:gd name="T3" fmla="*/ 158 h 305"/>
              <a:gd name="T4" fmla="*/ 206 w 314"/>
              <a:gd name="T5" fmla="*/ 305 h 305"/>
              <a:gd name="T6" fmla="*/ 170 w 314"/>
              <a:gd name="T7" fmla="*/ 304 h 305"/>
              <a:gd name="T8" fmla="*/ 170 w 314"/>
              <a:gd name="T9" fmla="*/ 243 h 305"/>
              <a:gd name="T10" fmla="*/ 244 w 314"/>
              <a:gd name="T11" fmla="*/ 174 h 305"/>
              <a:gd name="T12" fmla="*/ 243 w 314"/>
              <a:gd name="T13" fmla="*/ 146 h 305"/>
              <a:gd name="T14" fmla="*/ 192 w 314"/>
              <a:gd name="T15" fmla="*/ 146 h 305"/>
              <a:gd name="T16" fmla="*/ 192 w 314"/>
              <a:gd name="T17" fmla="*/ 0 h 305"/>
              <a:gd name="T18" fmla="*/ 314 w 314"/>
              <a:gd name="T19" fmla="*/ 0 h 305"/>
              <a:gd name="T20" fmla="*/ 314 w 314"/>
              <a:gd name="T21" fmla="*/ 0 h 305"/>
              <a:gd name="T22" fmla="*/ 16 w 314"/>
              <a:gd name="T23" fmla="*/ 146 h 305"/>
              <a:gd name="T24" fmla="*/ 67 w 314"/>
              <a:gd name="T25" fmla="*/ 146 h 305"/>
              <a:gd name="T26" fmla="*/ 68 w 314"/>
              <a:gd name="T27" fmla="*/ 174 h 305"/>
              <a:gd name="T28" fmla="*/ 0 w 314"/>
              <a:gd name="T29" fmla="*/ 243 h 305"/>
              <a:gd name="T30" fmla="*/ 0 w 314"/>
              <a:gd name="T31" fmla="*/ 304 h 305"/>
              <a:gd name="T32" fmla="*/ 30 w 314"/>
              <a:gd name="T33" fmla="*/ 305 h 305"/>
              <a:gd name="T34" fmla="*/ 138 w 314"/>
              <a:gd name="T35" fmla="*/ 158 h 305"/>
              <a:gd name="T36" fmla="*/ 138 w 314"/>
              <a:gd name="T37" fmla="*/ 0 h 305"/>
              <a:gd name="T38" fmla="*/ 16 w 314"/>
              <a:gd name="T39" fmla="*/ 0 h 305"/>
              <a:gd name="T40" fmla="*/ 16 w 314"/>
              <a:gd name="T41" fmla="*/ 146 h 305"/>
              <a:gd name="T42" fmla="*/ 16 w 314"/>
              <a:gd name="T43" fmla="*/ 146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4" h="305">
                <a:moveTo>
                  <a:pt x="314" y="0"/>
                </a:moveTo>
                <a:lnTo>
                  <a:pt x="314" y="158"/>
                </a:lnTo>
                <a:cubicBezTo>
                  <a:pt x="314" y="256"/>
                  <a:pt x="278" y="305"/>
                  <a:pt x="206" y="305"/>
                </a:cubicBezTo>
                <a:cubicBezTo>
                  <a:pt x="198" y="305"/>
                  <a:pt x="186" y="305"/>
                  <a:pt x="170" y="304"/>
                </a:cubicBezTo>
                <a:lnTo>
                  <a:pt x="170" y="243"/>
                </a:lnTo>
                <a:cubicBezTo>
                  <a:pt x="219" y="243"/>
                  <a:pt x="244" y="220"/>
                  <a:pt x="244" y="174"/>
                </a:cubicBezTo>
                <a:lnTo>
                  <a:pt x="243" y="146"/>
                </a:lnTo>
                <a:lnTo>
                  <a:pt x="192" y="146"/>
                </a:lnTo>
                <a:lnTo>
                  <a:pt x="192" y="0"/>
                </a:lnTo>
                <a:lnTo>
                  <a:pt x="314" y="0"/>
                </a:lnTo>
                <a:lnTo>
                  <a:pt x="314" y="0"/>
                </a:lnTo>
                <a:close/>
                <a:moveTo>
                  <a:pt x="16" y="146"/>
                </a:moveTo>
                <a:lnTo>
                  <a:pt x="67" y="146"/>
                </a:lnTo>
                <a:lnTo>
                  <a:pt x="68" y="174"/>
                </a:lnTo>
                <a:cubicBezTo>
                  <a:pt x="68" y="217"/>
                  <a:pt x="45" y="240"/>
                  <a:pt x="0" y="243"/>
                </a:cubicBezTo>
                <a:lnTo>
                  <a:pt x="0" y="304"/>
                </a:lnTo>
                <a:cubicBezTo>
                  <a:pt x="14" y="305"/>
                  <a:pt x="24" y="305"/>
                  <a:pt x="30" y="305"/>
                </a:cubicBezTo>
                <a:cubicBezTo>
                  <a:pt x="102" y="305"/>
                  <a:pt x="138" y="256"/>
                  <a:pt x="138" y="158"/>
                </a:cubicBezTo>
                <a:lnTo>
                  <a:pt x="138" y="0"/>
                </a:lnTo>
                <a:lnTo>
                  <a:pt x="16" y="0"/>
                </a:lnTo>
                <a:lnTo>
                  <a:pt x="16" y="146"/>
                </a:lnTo>
                <a:lnTo>
                  <a:pt x="16" y="146"/>
                </a:lnTo>
                <a:close/>
              </a:path>
            </a:pathLst>
          </a:custGeom>
          <a:solidFill>
            <a:schemeClr val="accent1"/>
          </a:solidFill>
          <a:ln>
            <a:noFill/>
          </a:ln>
        </p:spPr>
      </p:sp>
      <p:sp>
        <p:nvSpPr>
          <p:cNvPr id="4" name="矩形 3">
            <a:extLst>
              <a:ext uri="{FF2B5EF4-FFF2-40B4-BE49-F238E27FC236}">
                <a16:creationId xmlns:a16="http://schemas.microsoft.com/office/drawing/2014/main" id="{4DB80E14-C9CB-ED43-A910-2F139E9461E7}"/>
              </a:ext>
            </a:extLst>
          </p:cNvPr>
          <p:cNvSpPr/>
          <p:nvPr/>
        </p:nvSpPr>
        <p:spPr>
          <a:xfrm>
            <a:off x="254660" y="1557794"/>
            <a:ext cx="3722295" cy="523220"/>
          </a:xfrm>
          <a:prstGeom prst="rect">
            <a:avLst/>
          </a:prstGeom>
        </p:spPr>
        <p:txBody>
          <a:bodyPr wrap="square">
            <a:spAutoFit/>
          </a:bodyPr>
          <a:lstStyle/>
          <a:p>
            <a:r>
              <a:rPr kumimoji="1" lang="en-US" altLang="zh-CN" sz="2800" b="1" dirty="0">
                <a:solidFill>
                  <a:srgbClr val="C00000"/>
                </a:solidFill>
              </a:rPr>
              <a:t>Problem</a:t>
            </a:r>
            <a:r>
              <a:rPr kumimoji="1" lang="zh-CN" altLang="en-US" sz="2800" b="1" dirty="0">
                <a:solidFill>
                  <a:srgbClr val="C00000"/>
                </a:solidFill>
              </a:rPr>
              <a:t> </a:t>
            </a:r>
            <a:r>
              <a:rPr kumimoji="1" lang="en-US" altLang="zh-CN" sz="2800" b="1" dirty="0">
                <a:solidFill>
                  <a:srgbClr val="C00000"/>
                </a:solidFill>
              </a:rPr>
              <a:t>formulation</a:t>
            </a:r>
            <a:endParaRPr kumimoji="1" lang="zh-CN" altLang="en-US" sz="2800" b="1" dirty="0">
              <a:solidFill>
                <a:srgbClr val="C00000"/>
              </a:solidFill>
            </a:endParaRPr>
          </a:p>
        </p:txBody>
      </p:sp>
      <p:sp>
        <p:nvSpPr>
          <p:cNvPr id="8" name="圆角矩形 7">
            <a:extLst>
              <a:ext uri="{FF2B5EF4-FFF2-40B4-BE49-F238E27FC236}">
                <a16:creationId xmlns:a16="http://schemas.microsoft.com/office/drawing/2014/main" id="{78E7B609-020B-CD45-BF0D-FCB7BFACCF0D}"/>
              </a:ext>
            </a:extLst>
          </p:cNvPr>
          <p:cNvSpPr/>
          <p:nvPr/>
        </p:nvSpPr>
        <p:spPr>
          <a:xfrm>
            <a:off x="295906" y="1448223"/>
            <a:ext cx="3577600"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右箭头 9">
            <a:extLst>
              <a:ext uri="{FF2B5EF4-FFF2-40B4-BE49-F238E27FC236}">
                <a16:creationId xmlns:a16="http://schemas.microsoft.com/office/drawing/2014/main" id="{0C25EEE7-5F67-594D-B5D8-8550D12D5BCC}"/>
              </a:ext>
            </a:extLst>
          </p:cNvPr>
          <p:cNvSpPr/>
          <p:nvPr/>
        </p:nvSpPr>
        <p:spPr>
          <a:xfrm>
            <a:off x="3976955" y="1458437"/>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右箭头 15">
            <a:extLst>
              <a:ext uri="{FF2B5EF4-FFF2-40B4-BE49-F238E27FC236}">
                <a16:creationId xmlns:a16="http://schemas.microsoft.com/office/drawing/2014/main" id="{FCA05DF1-05E7-5345-A87D-21D28FA50FD9}"/>
              </a:ext>
            </a:extLst>
          </p:cNvPr>
          <p:cNvSpPr/>
          <p:nvPr/>
        </p:nvSpPr>
        <p:spPr>
          <a:xfrm>
            <a:off x="7175204" y="1458437"/>
            <a:ext cx="648487" cy="720122"/>
          </a:xfrm>
          <a:prstGeom prst="rightArrow">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矩形 18">
            <a:extLst>
              <a:ext uri="{FF2B5EF4-FFF2-40B4-BE49-F238E27FC236}">
                <a16:creationId xmlns:a16="http://schemas.microsoft.com/office/drawing/2014/main" id="{036DA2CE-A125-BF43-BD0A-87F965B76284}"/>
              </a:ext>
            </a:extLst>
          </p:cNvPr>
          <p:cNvSpPr/>
          <p:nvPr/>
        </p:nvSpPr>
        <p:spPr>
          <a:xfrm>
            <a:off x="4791763" y="1557794"/>
            <a:ext cx="2319143" cy="523220"/>
          </a:xfrm>
          <a:prstGeom prst="rect">
            <a:avLst/>
          </a:prstGeom>
        </p:spPr>
        <p:txBody>
          <a:bodyPr wrap="square">
            <a:spAutoFit/>
          </a:bodyPr>
          <a:lstStyle/>
          <a:p>
            <a:r>
              <a:rPr kumimoji="1" lang="en-US" altLang="zh-CN" sz="2800" b="1" dirty="0"/>
              <a:t>Main</a:t>
            </a:r>
            <a:r>
              <a:rPr kumimoji="1" lang="zh-CN" altLang="en-US" sz="2800" b="1" dirty="0"/>
              <a:t> </a:t>
            </a:r>
            <a:r>
              <a:rPr kumimoji="1" lang="en-US" altLang="zh-CN" sz="2800" b="1" dirty="0"/>
              <a:t>Result</a:t>
            </a:r>
            <a:endParaRPr kumimoji="1" lang="zh-CN" altLang="en-US" sz="2800" b="1" dirty="0"/>
          </a:p>
        </p:txBody>
      </p:sp>
      <p:sp>
        <p:nvSpPr>
          <p:cNvPr id="20" name="圆角矩形 19">
            <a:extLst>
              <a:ext uri="{FF2B5EF4-FFF2-40B4-BE49-F238E27FC236}">
                <a16:creationId xmlns:a16="http://schemas.microsoft.com/office/drawing/2014/main" id="{24E42E1D-0385-A348-88E5-5EF3A35DD995}"/>
              </a:ext>
            </a:extLst>
          </p:cNvPr>
          <p:cNvSpPr/>
          <p:nvPr/>
        </p:nvSpPr>
        <p:spPr>
          <a:xfrm>
            <a:off x="4700260" y="1448221"/>
            <a:ext cx="2348716"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7CC5B789-F2F0-FC4C-8B2C-4134994ECCBB}"/>
              </a:ext>
            </a:extLst>
          </p:cNvPr>
          <p:cNvSpPr/>
          <p:nvPr/>
        </p:nvSpPr>
        <p:spPr>
          <a:xfrm>
            <a:off x="8000274" y="1568010"/>
            <a:ext cx="3712853" cy="523220"/>
          </a:xfrm>
          <a:prstGeom prst="rect">
            <a:avLst/>
          </a:prstGeom>
        </p:spPr>
        <p:txBody>
          <a:bodyPr wrap="square">
            <a:spAutoFit/>
          </a:bodyPr>
          <a:lstStyle/>
          <a:p>
            <a:r>
              <a:rPr kumimoji="1" lang="en-US" altLang="zh-CN" sz="2800" b="1" dirty="0"/>
              <a:t>Numerical</a:t>
            </a:r>
            <a:r>
              <a:rPr kumimoji="1" lang="zh-CN" altLang="en-US" sz="2800" b="1" dirty="0"/>
              <a:t> </a:t>
            </a:r>
            <a:r>
              <a:rPr kumimoji="1" lang="en-US" altLang="zh-CN" sz="2800" b="1" dirty="0"/>
              <a:t>Examples</a:t>
            </a:r>
            <a:endParaRPr kumimoji="1" lang="zh-CN" altLang="en-US" sz="2800" b="1" dirty="0"/>
          </a:p>
        </p:txBody>
      </p:sp>
      <p:sp>
        <p:nvSpPr>
          <p:cNvPr id="26" name="圆角矩形 25">
            <a:extLst>
              <a:ext uri="{FF2B5EF4-FFF2-40B4-BE49-F238E27FC236}">
                <a16:creationId xmlns:a16="http://schemas.microsoft.com/office/drawing/2014/main" id="{B89B1D44-3B1D-2949-9025-1CF1362062FD}"/>
              </a:ext>
            </a:extLst>
          </p:cNvPr>
          <p:cNvSpPr/>
          <p:nvPr/>
        </p:nvSpPr>
        <p:spPr>
          <a:xfrm>
            <a:off x="7920346" y="1458437"/>
            <a:ext cx="3743398" cy="720123"/>
          </a:xfrm>
          <a:prstGeom prst="round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a:extLst>
              <a:ext uri="{FF2B5EF4-FFF2-40B4-BE49-F238E27FC236}">
                <a16:creationId xmlns:a16="http://schemas.microsoft.com/office/drawing/2014/main" id="{295124CD-F3D6-F34E-ACA8-18CC204C03EA}"/>
              </a:ext>
            </a:extLst>
          </p:cNvPr>
          <p:cNvPicPr>
            <a:picLocks noChangeAspect="1"/>
          </p:cNvPicPr>
          <p:nvPr/>
        </p:nvPicPr>
        <p:blipFill>
          <a:blip r:embed="rId2"/>
          <a:stretch>
            <a:fillRect/>
          </a:stretch>
        </p:blipFill>
        <p:spPr>
          <a:xfrm>
            <a:off x="507075" y="2705813"/>
            <a:ext cx="4521200" cy="3556000"/>
          </a:xfrm>
          <a:prstGeom prst="rect">
            <a:avLst/>
          </a:prstGeom>
        </p:spPr>
      </p:pic>
      <p:pic>
        <p:nvPicPr>
          <p:cNvPr id="2" name="图片 1">
            <a:extLst>
              <a:ext uri="{FF2B5EF4-FFF2-40B4-BE49-F238E27FC236}">
                <a16:creationId xmlns:a16="http://schemas.microsoft.com/office/drawing/2014/main" id="{C9C8DCAD-8EA3-2841-A210-79F85934122A}"/>
              </a:ext>
            </a:extLst>
          </p:cNvPr>
          <p:cNvPicPr>
            <a:picLocks noChangeAspect="1"/>
          </p:cNvPicPr>
          <p:nvPr/>
        </p:nvPicPr>
        <p:blipFill>
          <a:blip r:embed="rId3"/>
          <a:stretch>
            <a:fillRect/>
          </a:stretch>
        </p:blipFill>
        <p:spPr>
          <a:xfrm>
            <a:off x="5429346" y="2705812"/>
            <a:ext cx="4914803" cy="1944815"/>
          </a:xfrm>
          <a:prstGeom prst="rect">
            <a:avLst/>
          </a:prstGeom>
        </p:spPr>
      </p:pic>
      <p:sp>
        <p:nvSpPr>
          <p:cNvPr id="17" name="圆角矩形 16">
            <a:extLst>
              <a:ext uri="{FF2B5EF4-FFF2-40B4-BE49-F238E27FC236}">
                <a16:creationId xmlns:a16="http://schemas.microsoft.com/office/drawing/2014/main" id="{53B74376-0FF3-554A-8065-C13C772C2090}"/>
              </a:ext>
            </a:extLst>
          </p:cNvPr>
          <p:cNvSpPr/>
          <p:nvPr/>
        </p:nvSpPr>
        <p:spPr>
          <a:xfrm>
            <a:off x="3268980" y="2903220"/>
            <a:ext cx="707975" cy="194310"/>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圆角矩形 17">
            <a:extLst>
              <a:ext uri="{FF2B5EF4-FFF2-40B4-BE49-F238E27FC236}">
                <a16:creationId xmlns:a16="http://schemas.microsoft.com/office/drawing/2014/main" id="{C4B175DC-05E8-CD46-884B-3FCFCE32691F}"/>
              </a:ext>
            </a:extLst>
          </p:cNvPr>
          <p:cNvSpPr/>
          <p:nvPr/>
        </p:nvSpPr>
        <p:spPr>
          <a:xfrm>
            <a:off x="5436345" y="3563342"/>
            <a:ext cx="1181625" cy="285750"/>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圆角矩形 23">
            <a:extLst>
              <a:ext uri="{FF2B5EF4-FFF2-40B4-BE49-F238E27FC236}">
                <a16:creationId xmlns:a16="http://schemas.microsoft.com/office/drawing/2014/main" id="{05C78964-3835-E549-ACEF-1C135794CD29}"/>
              </a:ext>
            </a:extLst>
          </p:cNvPr>
          <p:cNvSpPr/>
          <p:nvPr/>
        </p:nvSpPr>
        <p:spPr>
          <a:xfrm>
            <a:off x="1630669" y="3880981"/>
            <a:ext cx="1203971" cy="285750"/>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圆角矩形 26">
            <a:extLst>
              <a:ext uri="{FF2B5EF4-FFF2-40B4-BE49-F238E27FC236}">
                <a16:creationId xmlns:a16="http://schemas.microsoft.com/office/drawing/2014/main" id="{6A61FD77-6B93-CB46-9E96-820190E9E6B3}"/>
              </a:ext>
            </a:extLst>
          </p:cNvPr>
          <p:cNvSpPr/>
          <p:nvPr/>
        </p:nvSpPr>
        <p:spPr>
          <a:xfrm>
            <a:off x="3147356" y="3474950"/>
            <a:ext cx="1443796" cy="285750"/>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圆角矩形 27">
            <a:extLst>
              <a:ext uri="{FF2B5EF4-FFF2-40B4-BE49-F238E27FC236}">
                <a16:creationId xmlns:a16="http://schemas.microsoft.com/office/drawing/2014/main" id="{EF09E62D-2AED-854E-B095-7551EF664026}"/>
              </a:ext>
            </a:extLst>
          </p:cNvPr>
          <p:cNvSpPr/>
          <p:nvPr/>
        </p:nvSpPr>
        <p:spPr>
          <a:xfrm>
            <a:off x="1175656" y="4674870"/>
            <a:ext cx="3078479" cy="568186"/>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a:extLst>
              <a:ext uri="{FF2B5EF4-FFF2-40B4-BE49-F238E27FC236}">
                <a16:creationId xmlns:a16="http://schemas.microsoft.com/office/drawing/2014/main" id="{D083A5D9-46E1-9B4B-983C-C45EC36BFFD4}"/>
              </a:ext>
            </a:extLst>
          </p:cNvPr>
          <p:cNvSpPr txBox="1"/>
          <p:nvPr/>
        </p:nvSpPr>
        <p:spPr>
          <a:xfrm>
            <a:off x="5346814" y="4720590"/>
            <a:ext cx="6631825" cy="1107996"/>
          </a:xfrm>
          <a:prstGeom prst="rect">
            <a:avLst/>
          </a:prstGeom>
          <a:noFill/>
        </p:spPr>
        <p:txBody>
          <a:bodyPr wrap="square" rtlCol="0">
            <a:spAutoFit/>
          </a:bodyPr>
          <a:lstStyle/>
          <a:p>
            <a:pPr marL="342900" indent="-342900">
              <a:buFont typeface="Arial" panose="020B0604020202020204" pitchFamily="34" charset="0"/>
              <a:buChar char="•"/>
            </a:pPr>
            <a:r>
              <a:rPr kumimoji="1" lang="zh-CN" altLang="en-US" sz="2200" dirty="0"/>
              <a:t>需清楚、严谨地用</a:t>
            </a:r>
            <a:r>
              <a:rPr kumimoji="1" lang="zh-CN" altLang="en-US" sz="2200" b="1" dirty="0">
                <a:solidFill>
                  <a:srgbClr val="C00000"/>
                </a:solidFill>
              </a:rPr>
              <a:t>数学语言描述</a:t>
            </a:r>
            <a:r>
              <a:rPr kumimoji="1" lang="zh-CN" altLang="en-US" sz="2200" dirty="0"/>
              <a:t>要做的问题</a:t>
            </a:r>
            <a:endParaRPr kumimoji="1" lang="en-US" altLang="zh-CN" sz="2200" dirty="0"/>
          </a:p>
          <a:p>
            <a:pPr marL="342900" indent="-342900">
              <a:buFont typeface="Arial" panose="020B0604020202020204" pitchFamily="34" charset="0"/>
              <a:buChar char="•"/>
            </a:pPr>
            <a:r>
              <a:rPr kumimoji="1" lang="zh-CN" altLang="en-US" sz="2200" dirty="0"/>
              <a:t>公式的写法：</a:t>
            </a:r>
            <a:r>
              <a:rPr kumimoji="1" lang="zh-CN" altLang="en-US" sz="2200" b="1" dirty="0">
                <a:solidFill>
                  <a:srgbClr val="C00000"/>
                </a:solidFill>
              </a:rPr>
              <a:t>仍是一句句子</a:t>
            </a:r>
            <a:r>
              <a:rPr kumimoji="1" lang="zh-CN" altLang="en-US" sz="2200" dirty="0"/>
              <a:t>，要保证阅读的通畅</a:t>
            </a:r>
            <a:endParaRPr kumimoji="1" lang="en-US" altLang="zh-CN" sz="2200" dirty="0"/>
          </a:p>
          <a:p>
            <a:pPr marL="342900" indent="-342900">
              <a:buFont typeface="Arial" panose="020B0604020202020204" pitchFamily="34" charset="0"/>
              <a:buChar char="•"/>
            </a:pPr>
            <a:r>
              <a:rPr kumimoji="1" lang="zh-CN" altLang="en-US" sz="2200" dirty="0"/>
              <a:t>建议醒目地用“</a:t>
            </a:r>
            <a:r>
              <a:rPr kumimoji="1" lang="en-US" altLang="zh-CN" sz="2200" dirty="0"/>
              <a:t>Problem</a:t>
            </a:r>
            <a:r>
              <a:rPr kumimoji="1" lang="zh-CN" altLang="en-US" sz="2200" dirty="0"/>
              <a:t>”标注本文所考虑的问题</a:t>
            </a:r>
          </a:p>
        </p:txBody>
      </p:sp>
    </p:spTree>
    <p:extLst>
      <p:ext uri="{BB962C8B-B14F-4D97-AF65-F5344CB8AC3E}">
        <p14:creationId xmlns:p14="http://schemas.microsoft.com/office/powerpoint/2010/main" val="663190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3EDCC2CC-B76B-4022-ACC7-D5068410D548}"/>
              </a:ext>
            </a:extLst>
          </p:cNvPr>
          <p:cNvSpPr>
            <a:spLocks noGrp="1"/>
          </p:cNvSpPr>
          <p:nvPr>
            <p:ph type="body" sz="quarter" idx="11"/>
          </p:nvPr>
        </p:nvSpPr>
        <p:spPr/>
        <p:txBody>
          <a:bodyPr/>
          <a:lstStyle/>
          <a:p>
            <a:r>
              <a:rPr lang="zh-CN" altLang="en-US" dirty="0"/>
              <a:t>论文主体部分的写法</a:t>
            </a:r>
          </a:p>
        </p:txBody>
      </p:sp>
      <p:sp>
        <p:nvSpPr>
          <p:cNvPr id="6" name="文本占位符 5">
            <a:extLst>
              <a:ext uri="{FF2B5EF4-FFF2-40B4-BE49-F238E27FC236}">
                <a16:creationId xmlns:a16="http://schemas.microsoft.com/office/drawing/2014/main" id="{1284E3AE-C81A-4171-854B-C67101B1D25B}"/>
              </a:ext>
            </a:extLst>
          </p:cNvPr>
          <p:cNvSpPr>
            <a:spLocks noGrp="1"/>
          </p:cNvSpPr>
          <p:nvPr>
            <p:ph type="body" sz="quarter" idx="12"/>
          </p:nvPr>
        </p:nvSpPr>
        <p:spPr/>
        <p:txBody>
          <a:bodyPr/>
          <a:lstStyle/>
          <a:p>
            <a:endParaRPr lang="zh-CN" altLang="en-US"/>
          </a:p>
        </p:txBody>
      </p:sp>
      <p:sp>
        <p:nvSpPr>
          <p:cNvPr id="7" name="文本占位符 6">
            <a:extLst>
              <a:ext uri="{FF2B5EF4-FFF2-40B4-BE49-F238E27FC236}">
                <a16:creationId xmlns:a16="http://schemas.microsoft.com/office/drawing/2014/main" id="{DAA70999-E66F-43CE-AC40-56421C315062}"/>
              </a:ext>
            </a:extLst>
          </p:cNvPr>
          <p:cNvSpPr>
            <a:spLocks noGrp="1"/>
          </p:cNvSpPr>
          <p:nvPr>
            <p:ph type="body" sz="quarter" idx="13"/>
          </p:nvPr>
        </p:nvSpPr>
        <p:spPr/>
        <p:txBody>
          <a:bodyPr/>
          <a:lstStyle/>
          <a:p>
            <a:endParaRPr lang="zh-CN" altLang="en-US"/>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D083A5D9-46E1-9B4B-983C-C45EC36BFFD4}"/>
                  </a:ext>
                </a:extLst>
              </p:cNvPr>
              <p:cNvSpPr txBox="1"/>
              <p:nvPr/>
            </p:nvSpPr>
            <p:spPr>
              <a:xfrm>
                <a:off x="246337" y="909033"/>
                <a:ext cx="11699325" cy="5262979"/>
              </a:xfrm>
              <a:prstGeom prst="rect">
                <a:avLst/>
              </a:prstGeom>
              <a:noFill/>
            </p:spPr>
            <p:txBody>
              <a:bodyPr wrap="square" rtlCol="0">
                <a:spAutoFit/>
              </a:bodyPr>
              <a:lstStyle/>
              <a:p>
                <a:pPr algn="just"/>
                <a:r>
                  <a:rPr lang="en" altLang="zh-CN" sz="2400" dirty="0"/>
                  <a:t>To</a:t>
                </a:r>
                <a:r>
                  <a:rPr lang="zh-CN" altLang="en-US" sz="2400" dirty="0"/>
                  <a:t> </a:t>
                </a:r>
                <a:r>
                  <a:rPr lang="en" altLang="zh-CN" sz="2400" dirty="0"/>
                  <a:t>search</a:t>
                </a:r>
                <a:r>
                  <a:rPr lang="zh-CN" altLang="en-US" sz="2400" dirty="0"/>
                  <a:t> </a:t>
                </a:r>
                <a:r>
                  <a:rPr lang="en" altLang="zh-CN" sz="2400" dirty="0"/>
                  <a:t>for</a:t>
                </a:r>
                <a:r>
                  <a:rPr lang="zh-CN" altLang="en-US" sz="2400" dirty="0"/>
                  <a:t> </a:t>
                </a:r>
                <a:r>
                  <a:rPr lang="en" altLang="zh-CN" sz="2400" dirty="0"/>
                  <a:t>common</a:t>
                </a:r>
                <a:r>
                  <a:rPr lang="zh-CN" altLang="en-US" sz="2400" dirty="0"/>
                  <a:t> </a:t>
                </a:r>
                <a:r>
                  <a:rPr lang="en" altLang="zh-CN" sz="2400" dirty="0"/>
                  <a:t>patterns</a:t>
                </a:r>
                <a:r>
                  <a:rPr lang="zh-CN" altLang="en-US" sz="2400" dirty="0"/>
                  <a:t> </a:t>
                </a:r>
                <a:r>
                  <a:rPr lang="en" altLang="zh-CN" sz="2400" dirty="0"/>
                  <a:t>in</a:t>
                </a:r>
                <a:r>
                  <a:rPr lang="zh-CN" altLang="en-US" sz="2400" dirty="0"/>
                  <a:t> </a:t>
                </a:r>
                <a:r>
                  <a:rPr lang="en" altLang="zh-CN" sz="2400" dirty="0"/>
                  <a:t>fresh</a:t>
                </a:r>
                <a:r>
                  <a:rPr lang="zh-CN" altLang="en-US" sz="2400" dirty="0"/>
                  <a:t> </a:t>
                </a:r>
                <a:r>
                  <a:rPr lang="en" altLang="zh-CN" sz="2400" dirty="0"/>
                  <a:t>water</a:t>
                </a:r>
                <a:r>
                  <a:rPr lang="zh-CN" altLang="en-US" sz="2400" dirty="0"/>
                  <a:t> </a:t>
                </a:r>
                <a:r>
                  <a:rPr lang="en" altLang="zh-CN" sz="2400" dirty="0"/>
                  <a:t>age</a:t>
                </a:r>
                <a:r>
                  <a:rPr lang="zh-CN" altLang="en-US" sz="2400" dirty="0"/>
                  <a:t> </a:t>
                </a:r>
                <a:r>
                  <a:rPr lang="en" altLang="zh-CN" sz="2400" dirty="0"/>
                  <a:t>and</a:t>
                </a:r>
                <a:r>
                  <a:rPr lang="zh-CN" altLang="en-US" sz="2400" dirty="0"/>
                  <a:t> </a:t>
                </a:r>
                <a:r>
                  <a:rPr lang="en" altLang="zh-CN" sz="2400" dirty="0"/>
                  <a:t>ocean</a:t>
                </a:r>
                <a:r>
                  <a:rPr lang="zh-CN" altLang="en-US" sz="2400" dirty="0"/>
                  <a:t> </a:t>
                </a:r>
                <a:r>
                  <a:rPr lang="en" altLang="zh-CN" sz="2400" dirty="0"/>
                  <a:t>age</a:t>
                </a:r>
                <a:r>
                  <a:rPr lang="zh-CN" altLang="en-US" sz="2400" dirty="0"/>
                  <a:t> </a:t>
                </a:r>
                <a:r>
                  <a:rPr lang="en" altLang="zh-CN" sz="2400" dirty="0"/>
                  <a:t>(separate</a:t>
                </a:r>
                <a:r>
                  <a:rPr lang="zh-CN" altLang="en-US" sz="2400" dirty="0"/>
                  <a:t> </a:t>
                </a:r>
                <a:r>
                  <a:rPr lang="en" altLang="zh-CN" sz="2400" dirty="0"/>
                  <a:t>analyses)</a:t>
                </a:r>
                <a:r>
                  <a:rPr lang="zh-CN" altLang="en-US" sz="2400" dirty="0"/>
                  <a:t> </a:t>
                </a:r>
                <a:r>
                  <a:rPr lang="en" altLang="zh-CN" sz="2400" dirty="0"/>
                  <a:t>among</a:t>
                </a:r>
                <a:r>
                  <a:rPr lang="zh-CN" altLang="en-US" sz="2400" dirty="0"/>
                  <a:t> </a:t>
                </a:r>
                <a:r>
                  <a:rPr lang="en" altLang="zh-CN" sz="2400" dirty="0"/>
                  <a:t>the</a:t>
                </a:r>
                <a:r>
                  <a:rPr lang="zh-CN" altLang="en-US" sz="2400" dirty="0"/>
                  <a:t> </a:t>
                </a:r>
                <a:r>
                  <a:rPr lang="en" altLang="zh-CN" sz="2400" dirty="0"/>
                  <a:t>seven</a:t>
                </a:r>
                <a:r>
                  <a:rPr lang="zh-CN" altLang="en-US" sz="2400" dirty="0"/>
                  <a:t> </a:t>
                </a:r>
                <a:r>
                  <a:rPr lang="en" altLang="zh-CN" sz="2400" dirty="0"/>
                  <a:t>different</a:t>
                </a:r>
                <a:r>
                  <a:rPr lang="zh-CN" altLang="en-US" sz="2400" dirty="0"/>
                  <a:t> </a:t>
                </a:r>
                <a:r>
                  <a:rPr lang="en" altLang="zh-CN" sz="2400" dirty="0"/>
                  <a:t>river</a:t>
                </a:r>
                <a:r>
                  <a:rPr lang="zh-CN" altLang="en-US" sz="2400" dirty="0"/>
                  <a:t> </a:t>
                </a:r>
                <a:r>
                  <a:rPr lang="en" altLang="zh-CN" sz="2400" dirty="0"/>
                  <a:t>systems,</a:t>
                </a:r>
                <a:r>
                  <a:rPr lang="zh-CN" altLang="en-US" sz="2400" dirty="0"/>
                  <a:t> </a:t>
                </a:r>
                <a:r>
                  <a:rPr lang="en" altLang="zh-CN" sz="2400" dirty="0"/>
                  <a:t>as</a:t>
                </a:r>
                <a:r>
                  <a:rPr lang="zh-CN" altLang="en-US" sz="2400" dirty="0"/>
                  <a:t> </a:t>
                </a:r>
                <a:r>
                  <a:rPr lang="en" altLang="zh-CN" sz="2400" dirty="0"/>
                  <a:t>well</a:t>
                </a:r>
                <a:r>
                  <a:rPr lang="zh-CN" altLang="en-US" sz="2400" dirty="0"/>
                  <a:t> </a:t>
                </a:r>
                <a:r>
                  <a:rPr lang="en" altLang="zh-CN" sz="2400" dirty="0"/>
                  <a:t>as</a:t>
                </a:r>
                <a:r>
                  <a:rPr lang="zh-CN" altLang="en-US" sz="2400" dirty="0"/>
                  <a:t> </a:t>
                </a:r>
                <a:r>
                  <a:rPr lang="en" altLang="zh-CN" sz="2400" dirty="0"/>
                  <a:t>to</a:t>
                </a:r>
                <a:r>
                  <a:rPr lang="zh-CN" altLang="en-US" sz="2400" dirty="0"/>
                  <a:t> </a:t>
                </a:r>
                <a:r>
                  <a:rPr lang="en" altLang="zh-CN" sz="2400" dirty="0"/>
                  <a:t>test</a:t>
                </a:r>
                <a:r>
                  <a:rPr lang="zh-CN" altLang="en-US" sz="2400" dirty="0"/>
                  <a:t> </a:t>
                </a:r>
                <a:r>
                  <a:rPr lang="en" altLang="zh-CN" sz="2400" dirty="0"/>
                  <a:t>for</a:t>
                </a:r>
                <a:r>
                  <a:rPr lang="zh-CN" altLang="en-US" sz="2400" dirty="0"/>
                  <a:t> </a:t>
                </a:r>
                <a:r>
                  <a:rPr lang="en" altLang="zh-CN" sz="2400" dirty="0"/>
                  <a:t>the</a:t>
                </a:r>
                <a:r>
                  <a:rPr lang="zh-CN" altLang="en-US" sz="2400" dirty="0"/>
                  <a:t> </a:t>
                </a:r>
                <a:r>
                  <a:rPr lang="en" altLang="zh-CN" sz="2400" dirty="0"/>
                  <a:t>influence</a:t>
                </a:r>
                <a:r>
                  <a:rPr lang="zh-CN" altLang="en-US" sz="2400" dirty="0"/>
                  <a:t> </a:t>
                </a:r>
                <a:r>
                  <a:rPr lang="en" altLang="zh-CN" sz="2400" dirty="0"/>
                  <a:t>of</a:t>
                </a:r>
                <a:r>
                  <a:rPr lang="zh-CN" altLang="en-US" sz="2400" dirty="0"/>
                  <a:t> </a:t>
                </a:r>
                <a:r>
                  <a:rPr lang="en" altLang="zh-CN" sz="2400" dirty="0"/>
                  <a:t>covariates,</a:t>
                </a:r>
                <a:r>
                  <a:rPr lang="zh-CN" altLang="en-US" sz="2400" dirty="0"/>
                  <a:t> </a:t>
                </a:r>
                <a:r>
                  <a:rPr lang="en" altLang="zh-CN" sz="2400" dirty="0"/>
                  <a:t>we</a:t>
                </a:r>
                <a:r>
                  <a:rPr lang="zh-CN" altLang="en-US" sz="2400" dirty="0"/>
                  <a:t> </a:t>
                </a:r>
                <a:r>
                  <a:rPr lang="en" altLang="zh-CN" sz="2400" dirty="0"/>
                  <a:t>used</a:t>
                </a:r>
                <a:r>
                  <a:rPr lang="zh-CN" altLang="en-US" sz="2400" dirty="0"/>
                  <a:t> </a:t>
                </a:r>
                <a:r>
                  <a:rPr lang="en" altLang="zh-CN" sz="2400" dirty="0"/>
                  <a:t>a</a:t>
                </a:r>
                <a:r>
                  <a:rPr lang="zh-CN" altLang="en-US" sz="2400" dirty="0"/>
                  <a:t> </a:t>
                </a:r>
                <a:r>
                  <a:rPr lang="en" altLang="zh-CN" sz="2400" dirty="0"/>
                  <a:t>multivariate</a:t>
                </a:r>
                <a:r>
                  <a:rPr lang="zh-CN" altLang="en-US" sz="2400" dirty="0"/>
                  <a:t> </a:t>
                </a:r>
                <a:r>
                  <a:rPr lang="en" altLang="zh-CN" sz="2400" dirty="0"/>
                  <a:t>autoregressive</a:t>
                </a:r>
                <a:r>
                  <a:rPr lang="zh-CN" altLang="en-US" sz="2400" dirty="0"/>
                  <a:t> </a:t>
                </a:r>
                <a:r>
                  <a:rPr lang="en" altLang="zh-CN" sz="2400" dirty="0"/>
                  <a:t>state–space</a:t>
                </a:r>
                <a:r>
                  <a:rPr lang="zh-CN" altLang="en-US" sz="2400" dirty="0"/>
                  <a:t> </a:t>
                </a:r>
                <a:r>
                  <a:rPr lang="en" altLang="zh-CN" sz="2400" dirty="0"/>
                  <a:t>modelling</a:t>
                </a:r>
                <a:r>
                  <a:rPr lang="zh-CN" altLang="en-US" sz="2400" dirty="0"/>
                  <a:t> </a:t>
                </a:r>
                <a:r>
                  <a:rPr lang="en" altLang="zh-CN" sz="2400" dirty="0"/>
                  <a:t>approach. With</a:t>
                </a:r>
                <a:r>
                  <a:rPr lang="zh-CN" altLang="en-US" sz="2400" dirty="0"/>
                  <a:t> </a:t>
                </a:r>
                <a:r>
                  <a:rPr lang="en" altLang="zh-CN" sz="2400" dirty="0"/>
                  <a:t>MARSS,</a:t>
                </a:r>
                <a:r>
                  <a:rPr lang="zh-CN" altLang="en-US" sz="2400" dirty="0"/>
                  <a:t> </a:t>
                </a:r>
                <a:r>
                  <a:rPr lang="en" altLang="zh-CN" sz="2400" dirty="0"/>
                  <a:t>we</a:t>
                </a:r>
                <a:r>
                  <a:rPr lang="zh-CN" altLang="en-US" sz="2400" dirty="0"/>
                  <a:t> </a:t>
                </a:r>
                <a:r>
                  <a:rPr lang="en" altLang="zh-CN" sz="2400" dirty="0"/>
                  <a:t>are</a:t>
                </a:r>
                <a:r>
                  <a:rPr lang="zh-CN" altLang="en-US" sz="2400" dirty="0"/>
                  <a:t> </a:t>
                </a:r>
                <a:r>
                  <a:rPr lang="en" altLang="zh-CN" sz="2400" dirty="0"/>
                  <a:t>trying</a:t>
                </a:r>
                <a:r>
                  <a:rPr lang="zh-CN" altLang="en-US" sz="2400" dirty="0"/>
                  <a:t> </a:t>
                </a:r>
                <a:r>
                  <a:rPr lang="en" altLang="zh-CN" sz="2400" dirty="0"/>
                  <a:t>to</a:t>
                </a:r>
                <a:r>
                  <a:rPr lang="zh-CN" altLang="en-US" sz="2400" dirty="0"/>
                  <a:t> </a:t>
                </a:r>
                <a:r>
                  <a:rPr lang="en" altLang="zh-CN" sz="2400" dirty="0"/>
                  <a:t>explain</a:t>
                </a:r>
                <a:r>
                  <a:rPr lang="zh-CN" altLang="en-US" sz="2400" dirty="0"/>
                  <a:t> </a:t>
                </a:r>
                <a:r>
                  <a:rPr lang="en" altLang="zh-CN" sz="2400" dirty="0"/>
                  <a:t>temporal</a:t>
                </a:r>
                <a:r>
                  <a:rPr lang="zh-CN" altLang="en-US" sz="2400" dirty="0"/>
                  <a:t> </a:t>
                </a:r>
                <a:r>
                  <a:rPr lang="en" altLang="zh-CN" sz="2400" dirty="0"/>
                  <a:t>variation</a:t>
                </a:r>
                <a:r>
                  <a:rPr lang="zh-CN" altLang="en-US" sz="2400" dirty="0"/>
                  <a:t> </a:t>
                </a:r>
                <a:r>
                  <a:rPr lang="en" altLang="zh-CN" sz="2400" dirty="0"/>
                  <a:t>in</a:t>
                </a:r>
                <a:r>
                  <a:rPr lang="zh-CN" altLang="en-US" sz="2400" dirty="0"/>
                  <a:t> </a:t>
                </a:r>
                <a:r>
                  <a:rPr lang="en" altLang="zh-CN" sz="2400" dirty="0"/>
                  <a:t>a</a:t>
                </a:r>
                <a:r>
                  <a:rPr lang="zh-CN" altLang="en-US" sz="2400" dirty="0"/>
                  <a:t> </a:t>
                </a:r>
                <a:r>
                  <a:rPr lang="en" altLang="zh-CN" sz="2400" dirty="0"/>
                  <a:t>set</a:t>
                </a:r>
                <a:r>
                  <a:rPr lang="zh-CN" altLang="en-US" sz="2400" dirty="0"/>
                  <a:t> </a:t>
                </a:r>
                <a:r>
                  <a:rPr lang="en" altLang="zh-CN" sz="2400" dirty="0"/>
                  <a:t>of</a:t>
                </a:r>
                <a:r>
                  <a:rPr lang="zh-CN" altLang="en-US" sz="2400" dirty="0"/>
                  <a:t> </a:t>
                </a:r>
                <a:r>
                  <a:rPr lang="en" altLang="zh-CN" sz="2400" i="1" dirty="0"/>
                  <a:t>n</a:t>
                </a:r>
                <a:r>
                  <a:rPr lang="zh-CN" altLang="en-US" sz="2400" i="1" dirty="0"/>
                  <a:t> </a:t>
                </a:r>
                <a:r>
                  <a:rPr lang="en" altLang="zh-CN" sz="2400" dirty="0"/>
                  <a:t>observed</a:t>
                </a:r>
                <a:r>
                  <a:rPr lang="zh-CN" altLang="en-US" sz="2400" dirty="0"/>
                  <a:t> </a:t>
                </a:r>
                <a:r>
                  <a:rPr lang="en" altLang="zh-CN" sz="2400" dirty="0"/>
                  <a:t>time-series</a:t>
                </a:r>
                <a:r>
                  <a:rPr lang="zh-CN" altLang="en-US" sz="2400" dirty="0"/>
                  <a:t> </a:t>
                </a:r>
                <a:r>
                  <a:rPr lang="en" altLang="zh-CN" sz="2400" dirty="0"/>
                  <a:t>using</a:t>
                </a:r>
                <a:r>
                  <a:rPr lang="zh-CN" altLang="en-US" sz="2400" dirty="0"/>
                  <a:t> </a:t>
                </a:r>
                <a:r>
                  <a:rPr lang="en" altLang="zh-CN" sz="2400" dirty="0"/>
                  <a:t>linear</a:t>
                </a:r>
                <a:r>
                  <a:rPr lang="zh-CN" altLang="en-US" sz="2400" dirty="0"/>
                  <a:t> </a:t>
                </a:r>
                <a:r>
                  <a:rPr lang="en" altLang="zh-CN" sz="2400" dirty="0"/>
                  <a:t>combinations</a:t>
                </a:r>
                <a:r>
                  <a:rPr lang="zh-CN" altLang="en-US" sz="2400" dirty="0"/>
                  <a:t> </a:t>
                </a:r>
                <a:r>
                  <a:rPr lang="en" altLang="zh-CN" sz="2400" dirty="0"/>
                  <a:t>of</a:t>
                </a:r>
                <a:r>
                  <a:rPr lang="zh-CN" altLang="en-US" sz="2400" dirty="0"/>
                  <a:t> </a:t>
                </a:r>
                <a:r>
                  <a:rPr lang="en" altLang="zh-CN" sz="2400" dirty="0"/>
                  <a:t>autocorrelated</a:t>
                </a:r>
                <a:r>
                  <a:rPr lang="zh-CN" altLang="en-US" sz="2400" dirty="0"/>
                  <a:t> </a:t>
                </a:r>
                <a:r>
                  <a:rPr lang="en" altLang="zh-CN" sz="2400" dirty="0"/>
                  <a:t>processes</a:t>
                </a:r>
                <a:r>
                  <a:rPr lang="zh-CN" altLang="en-US" sz="2400" dirty="0"/>
                  <a:t> </a:t>
                </a:r>
                <a:r>
                  <a:rPr lang="en" altLang="zh-CN" sz="2400" dirty="0"/>
                  <a:t>(potentially</a:t>
                </a:r>
                <a:r>
                  <a:rPr lang="zh-CN" altLang="en-US" sz="2400" dirty="0"/>
                  <a:t> </a:t>
                </a:r>
                <a:r>
                  <a:rPr lang="en" altLang="zh-CN" sz="2400" dirty="0"/>
                  <a:t>shared</a:t>
                </a:r>
                <a:r>
                  <a:rPr lang="zh-CN" altLang="en-US" sz="2400" dirty="0"/>
                  <a:t> </a:t>
                </a:r>
                <a:r>
                  <a:rPr lang="en" altLang="zh-CN" sz="2400" dirty="0"/>
                  <a:t>across</a:t>
                </a:r>
                <a:r>
                  <a:rPr lang="zh-CN" altLang="en-US" sz="2400" dirty="0"/>
                  <a:t> </a:t>
                </a:r>
                <a:r>
                  <a:rPr lang="en" altLang="zh-CN" sz="2400" dirty="0"/>
                  <a:t>time</a:t>
                </a:r>
                <a:r>
                  <a:rPr lang="en-US" altLang="zh-CN" sz="2400" dirty="0"/>
                  <a:t>-</a:t>
                </a:r>
                <a:r>
                  <a:rPr lang="en" altLang="zh-CN" sz="2400" dirty="0"/>
                  <a:t>series),</a:t>
                </a:r>
                <a:r>
                  <a:rPr lang="zh-CN" altLang="en-US" sz="2400" dirty="0"/>
                  <a:t> </a:t>
                </a:r>
                <a:r>
                  <a:rPr lang="en" altLang="zh-CN" sz="2400" dirty="0"/>
                  <a:t>covariates,</a:t>
                </a:r>
                <a:r>
                  <a:rPr lang="zh-CN" altLang="en-US" sz="2400" dirty="0"/>
                  <a:t> </a:t>
                </a:r>
                <a:r>
                  <a:rPr lang="en" altLang="zh-CN" sz="2400" dirty="0"/>
                  <a:t>additional</a:t>
                </a:r>
                <a:r>
                  <a:rPr lang="zh-CN" altLang="en-US" sz="2400" dirty="0"/>
                  <a:t> </a:t>
                </a:r>
                <a:r>
                  <a:rPr lang="en" altLang="zh-CN" sz="2400" dirty="0"/>
                  <a:t>linear</a:t>
                </a:r>
                <a:r>
                  <a:rPr lang="zh-CN" altLang="en-US" sz="2400" dirty="0"/>
                  <a:t> </a:t>
                </a:r>
                <a:r>
                  <a:rPr lang="en" altLang="zh-CN" sz="2400" dirty="0"/>
                  <a:t>trend</a:t>
                </a:r>
                <a:r>
                  <a:rPr lang="zh-CN" altLang="en-US" sz="2400" dirty="0"/>
                  <a:t> </a:t>
                </a:r>
                <a:r>
                  <a:rPr lang="en" altLang="zh-CN" sz="2400" dirty="0"/>
                  <a:t>and</a:t>
                </a:r>
                <a:r>
                  <a:rPr lang="zh-CN" altLang="en-US" sz="2400" dirty="0"/>
                  <a:t> </a:t>
                </a:r>
                <a:r>
                  <a:rPr lang="en" altLang="zh-CN" sz="2400" dirty="0"/>
                  <a:t>error.</a:t>
                </a:r>
                <a:r>
                  <a:rPr lang="zh-CN" altLang="en-US" sz="2400" dirty="0"/>
                  <a:t> </a:t>
                </a:r>
                <a:r>
                  <a:rPr lang="en" altLang="zh-CN" sz="2400" dirty="0"/>
                  <a:t>The</a:t>
                </a:r>
                <a:r>
                  <a:rPr lang="zh-CN" altLang="en-US" sz="2400" dirty="0"/>
                  <a:t> </a:t>
                </a:r>
                <a:r>
                  <a:rPr lang="en" altLang="zh-CN" sz="2400" dirty="0"/>
                  <a:t>model</a:t>
                </a:r>
                <a:r>
                  <a:rPr lang="zh-CN" altLang="en-US" sz="2400" dirty="0"/>
                  <a:t> </a:t>
                </a:r>
                <a:r>
                  <a:rPr lang="en" altLang="zh-CN" sz="2400" dirty="0"/>
                  <a:t>consists</a:t>
                </a:r>
                <a:r>
                  <a:rPr lang="zh-CN" altLang="en-US" sz="2400" dirty="0"/>
                  <a:t> </a:t>
                </a:r>
                <a:r>
                  <a:rPr lang="en" altLang="zh-CN" sz="2400" dirty="0"/>
                  <a:t>of</a:t>
                </a:r>
                <a:r>
                  <a:rPr lang="zh-CN" altLang="en-US" sz="2400" dirty="0"/>
                  <a:t> </a:t>
                </a:r>
                <a:r>
                  <a:rPr lang="en" altLang="zh-CN" sz="2400" dirty="0"/>
                  <a:t>a</a:t>
                </a:r>
                <a:r>
                  <a:rPr lang="zh-CN" altLang="en-US" sz="2400" dirty="0"/>
                  <a:t> </a:t>
                </a:r>
                <a:r>
                  <a:rPr lang="en" altLang="zh-CN" sz="2400" dirty="0"/>
                  <a:t>state</a:t>
                </a:r>
                <a:r>
                  <a:rPr lang="zh-CN" altLang="en-US" sz="2400" dirty="0"/>
                  <a:t> </a:t>
                </a:r>
                <a:r>
                  <a:rPr lang="en" altLang="zh-CN" sz="2400" dirty="0"/>
                  <a:t>equation</a:t>
                </a:r>
                <a:r>
                  <a:rPr lang="zh-CN" altLang="en-US" sz="2400" dirty="0"/>
                  <a:t> </a:t>
                </a:r>
                <a:r>
                  <a:rPr lang="en" altLang="zh-CN" sz="2400" dirty="0"/>
                  <a:t>and</a:t>
                </a:r>
                <a:r>
                  <a:rPr lang="zh-CN" altLang="en-US" sz="2400" dirty="0"/>
                  <a:t> </a:t>
                </a:r>
                <a:r>
                  <a:rPr lang="en" altLang="zh-CN" sz="2400" dirty="0"/>
                  <a:t>an</a:t>
                </a:r>
                <a:r>
                  <a:rPr lang="zh-CN" altLang="en-US" sz="2400" dirty="0"/>
                  <a:t> </a:t>
                </a:r>
                <a:r>
                  <a:rPr lang="en" altLang="zh-CN" sz="2400" dirty="0"/>
                  <a:t>observation</a:t>
                </a:r>
                <a:r>
                  <a:rPr lang="zh-CN" altLang="en-US" sz="2400" dirty="0"/>
                  <a:t> </a:t>
                </a:r>
                <a:r>
                  <a:rPr lang="en" altLang="zh-CN" sz="2400" dirty="0"/>
                  <a:t>equation.</a:t>
                </a:r>
              </a:p>
              <a:p>
                <a:pPr algn="just"/>
                <a:r>
                  <a:rPr lang="en" altLang="zh-CN" sz="2400" dirty="0"/>
                  <a:t>The</a:t>
                </a:r>
                <a:r>
                  <a:rPr lang="zh-CN" altLang="en-US" sz="2400" dirty="0"/>
                  <a:t> </a:t>
                </a:r>
                <a:r>
                  <a:rPr lang="en" altLang="zh-CN" sz="2400" dirty="0"/>
                  <a:t>state</a:t>
                </a:r>
                <a:r>
                  <a:rPr lang="zh-CN" altLang="en-US" sz="2400" dirty="0"/>
                  <a:t> </a:t>
                </a:r>
                <a:r>
                  <a:rPr lang="en" altLang="zh-CN" sz="2400" dirty="0"/>
                  <a:t>equation,</a:t>
                </a:r>
                <a:r>
                  <a:rPr lang="zh-CN" altLang="en-US" sz="2400" dirty="0"/>
                  <a:t> </a:t>
                </a:r>
                <a:endParaRPr lang="en-US" altLang="zh-CN" sz="2400" dirty="0"/>
              </a:p>
              <a:p>
                <a:pPr algn="just"/>
                <a:r>
                  <a:rPr lang="en" altLang="zh-CN" sz="2400" dirty="0"/>
                  <a:t>represents</a:t>
                </a:r>
                <a:r>
                  <a:rPr lang="zh-CN" altLang="en-US" sz="2400" dirty="0"/>
                  <a:t> </a:t>
                </a:r>
                <a:r>
                  <a:rPr lang="en" altLang="zh-CN" sz="2400" dirty="0"/>
                  <a:t>a</a:t>
                </a:r>
                <a:r>
                  <a:rPr lang="zh-CN" altLang="en-US" sz="2400" dirty="0"/>
                  <a:t> </a:t>
                </a:r>
                <a:r>
                  <a:rPr lang="en" altLang="zh-CN" sz="2400" dirty="0"/>
                  <a:t>vector</a:t>
                </a:r>
                <a:r>
                  <a:rPr lang="zh-CN" altLang="en-US" sz="2400" dirty="0"/>
                  <a:t> </a:t>
                </a:r>
                <a:r>
                  <a:rPr lang="en" altLang="zh-CN" sz="2400" dirty="0"/>
                  <a:t>of</a:t>
                </a:r>
                <a:r>
                  <a:rPr lang="zh-CN" altLang="en-US" sz="2400" dirty="0"/>
                  <a:t> </a:t>
                </a:r>
                <a:r>
                  <a:rPr lang="en" altLang="zh-CN" sz="2400" dirty="0"/>
                  <a:t>unobserved</a:t>
                </a:r>
                <a:r>
                  <a:rPr lang="zh-CN" altLang="en-US" sz="2400" dirty="0"/>
                  <a:t> </a:t>
                </a:r>
                <a:r>
                  <a:rPr lang="en" altLang="zh-CN" sz="2400" dirty="0"/>
                  <a:t>autocorrelated</a:t>
                </a:r>
                <a:r>
                  <a:rPr lang="zh-CN" altLang="en-US" sz="2400" dirty="0"/>
                  <a:t> </a:t>
                </a:r>
                <a:r>
                  <a:rPr lang="en" altLang="zh-CN" sz="2400" dirty="0"/>
                  <a:t>process</a:t>
                </a:r>
                <a:r>
                  <a:rPr lang="zh-CN" altLang="en-US" sz="2400" dirty="0"/>
                  <a:t> </a:t>
                </a:r>
                <a:r>
                  <a:rPr lang="en" altLang="zh-CN" sz="2400" dirty="0"/>
                  <a:t>overtime.</a:t>
                </a:r>
                <a:r>
                  <a:rPr lang="zh-CN" altLang="en-US" sz="2400" dirty="0"/>
                  <a:t> </a:t>
                </a:r>
                <a:r>
                  <a:rPr lang="en" altLang="zh-CN" sz="2400" dirty="0"/>
                  <a:t>Here,</a:t>
                </a:r>
                <a:r>
                  <a:rPr lang="zh-CN" altLang="en-US" sz="2400" dirty="0"/>
                  <a:t> </a:t>
                </a:r>
                <a14:m>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𝑥</m:t>
                        </m:r>
                      </m:e>
                      <m:sub>
                        <m:r>
                          <a:rPr lang="en-US" altLang="zh-CN" sz="2400" b="0" i="1" smtClean="0">
                            <a:latin typeface="Cambria Math" panose="02040503050406030204" pitchFamily="18" charset="0"/>
                          </a:rPr>
                          <m:t>𝑡</m:t>
                        </m:r>
                      </m:sub>
                    </m:sSub>
                    <m:r>
                      <a:rPr lang="en-US" altLang="zh-CN" sz="2400" b="0" i="1" smtClean="0">
                        <a:latin typeface="Cambria Math" panose="02040503050406030204" pitchFamily="18" charset="0"/>
                      </a:rPr>
                      <m:t> </m:t>
                    </m:r>
                  </m:oMath>
                </a14:m>
                <a:r>
                  <a:rPr lang="en" altLang="zh-CN" sz="2400" dirty="0"/>
                  <a:t>is the unobserved value of the state(s) at time </a:t>
                </a:r>
                <a:r>
                  <a:rPr lang="en" altLang="zh-CN" sz="2400" i="1" dirty="0"/>
                  <a:t>t</a:t>
                </a:r>
                <a:r>
                  <a:rPr lang="en" altLang="zh-CN" sz="2400" dirty="0"/>
                  <a:t>, </a:t>
                </a:r>
                <a:r>
                  <a:rPr lang="en" altLang="zh-CN" sz="2400" i="1" dirty="0"/>
                  <a:t>B </a:t>
                </a:r>
                <a:r>
                  <a:rPr lang="en" altLang="zh-CN" sz="2400" dirty="0"/>
                  <a:t>is the auto correlation in the state(s), </a:t>
                </a:r>
                <a:r>
                  <a:rPr lang="en" altLang="zh-CN" sz="2400" i="1" dirty="0"/>
                  <a:t>c </a:t>
                </a:r>
                <a:r>
                  <a:rPr lang="en" altLang="zh-CN" sz="2400" dirty="0"/>
                  <a:t>are potential covariates that explain the autocorrelated state(s) and the irrespective coefficients, </a:t>
                </a:r>
                <a:r>
                  <a:rPr lang="en" altLang="zh-CN" sz="2400" i="1" dirty="0"/>
                  <a:t>C</a:t>
                </a:r>
                <a:r>
                  <a:rPr lang="en" altLang="zh-CN" sz="2400" dirty="0"/>
                  <a:t>, and </a:t>
                </a:r>
                <a:r>
                  <a:rPr lang="en" altLang="zh-CN" sz="2400" i="1" dirty="0"/>
                  <a:t>u </a:t>
                </a:r>
                <a:r>
                  <a:rPr lang="en" altLang="zh-CN" sz="2400" dirty="0"/>
                  <a:t>is a possible linear trend. The process error (</a:t>
                </a:r>
                <a14:m>
                  <m:oMath xmlns:m="http://schemas.openxmlformats.org/officeDocument/2006/math">
                    <m:sSub>
                      <m:sSubPr>
                        <m:ctrlPr>
                          <a:rPr lang="en" altLang="zh-CN" sz="2400" i="1" smtClean="0">
                            <a:latin typeface="Cambria Math" panose="02040503050406030204" pitchFamily="18" charset="0"/>
                          </a:rPr>
                        </m:ctrlPr>
                      </m:sSubPr>
                      <m:e>
                        <m:r>
                          <a:rPr lang="en-US" altLang="zh-CN" sz="2400" b="0" i="1" smtClean="0">
                            <a:latin typeface="Cambria Math" panose="02040503050406030204" pitchFamily="18" charset="0"/>
                          </a:rPr>
                          <m:t>𝑤</m:t>
                        </m:r>
                      </m:e>
                      <m:sub>
                        <m:r>
                          <a:rPr lang="en-US" altLang="zh-CN" sz="2400" b="0" i="1" smtClean="0">
                            <a:latin typeface="Cambria Math" panose="02040503050406030204" pitchFamily="18" charset="0"/>
                          </a:rPr>
                          <m:t>𝑡</m:t>
                        </m:r>
                      </m:sub>
                    </m:sSub>
                  </m:oMath>
                </a14:m>
                <a:r>
                  <a:rPr lang="en" altLang="zh-CN" sz="2400" dirty="0"/>
                  <a:t>) follows a multivariate normal distribution </a:t>
                </a:r>
                <a:r>
                  <a:rPr lang="en" altLang="zh-CN" sz="2400" dirty="0" err="1"/>
                  <a:t>centred</a:t>
                </a:r>
                <a:r>
                  <a:rPr lang="en" altLang="zh-CN" sz="2400" dirty="0"/>
                  <a:t> on zero with a covariance matrix </a:t>
                </a:r>
                <a:r>
                  <a:rPr lang="en" altLang="zh-CN" sz="2400" i="1" dirty="0"/>
                  <a:t>Q</a:t>
                </a:r>
                <a:r>
                  <a:rPr lang="en" altLang="zh-CN" sz="2400" dirty="0"/>
                  <a:t>.</a:t>
                </a:r>
              </a:p>
              <a:p>
                <a:pPr algn="just"/>
                <a:r>
                  <a:rPr lang="en" altLang="zh-CN" sz="2400" dirty="0"/>
                  <a:t>The observation equation relates…</a:t>
                </a:r>
              </a:p>
            </p:txBody>
          </p:sp>
        </mc:Choice>
        <mc:Fallback xmlns="">
          <p:sp>
            <p:nvSpPr>
              <p:cNvPr id="22" name="文本框 21">
                <a:extLst>
                  <a:ext uri="{FF2B5EF4-FFF2-40B4-BE49-F238E27FC236}">
                    <a16:creationId xmlns:a16="http://schemas.microsoft.com/office/drawing/2014/main" id="{D083A5D9-46E1-9B4B-983C-C45EC36BFFD4}"/>
                  </a:ext>
                </a:extLst>
              </p:cNvPr>
              <p:cNvSpPr txBox="1">
                <a:spLocks noRot="1" noChangeAspect="1" noMove="1" noResize="1" noEditPoints="1" noAdjustHandles="1" noChangeArrowheads="1" noChangeShapeType="1" noTextEdit="1"/>
              </p:cNvSpPr>
              <p:nvPr/>
            </p:nvSpPr>
            <p:spPr>
              <a:xfrm>
                <a:off x="246337" y="909033"/>
                <a:ext cx="11699325" cy="5262979"/>
              </a:xfrm>
              <a:prstGeom prst="rect">
                <a:avLst/>
              </a:prstGeom>
              <a:blipFill>
                <a:blip r:embed="rId2"/>
                <a:stretch>
                  <a:fillRect l="-759" t="-964" r="-1735" b="-1687"/>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47EB0B9B-F782-A54E-802D-2FA212EFF057}"/>
              </a:ext>
            </a:extLst>
          </p:cNvPr>
          <p:cNvPicPr>
            <a:picLocks noChangeAspect="1"/>
          </p:cNvPicPr>
          <p:nvPr/>
        </p:nvPicPr>
        <p:blipFill>
          <a:blip r:embed="rId3"/>
          <a:stretch>
            <a:fillRect/>
          </a:stretch>
        </p:blipFill>
        <p:spPr>
          <a:xfrm>
            <a:off x="3135027" y="3540522"/>
            <a:ext cx="5232400" cy="317500"/>
          </a:xfrm>
          <a:prstGeom prst="rect">
            <a:avLst/>
          </a:prstGeom>
        </p:spPr>
      </p:pic>
    </p:spTree>
    <p:extLst>
      <p:ext uri="{BB962C8B-B14F-4D97-AF65-F5344CB8AC3E}">
        <p14:creationId xmlns:p14="http://schemas.microsoft.com/office/powerpoint/2010/main" val="23360381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Narrow&quot;,&quot;Name&quot;:&quot;窄&quot;,&quot;HeaderHeight&quot;:10.0,&quot;FooterHeight&quot;:5.0,&quot;SideMargin&quot;:2.5,&quot;TopMargin&quot;:0.0,&quot;BottomMargin&quot;:0.0,&quot;IntervalMargin&quot;:1.0,&quot;SettingType&quot;:&quot;System&quot;}"/>
</p:tagLst>
</file>

<file path=ppt/theme/theme1.xml><?xml version="1.0" encoding="utf-8"?>
<a:theme xmlns:a="http://schemas.openxmlformats.org/drawingml/2006/main" name="Office 主题​​">
  <a:themeElements>
    <a:clrScheme name="SJTU-2019">
      <a:dk1>
        <a:srgbClr val="000000"/>
      </a:dk1>
      <a:lt1>
        <a:srgbClr val="FFFFFF"/>
      </a:lt1>
      <a:dk2>
        <a:srgbClr val="1B1C21"/>
      </a:dk2>
      <a:lt2>
        <a:srgbClr val="DBDBDB"/>
      </a:lt2>
      <a:accent1>
        <a:srgbClr val="C8161E"/>
      </a:accent1>
      <a:accent2>
        <a:srgbClr val="44546A"/>
      </a:accent2>
      <a:accent3>
        <a:srgbClr val="1F4D78"/>
      </a:accent3>
      <a:accent4>
        <a:srgbClr val="ED7D31"/>
      </a:accent4>
      <a:accent5>
        <a:srgbClr val="FFC000"/>
      </a:accent5>
      <a:accent6>
        <a:srgbClr val="A5A5A5"/>
      </a:accent6>
      <a:hlink>
        <a:srgbClr val="196E7D"/>
      </a:hlink>
      <a:folHlink>
        <a:srgbClr val="BEBEBE"/>
      </a:folHlink>
    </a:clrScheme>
    <a:fontScheme name="外宣普适">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23772</TotalTime>
  <Words>9191</Words>
  <Application>Microsoft Macintosh PowerPoint</Application>
  <PresentationFormat>宽屏</PresentationFormat>
  <Paragraphs>463</Paragraphs>
  <Slides>62</Slides>
  <Notes>1</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62</vt:i4>
      </vt:variant>
    </vt:vector>
  </HeadingPairs>
  <TitlesOfParts>
    <vt:vector size="74" baseType="lpstr">
      <vt:lpstr>等线</vt:lpstr>
      <vt:lpstr>Microsoft Yahei</vt:lpstr>
      <vt:lpstr>Microsoft Yahei</vt:lpstr>
      <vt:lpstr>Arial</vt:lpstr>
      <vt:lpstr>Calibri</vt:lpstr>
      <vt:lpstr>Cambria Math</vt:lpstr>
      <vt:lpstr>Century Gothic</vt:lpstr>
      <vt:lpstr>Helvetica</vt:lpstr>
      <vt:lpstr>Segoe UI</vt:lpstr>
      <vt:lpstr>Segoe UI Light</vt:lpstr>
      <vt:lpstr>Office 主题​​</vt:lpstr>
      <vt:lpstr>1_OfficePLUS</vt:lpstr>
      <vt:lpstr>学术写作、规范与伦理</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一 李</dc:creator>
  <cp:lastModifiedBy>Han Zhang</cp:lastModifiedBy>
  <cp:revision>298</cp:revision>
  <dcterms:created xsi:type="dcterms:W3CDTF">2019-01-23T14:14:04Z</dcterms:created>
  <dcterms:modified xsi:type="dcterms:W3CDTF">2022-10-09T06:49:04Z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Nuaxnuy@DESKTOP-GLORKB7</vt:lpwstr>
  </property>
  <property fmtid="{D5CDD505-2E9C-101B-9397-08002B2CF9AE}" pid="5" name="MSIP_Label_f42aa342-8706-4288-bd11-ebb85995028c_SetDate">
    <vt:lpwstr>2019-04-13T04:31:50.2944312Z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ActionId">
    <vt:lpwstr>7b149082-93e1-4519-a220-b561cf239821</vt:lpwstr>
  </property>
  <property fmtid="{D5CDD505-2E9C-101B-9397-08002B2CF9AE}" pid="9" name="MSIP_Label_f42aa342-8706-4288-bd11-ebb85995028c_Extended_MSFT_Method">
    <vt:lpwstr>Automatic</vt:lpwstr>
  </property>
  <property fmtid="{D5CDD505-2E9C-101B-9397-08002B2CF9AE}" pid="10" name="Sensitivity">
    <vt:lpwstr>General</vt:lpwstr>
  </property>
</Properties>
</file>